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handoutMasterIdLst>
    <p:handoutMasterId r:id="rId54"/>
  </p:handoutMasterIdLst>
  <p:sldIdLst>
    <p:sldId id="696" r:id="rId2"/>
    <p:sldId id="920" r:id="rId3"/>
    <p:sldId id="985" r:id="rId4"/>
    <p:sldId id="1060" r:id="rId5"/>
    <p:sldId id="1063" r:id="rId6"/>
    <p:sldId id="1064" r:id="rId7"/>
    <p:sldId id="1061" r:id="rId8"/>
    <p:sldId id="1062" r:id="rId9"/>
    <p:sldId id="1066" r:id="rId10"/>
    <p:sldId id="1067" r:id="rId11"/>
    <p:sldId id="1071" r:id="rId12"/>
    <p:sldId id="1068" r:id="rId13"/>
    <p:sldId id="1072" r:id="rId14"/>
    <p:sldId id="1065" r:id="rId15"/>
    <p:sldId id="1074" r:id="rId16"/>
    <p:sldId id="1046" r:id="rId17"/>
    <p:sldId id="1073" r:id="rId18"/>
    <p:sldId id="1076" r:id="rId19"/>
    <p:sldId id="1096" r:id="rId20"/>
    <p:sldId id="1097" r:id="rId21"/>
    <p:sldId id="1098" r:id="rId22"/>
    <p:sldId id="1099" r:id="rId23"/>
    <p:sldId id="1100" r:id="rId24"/>
    <p:sldId id="1101" r:id="rId25"/>
    <p:sldId id="1137" r:id="rId26"/>
    <p:sldId id="1107" r:id="rId27"/>
    <p:sldId id="1108" r:id="rId28"/>
    <p:sldId id="1080" r:id="rId29"/>
    <p:sldId id="1113" r:id="rId30"/>
    <p:sldId id="1032" r:id="rId31"/>
    <p:sldId id="1109" r:id="rId32"/>
    <p:sldId id="1110" r:id="rId33"/>
    <p:sldId id="1114" r:id="rId34"/>
    <p:sldId id="1111" r:id="rId35"/>
    <p:sldId id="1112" r:id="rId36"/>
    <p:sldId id="1115" r:id="rId37"/>
    <p:sldId id="1116" r:id="rId38"/>
    <p:sldId id="1121" r:id="rId39"/>
    <p:sldId id="1122" r:id="rId40"/>
    <p:sldId id="1123" r:id="rId41"/>
    <p:sldId id="1125" r:id="rId42"/>
    <p:sldId id="1126" r:id="rId43"/>
    <p:sldId id="1127" r:id="rId44"/>
    <p:sldId id="1088" r:id="rId45"/>
    <p:sldId id="1106" r:id="rId46"/>
    <p:sldId id="1132" r:id="rId47"/>
    <p:sldId id="1133" r:id="rId48"/>
    <p:sldId id="1134" r:id="rId49"/>
    <p:sldId id="1135" r:id="rId50"/>
    <p:sldId id="1136" r:id="rId51"/>
    <p:sldId id="988" r:id="rId52"/>
  </p:sldIdLst>
  <p:sldSz cx="12192000" cy="6858000"/>
  <p:notesSz cx="6811963" cy="9945688"/>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266">
          <p15:clr>
            <a:srgbClr val="A4A3A4"/>
          </p15:clr>
        </p15:guide>
        <p15:guide id="2" pos="38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B0F0"/>
    <a:srgbClr val="0070C0"/>
    <a:srgbClr val="DFF1F2"/>
    <a:srgbClr val="A3D6D9"/>
    <a:srgbClr val="004586"/>
    <a:srgbClr val="1C2948"/>
    <a:srgbClr val="FBBCA3"/>
    <a:srgbClr val="FF99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68" autoAdjust="0"/>
    <p:restoredTop sz="84491" autoAdjust="0"/>
  </p:normalViewPr>
  <p:slideViewPr>
    <p:cSldViewPr snapToGrid="0">
      <p:cViewPr varScale="1">
        <p:scale>
          <a:sx n="87" d="100"/>
          <a:sy n="87" d="100"/>
        </p:scale>
        <p:origin x="48" y="78"/>
      </p:cViewPr>
      <p:guideLst>
        <p:guide orient="horz" pos="2266"/>
        <p:guide pos="3814"/>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52054" cy="496744"/>
          </a:xfrm>
          <a:prstGeom prst="rect">
            <a:avLst/>
          </a:prstGeom>
        </p:spPr>
        <p:txBody>
          <a:bodyPr vert="horz" lIns="88395" tIns="44198" rIns="88395" bIns="44198" rtlCol="0"/>
          <a:lstStyle>
            <a:lvl1pPr algn="l">
              <a:defRPr sz="1200"/>
            </a:lvl1pPr>
          </a:lstStyle>
          <a:p>
            <a:endParaRPr lang="zh-CN" altLang="en-US"/>
          </a:p>
        </p:txBody>
      </p:sp>
      <p:sp>
        <p:nvSpPr>
          <p:cNvPr id="3" name="日期占位符 2"/>
          <p:cNvSpPr>
            <a:spLocks noGrp="1"/>
          </p:cNvSpPr>
          <p:nvPr>
            <p:ph type="dt" sz="quarter" idx="1"/>
          </p:nvPr>
        </p:nvSpPr>
        <p:spPr>
          <a:xfrm>
            <a:off x="3858387" y="1"/>
            <a:ext cx="2952054" cy="496744"/>
          </a:xfrm>
          <a:prstGeom prst="rect">
            <a:avLst/>
          </a:prstGeom>
        </p:spPr>
        <p:txBody>
          <a:bodyPr vert="horz" lIns="88395" tIns="44198" rIns="88395" bIns="44198" rtlCol="0"/>
          <a:lstStyle>
            <a:lvl1pPr algn="r">
              <a:defRPr sz="1200"/>
            </a:lvl1pPr>
          </a:lstStyle>
          <a:p>
            <a:fld id="{33F7A549-B379-4C34-825B-70BFB0F88B3A}" type="datetimeFigureOut">
              <a:rPr lang="zh-CN" altLang="en-US" smtClean="0"/>
              <a:t>2023/8/15</a:t>
            </a:fld>
            <a:endParaRPr lang="zh-CN" altLang="en-US"/>
          </a:p>
        </p:txBody>
      </p:sp>
      <p:sp>
        <p:nvSpPr>
          <p:cNvPr id="4" name="页脚占位符 3"/>
          <p:cNvSpPr>
            <a:spLocks noGrp="1"/>
          </p:cNvSpPr>
          <p:nvPr>
            <p:ph type="ftr" sz="quarter" idx="2"/>
          </p:nvPr>
        </p:nvSpPr>
        <p:spPr>
          <a:xfrm>
            <a:off x="0" y="9447401"/>
            <a:ext cx="2952054" cy="496744"/>
          </a:xfrm>
          <a:prstGeom prst="rect">
            <a:avLst/>
          </a:prstGeom>
        </p:spPr>
        <p:txBody>
          <a:bodyPr vert="horz" lIns="88395" tIns="44198" rIns="88395" bIns="44198"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8387" y="9447401"/>
            <a:ext cx="2952054" cy="496744"/>
          </a:xfrm>
          <a:prstGeom prst="rect">
            <a:avLst/>
          </a:prstGeom>
        </p:spPr>
        <p:txBody>
          <a:bodyPr vert="horz" lIns="88395" tIns="44198" rIns="88395" bIns="44198" rtlCol="0" anchor="b"/>
          <a:lstStyle>
            <a:lvl1pPr algn="r">
              <a:defRPr sz="1200"/>
            </a:lvl1pPr>
          </a:lstStyle>
          <a:p>
            <a:fld id="{2EC52559-07F0-4EB5-B465-6612A2299634}"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3858537"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algn="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92075" y="746125"/>
            <a:ext cx="6627813" cy="3729038"/>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5" name="Rectangle 5"/>
          <p:cNvSpPr>
            <a:spLocks noGrp="1" noChangeArrowheads="1"/>
          </p:cNvSpPr>
          <p:nvPr>
            <p:ph type="body" sz="quarter" idx="3"/>
          </p:nvPr>
        </p:nvSpPr>
        <p:spPr bwMode="auto">
          <a:xfrm>
            <a:off x="681197" y="4724202"/>
            <a:ext cx="5449570" cy="4475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p:cNvSpPr>
            <a:spLocks noGrp="1" noChangeArrowheads="1"/>
          </p:cNvSpPr>
          <p:nvPr>
            <p:ph type="ftr" sz="quarter" idx="4"/>
          </p:nvPr>
        </p:nvSpPr>
        <p:spPr bwMode="auto">
          <a:xfrm>
            <a:off x="1"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3858537"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algn="r" eaLnBrk="1" hangingPunct="1">
              <a:defRPr sz="1300" smtClean="0">
                <a:ea typeface="宋体" panose="02010600030101010101" pitchFamily="2" charset="-122"/>
              </a:defRPr>
            </a:lvl1pPr>
          </a:lstStyle>
          <a:p>
            <a:pPr>
              <a:defRPr/>
            </a:pPr>
            <a:fld id="{6020F7E6-B6AB-4685-9920-66673A4976C0}"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18442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14081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06406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73411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49417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7752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13514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9720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86284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62299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a:t>
            </a:fld>
            <a:endParaRPr lang="en-US" altLang="zh-CN"/>
          </a:p>
        </p:txBody>
      </p:sp>
    </p:spTree>
    <p:extLst>
      <p:ext uri="{BB962C8B-B14F-4D97-AF65-F5344CB8AC3E}">
        <p14:creationId xmlns:p14="http://schemas.microsoft.com/office/powerpoint/2010/main" val="1728805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96499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16652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48093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05808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2741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38388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68233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93845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3E2AD35-AC65-4570-AD7A-63696EC132C7}"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7836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3</a:t>
            </a:fld>
            <a:endParaRPr lang="en-US" altLang="zh-CN"/>
          </a:p>
        </p:txBody>
      </p:sp>
    </p:spTree>
    <p:extLst>
      <p:ext uri="{BB962C8B-B14F-4D97-AF65-F5344CB8AC3E}">
        <p14:creationId xmlns:p14="http://schemas.microsoft.com/office/powerpoint/2010/main" val="2702246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92901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69580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39202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44538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01482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7E6-B6AB-4685-9920-66673A4976C0}"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0828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9735D9E8-E0F0-4EB1-AAE4-5CD6C3241159}"/>
              </a:ext>
            </a:extLst>
          </p:cNvPr>
          <p:cNvSpPr>
            <a:spLocks noGrp="1"/>
          </p:cNvSpPr>
          <p:nvPr>
            <p:ph type="dt" sz="half" idx="10"/>
          </p:nvPr>
        </p:nvSpPr>
        <p:spPr/>
        <p:txBody>
          <a:bodyPr/>
          <a:lstStyle>
            <a:lvl1pPr>
              <a:defRPr/>
            </a:lvl1pPr>
          </a:lstStyle>
          <a:p>
            <a:pPr>
              <a:defRPr/>
            </a:pPr>
            <a:fld id="{127C6611-C4CB-4BA6-B035-A55273F25979}" type="datetimeFigureOut">
              <a:rPr lang="zh-CN" altLang="en-US"/>
              <a:pPr>
                <a:defRPr/>
              </a:pPr>
              <a:t>2023/8/15</a:t>
            </a:fld>
            <a:endParaRPr lang="zh-CN" altLang="en-US"/>
          </a:p>
        </p:txBody>
      </p:sp>
      <p:sp>
        <p:nvSpPr>
          <p:cNvPr id="3" name="页脚占位符 4">
            <a:extLst>
              <a:ext uri="{FF2B5EF4-FFF2-40B4-BE49-F238E27FC236}">
                <a16:creationId xmlns:a16="http://schemas.microsoft.com/office/drawing/2014/main" id="{0C352B22-210C-45B4-BB61-C7744802D37C}"/>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42CBF046-B4F4-444E-97E1-60C7ED358505}"/>
              </a:ext>
            </a:extLst>
          </p:cNvPr>
          <p:cNvSpPr>
            <a:spLocks noGrp="1"/>
          </p:cNvSpPr>
          <p:nvPr>
            <p:ph type="sldNum" sz="quarter" idx="12"/>
          </p:nvPr>
        </p:nvSpPr>
        <p:spPr/>
        <p:txBody>
          <a:bodyPr/>
          <a:lstStyle>
            <a:lvl1pPr>
              <a:defRPr/>
            </a:lvl1pPr>
          </a:lstStyle>
          <a:p>
            <a:pPr>
              <a:defRPr/>
            </a:pPr>
            <a:fld id="{6ED60EC5-1F68-43A4-8033-85A1E47CD70C}" type="slidenum">
              <a:rPr lang="zh-CN" altLang="en-US"/>
              <a:pPr>
                <a:defRPr/>
              </a:pPr>
              <a:t>‹#›</a:t>
            </a:fld>
            <a:endParaRPr lang="zh-CN" altLang="en-US"/>
          </a:p>
        </p:txBody>
      </p:sp>
    </p:spTree>
    <p:extLst>
      <p:ext uri="{BB962C8B-B14F-4D97-AF65-F5344CB8AC3E}">
        <p14:creationId xmlns:p14="http://schemas.microsoft.com/office/powerpoint/2010/main" val="4141239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609600" y="1600203"/>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userDrawn="1"/>
        </p:nvSpPr>
        <p:spPr bwMode="auto">
          <a:xfrm>
            <a:off x="0" y="1000125"/>
            <a:ext cx="646113" cy="261938"/>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7" name="Rectangle 10"/>
          <p:cNvSpPr>
            <a:spLocks noChangeArrowheads="1"/>
          </p:cNvSpPr>
          <p:nvPr userDrawn="1"/>
        </p:nvSpPr>
        <p:spPr bwMode="auto">
          <a:xfrm>
            <a:off x="703263" y="996950"/>
            <a:ext cx="11488737" cy="261938"/>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8" name="Text Box 11"/>
          <p:cNvSpPr txBox="1">
            <a:spLocks noChangeArrowheads="1"/>
          </p:cNvSpPr>
          <p:nvPr userDrawn="1"/>
        </p:nvSpPr>
        <p:spPr bwMode="auto">
          <a:xfrm>
            <a:off x="261938" y="96361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algn="r" eaLnBrk="1" hangingPunct="1">
              <a:defRPr/>
            </a:pPr>
            <a:fld id="{679EA1FA-98DD-462E-800D-6ADA9E20B4EE}" type="slidenum">
              <a:rPr lang="en-US" altLang="zh-CN" sz="1400" b="1" smtClean="0">
                <a:solidFill>
                  <a:schemeClr val="bg1"/>
                </a:solidFill>
                <a:ea typeface="宋体" panose="02010600030101010101" pitchFamily="2" charset="-122"/>
              </a:rPr>
              <a:t>‹#›</a:t>
            </a:fld>
            <a:endParaRPr lang="en-US" altLang="zh-CN" sz="1400" b="1">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26.wmf"/><Relationship Id="rId18" Type="http://schemas.openxmlformats.org/officeDocument/2006/relationships/image" Target="../media/image28.wmf"/><Relationship Id="rId3" Type="http://schemas.openxmlformats.org/officeDocument/2006/relationships/image" Target="../media/image21.wmf"/><Relationship Id="rId21" Type="http://schemas.openxmlformats.org/officeDocument/2006/relationships/oleObject" Target="../embeddings/oleObject11.bin"/><Relationship Id="rId7" Type="http://schemas.openxmlformats.org/officeDocument/2006/relationships/image" Target="../media/image23.wmf"/><Relationship Id="rId12" Type="http://schemas.openxmlformats.org/officeDocument/2006/relationships/oleObject" Target="../embeddings/oleObject6.bin"/><Relationship Id="rId17" Type="http://schemas.openxmlformats.org/officeDocument/2006/relationships/oleObject" Target="../embeddings/oleObject9.bin"/><Relationship Id="rId2" Type="http://schemas.openxmlformats.org/officeDocument/2006/relationships/oleObject" Target="../embeddings/oleObject1.bin"/><Relationship Id="rId16" Type="http://schemas.openxmlformats.org/officeDocument/2006/relationships/oleObject" Target="../embeddings/oleObject8.bin"/><Relationship Id="rId20" Type="http://schemas.openxmlformats.org/officeDocument/2006/relationships/image" Target="../media/image29.wmf"/><Relationship Id="rId1" Type="http://schemas.openxmlformats.org/officeDocument/2006/relationships/slideLayout" Target="../slideLayouts/slideLayout12.xml"/><Relationship Id="rId6" Type="http://schemas.openxmlformats.org/officeDocument/2006/relationships/oleObject" Target="../embeddings/oleObject3.bin"/><Relationship Id="rId11" Type="http://schemas.openxmlformats.org/officeDocument/2006/relationships/image" Target="../media/image25.wmf"/><Relationship Id="rId24" Type="http://schemas.openxmlformats.org/officeDocument/2006/relationships/image" Target="../media/image30.wmf"/><Relationship Id="rId5" Type="http://schemas.openxmlformats.org/officeDocument/2006/relationships/image" Target="../media/image22.wmf"/><Relationship Id="rId15" Type="http://schemas.openxmlformats.org/officeDocument/2006/relationships/image" Target="../media/image27.wmf"/><Relationship Id="rId23" Type="http://schemas.openxmlformats.org/officeDocument/2006/relationships/oleObject" Target="../embeddings/oleObject13.bin"/><Relationship Id="rId10" Type="http://schemas.openxmlformats.org/officeDocument/2006/relationships/oleObject" Target="../embeddings/oleObject5.bin"/><Relationship Id="rId19" Type="http://schemas.openxmlformats.org/officeDocument/2006/relationships/oleObject" Target="../embeddings/oleObject10.bin"/><Relationship Id="rId4" Type="http://schemas.openxmlformats.org/officeDocument/2006/relationships/oleObject" Target="../embeddings/oleObject2.bin"/><Relationship Id="rId9" Type="http://schemas.openxmlformats.org/officeDocument/2006/relationships/image" Target="../media/image24.wmf"/><Relationship Id="rId14" Type="http://schemas.openxmlformats.org/officeDocument/2006/relationships/oleObject" Target="../embeddings/oleObject7.bin"/><Relationship Id="rId22" Type="http://schemas.openxmlformats.org/officeDocument/2006/relationships/oleObject" Target="../embeddings/oleObject12.bin"/></Relationships>
</file>

<file path=ppt/slides/_rels/slide19.x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oleObject" Target="../embeddings/oleObject20.bin"/><Relationship Id="rId18" Type="http://schemas.openxmlformats.org/officeDocument/2006/relationships/oleObject" Target="../embeddings/oleObject23.bin"/><Relationship Id="rId3" Type="http://schemas.openxmlformats.org/officeDocument/2006/relationships/oleObject" Target="../embeddings/oleObject14.bin"/><Relationship Id="rId21" Type="http://schemas.openxmlformats.org/officeDocument/2006/relationships/image" Target="../media/image38.wmf"/><Relationship Id="rId7" Type="http://schemas.openxmlformats.org/officeDocument/2006/relationships/oleObject" Target="../embeddings/oleObject16.bin"/><Relationship Id="rId12" Type="http://schemas.openxmlformats.org/officeDocument/2006/relationships/oleObject" Target="../embeddings/oleObject19.bin"/><Relationship Id="rId17" Type="http://schemas.openxmlformats.org/officeDocument/2006/relationships/oleObject" Target="../embeddings/oleObject22.bin"/><Relationship Id="rId2" Type="http://schemas.openxmlformats.org/officeDocument/2006/relationships/image" Target="../media/image31.png"/><Relationship Id="rId16" Type="http://schemas.openxmlformats.org/officeDocument/2006/relationships/image" Target="../media/image36.wmf"/><Relationship Id="rId20" Type="http://schemas.openxmlformats.org/officeDocument/2006/relationships/oleObject" Target="../embeddings/oleObject24.bin"/><Relationship Id="rId1" Type="http://schemas.openxmlformats.org/officeDocument/2006/relationships/slideLayout" Target="../slideLayouts/slideLayout12.xml"/><Relationship Id="rId6" Type="http://schemas.openxmlformats.org/officeDocument/2006/relationships/image" Target="../media/image32.wmf"/><Relationship Id="rId11" Type="http://schemas.openxmlformats.org/officeDocument/2006/relationships/oleObject" Target="../embeddings/oleObject18.bin"/><Relationship Id="rId24" Type="http://schemas.openxmlformats.org/officeDocument/2006/relationships/oleObject" Target="../embeddings/oleObject27.bin"/><Relationship Id="rId5" Type="http://schemas.openxmlformats.org/officeDocument/2006/relationships/oleObject" Target="../embeddings/oleObject15.bin"/><Relationship Id="rId15" Type="http://schemas.openxmlformats.org/officeDocument/2006/relationships/oleObject" Target="../embeddings/oleObject21.bin"/><Relationship Id="rId23" Type="http://schemas.openxmlformats.org/officeDocument/2006/relationships/oleObject" Target="../embeddings/oleObject26.bin"/><Relationship Id="rId10" Type="http://schemas.openxmlformats.org/officeDocument/2006/relationships/image" Target="../media/image34.wmf"/><Relationship Id="rId19" Type="http://schemas.openxmlformats.org/officeDocument/2006/relationships/image" Target="../media/image37.wmf"/><Relationship Id="rId4" Type="http://schemas.openxmlformats.org/officeDocument/2006/relationships/image" Target="../media/image31.wmf"/><Relationship Id="rId9" Type="http://schemas.openxmlformats.org/officeDocument/2006/relationships/oleObject" Target="../embeddings/oleObject17.bin"/><Relationship Id="rId14" Type="http://schemas.openxmlformats.org/officeDocument/2006/relationships/image" Target="../media/image35.wmf"/><Relationship Id="rId22" Type="http://schemas.openxmlformats.org/officeDocument/2006/relationships/oleObject" Target="../embeddings/oleObject25.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image" Target="../media/image39.wmf"/><Relationship Id="rId7" Type="http://schemas.openxmlformats.org/officeDocument/2006/relationships/image" Target="../media/image41.wmf"/><Relationship Id="rId12" Type="http://schemas.openxmlformats.org/officeDocument/2006/relationships/image" Target="../media/image44.png"/><Relationship Id="rId2" Type="http://schemas.openxmlformats.org/officeDocument/2006/relationships/oleObject" Target="../embeddings/oleObject28.bin"/><Relationship Id="rId1" Type="http://schemas.openxmlformats.org/officeDocument/2006/relationships/slideLayout" Target="../slideLayouts/slideLayout12.xml"/><Relationship Id="rId6" Type="http://schemas.openxmlformats.org/officeDocument/2006/relationships/oleObject" Target="../embeddings/oleObject30.bin"/><Relationship Id="rId11" Type="http://schemas.openxmlformats.org/officeDocument/2006/relationships/image" Target="../media/image43.wmf"/><Relationship Id="rId5" Type="http://schemas.openxmlformats.org/officeDocument/2006/relationships/image" Target="../media/image40.w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42.wmf"/></Relationships>
</file>

<file path=ppt/slides/_rels/slide21.xml.rels><?xml version="1.0" encoding="UTF-8" standalone="yes"?>
<Relationships xmlns="http://schemas.openxmlformats.org/package/2006/relationships"><Relationship Id="rId13" Type="http://schemas.openxmlformats.org/officeDocument/2006/relationships/oleObject" Target="../embeddings/oleObject39.bin"/><Relationship Id="rId18" Type="http://schemas.openxmlformats.org/officeDocument/2006/relationships/image" Target="../media/image51.wmf"/><Relationship Id="rId26" Type="http://schemas.openxmlformats.org/officeDocument/2006/relationships/image" Target="../media/image55.wmf"/><Relationship Id="rId3" Type="http://schemas.openxmlformats.org/officeDocument/2006/relationships/image" Target="../media/image45.wmf"/><Relationship Id="rId21" Type="http://schemas.openxmlformats.org/officeDocument/2006/relationships/oleObject" Target="../embeddings/oleObject44.bin"/><Relationship Id="rId34" Type="http://schemas.openxmlformats.org/officeDocument/2006/relationships/oleObject" Target="../embeddings/oleObject51.bin"/><Relationship Id="rId7" Type="http://schemas.openxmlformats.org/officeDocument/2006/relationships/image" Target="../media/image47.wmf"/><Relationship Id="rId12" Type="http://schemas.openxmlformats.org/officeDocument/2006/relationships/image" Target="../media/image49.wmf"/><Relationship Id="rId17" Type="http://schemas.openxmlformats.org/officeDocument/2006/relationships/oleObject" Target="../embeddings/oleObject42.bin"/><Relationship Id="rId25" Type="http://schemas.openxmlformats.org/officeDocument/2006/relationships/oleObject" Target="../embeddings/oleObject46.bin"/><Relationship Id="rId33" Type="http://schemas.openxmlformats.org/officeDocument/2006/relationships/oleObject" Target="../embeddings/oleObject50.bin"/><Relationship Id="rId2" Type="http://schemas.openxmlformats.org/officeDocument/2006/relationships/oleObject" Target="../embeddings/oleObject33.bin"/><Relationship Id="rId16" Type="http://schemas.openxmlformats.org/officeDocument/2006/relationships/image" Target="../media/image50.wmf"/><Relationship Id="rId20" Type="http://schemas.openxmlformats.org/officeDocument/2006/relationships/image" Target="../media/image52.wmf"/><Relationship Id="rId29" Type="http://schemas.openxmlformats.org/officeDocument/2006/relationships/oleObject" Target="../embeddings/oleObject48.bin"/><Relationship Id="rId1" Type="http://schemas.openxmlformats.org/officeDocument/2006/relationships/slideLayout" Target="../slideLayouts/slideLayout12.xml"/><Relationship Id="rId6" Type="http://schemas.openxmlformats.org/officeDocument/2006/relationships/oleObject" Target="../embeddings/oleObject35.bin"/><Relationship Id="rId11" Type="http://schemas.openxmlformats.org/officeDocument/2006/relationships/oleObject" Target="../embeddings/oleObject38.bin"/><Relationship Id="rId24" Type="http://schemas.openxmlformats.org/officeDocument/2006/relationships/image" Target="../media/image54.wmf"/><Relationship Id="rId32" Type="http://schemas.openxmlformats.org/officeDocument/2006/relationships/image" Target="../media/image58.wmf"/><Relationship Id="rId5" Type="http://schemas.openxmlformats.org/officeDocument/2006/relationships/image" Target="../media/image46.wmf"/><Relationship Id="rId15" Type="http://schemas.openxmlformats.org/officeDocument/2006/relationships/oleObject" Target="../embeddings/oleObject41.bin"/><Relationship Id="rId23" Type="http://schemas.openxmlformats.org/officeDocument/2006/relationships/oleObject" Target="../embeddings/oleObject45.bin"/><Relationship Id="rId28" Type="http://schemas.openxmlformats.org/officeDocument/2006/relationships/image" Target="../media/image56.wmf"/><Relationship Id="rId36" Type="http://schemas.openxmlformats.org/officeDocument/2006/relationships/image" Target="../media/image44.png"/><Relationship Id="rId10" Type="http://schemas.openxmlformats.org/officeDocument/2006/relationships/image" Target="../media/image48.wmf"/><Relationship Id="rId19" Type="http://schemas.openxmlformats.org/officeDocument/2006/relationships/oleObject" Target="../embeddings/oleObject43.bin"/><Relationship Id="rId31" Type="http://schemas.openxmlformats.org/officeDocument/2006/relationships/oleObject" Target="../embeddings/oleObject49.bin"/><Relationship Id="rId4" Type="http://schemas.openxmlformats.org/officeDocument/2006/relationships/oleObject" Target="../embeddings/oleObject34.bin"/><Relationship Id="rId9" Type="http://schemas.openxmlformats.org/officeDocument/2006/relationships/oleObject" Target="../embeddings/oleObject37.bin"/><Relationship Id="rId14" Type="http://schemas.openxmlformats.org/officeDocument/2006/relationships/oleObject" Target="../embeddings/oleObject40.bin"/><Relationship Id="rId22" Type="http://schemas.openxmlformats.org/officeDocument/2006/relationships/image" Target="../media/image53.wmf"/><Relationship Id="rId27" Type="http://schemas.openxmlformats.org/officeDocument/2006/relationships/oleObject" Target="../embeddings/oleObject47.bin"/><Relationship Id="rId30" Type="http://schemas.openxmlformats.org/officeDocument/2006/relationships/image" Target="../media/image57.wmf"/><Relationship Id="rId35" Type="http://schemas.openxmlformats.org/officeDocument/2006/relationships/image" Target="../media/image59.wmf"/><Relationship Id="rId8" Type="http://schemas.openxmlformats.org/officeDocument/2006/relationships/oleObject" Target="../embeddings/oleObject36.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image" Target="../media/image60.wmf"/><Relationship Id="rId7" Type="http://schemas.openxmlformats.org/officeDocument/2006/relationships/image" Target="../media/image62.wmf"/><Relationship Id="rId2" Type="http://schemas.openxmlformats.org/officeDocument/2006/relationships/oleObject" Target="../embeddings/oleObject52.bin"/><Relationship Id="rId1" Type="http://schemas.openxmlformats.org/officeDocument/2006/relationships/slideLayout" Target="../slideLayouts/slideLayout12.xml"/><Relationship Id="rId6" Type="http://schemas.openxmlformats.org/officeDocument/2006/relationships/oleObject" Target="../embeddings/oleObject54.bin"/><Relationship Id="rId11" Type="http://schemas.openxmlformats.org/officeDocument/2006/relationships/image" Target="../media/image64.wmf"/><Relationship Id="rId5" Type="http://schemas.openxmlformats.org/officeDocument/2006/relationships/image" Target="../media/image61.wmf"/><Relationship Id="rId10" Type="http://schemas.openxmlformats.org/officeDocument/2006/relationships/oleObject" Target="../embeddings/oleObject56.bin"/><Relationship Id="rId4" Type="http://schemas.openxmlformats.org/officeDocument/2006/relationships/oleObject" Target="../embeddings/oleObject53.bin"/><Relationship Id="rId9" Type="http://schemas.openxmlformats.org/officeDocument/2006/relationships/image" Target="../media/image63.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image" Target="../media/image65.wmf"/><Relationship Id="rId7" Type="http://schemas.openxmlformats.org/officeDocument/2006/relationships/image" Target="../media/image32.wmf"/><Relationship Id="rId12" Type="http://schemas.openxmlformats.org/officeDocument/2006/relationships/image" Target="../media/image67.wmf"/><Relationship Id="rId2" Type="http://schemas.openxmlformats.org/officeDocument/2006/relationships/oleObject" Target="../embeddings/oleObject57.bin"/><Relationship Id="rId1" Type="http://schemas.openxmlformats.org/officeDocument/2006/relationships/slideLayout" Target="../slideLayouts/slideLayout12.xml"/><Relationship Id="rId6" Type="http://schemas.openxmlformats.org/officeDocument/2006/relationships/oleObject" Target="../embeddings/oleObject59.bin"/><Relationship Id="rId11" Type="http://schemas.openxmlformats.org/officeDocument/2006/relationships/oleObject" Target="../embeddings/oleObject62.bin"/><Relationship Id="rId5" Type="http://schemas.openxmlformats.org/officeDocument/2006/relationships/image" Target="../media/image66.wmf"/><Relationship Id="rId10" Type="http://schemas.openxmlformats.org/officeDocument/2006/relationships/image" Target="../media/image33.wmf"/><Relationship Id="rId4" Type="http://schemas.openxmlformats.org/officeDocument/2006/relationships/oleObject" Target="../embeddings/oleObject58.bin"/><Relationship Id="rId9" Type="http://schemas.openxmlformats.org/officeDocument/2006/relationships/oleObject" Target="../embeddings/oleObject61.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66.bin"/><Relationship Id="rId13" Type="http://schemas.openxmlformats.org/officeDocument/2006/relationships/image" Target="../media/image36.wmf"/><Relationship Id="rId3" Type="http://schemas.openxmlformats.org/officeDocument/2006/relationships/image" Target="../media/image68.wmf"/><Relationship Id="rId7" Type="http://schemas.openxmlformats.org/officeDocument/2006/relationships/image" Target="../media/image70.wmf"/><Relationship Id="rId12" Type="http://schemas.openxmlformats.org/officeDocument/2006/relationships/oleObject" Target="../embeddings/oleObject68.bin"/><Relationship Id="rId17" Type="http://schemas.openxmlformats.org/officeDocument/2006/relationships/image" Target="../media/image32.wmf"/><Relationship Id="rId2" Type="http://schemas.openxmlformats.org/officeDocument/2006/relationships/oleObject" Target="../embeddings/oleObject63.bin"/><Relationship Id="rId16" Type="http://schemas.openxmlformats.org/officeDocument/2006/relationships/oleObject" Target="../embeddings/oleObject71.bin"/><Relationship Id="rId1" Type="http://schemas.openxmlformats.org/officeDocument/2006/relationships/slideLayout" Target="../slideLayouts/slideLayout12.xml"/><Relationship Id="rId6" Type="http://schemas.openxmlformats.org/officeDocument/2006/relationships/oleObject" Target="../embeddings/oleObject65.bin"/><Relationship Id="rId11" Type="http://schemas.openxmlformats.org/officeDocument/2006/relationships/image" Target="../media/image72.wmf"/><Relationship Id="rId5" Type="http://schemas.openxmlformats.org/officeDocument/2006/relationships/image" Target="../media/image69.wmf"/><Relationship Id="rId15" Type="http://schemas.openxmlformats.org/officeDocument/2006/relationships/oleObject" Target="../embeddings/oleObject70.bin"/><Relationship Id="rId10" Type="http://schemas.openxmlformats.org/officeDocument/2006/relationships/oleObject" Target="../embeddings/oleObject67.bin"/><Relationship Id="rId4" Type="http://schemas.openxmlformats.org/officeDocument/2006/relationships/oleObject" Target="../embeddings/oleObject64.bin"/><Relationship Id="rId9" Type="http://schemas.openxmlformats.org/officeDocument/2006/relationships/image" Target="../media/image71.wmf"/><Relationship Id="rId14" Type="http://schemas.openxmlformats.org/officeDocument/2006/relationships/oleObject" Target="../embeddings/oleObject69.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6.w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oleObject" Target="../embeddings/oleObject73.bin"/><Relationship Id="rId5" Type="http://schemas.openxmlformats.org/officeDocument/2006/relationships/image" Target="../media/image75.wmf"/><Relationship Id="rId4" Type="http://schemas.openxmlformats.org/officeDocument/2006/relationships/oleObject" Target="../embeddings/oleObject72.bin"/></Relationships>
</file>

<file path=ppt/slides/_rels/slide32.xml.rels><?xml version="1.0" encoding="UTF-8" standalone="yes"?>
<Relationships xmlns="http://schemas.openxmlformats.org/package/2006/relationships"><Relationship Id="rId8" Type="http://schemas.openxmlformats.org/officeDocument/2006/relationships/image" Target="../media/image79.wmf"/><Relationship Id="rId13" Type="http://schemas.openxmlformats.org/officeDocument/2006/relationships/oleObject" Target="../embeddings/oleObject79.bin"/><Relationship Id="rId3" Type="http://schemas.openxmlformats.org/officeDocument/2006/relationships/oleObject" Target="../embeddings/oleObject74.bin"/><Relationship Id="rId7" Type="http://schemas.openxmlformats.org/officeDocument/2006/relationships/oleObject" Target="../embeddings/oleObject76.bin"/><Relationship Id="rId12" Type="http://schemas.openxmlformats.org/officeDocument/2006/relationships/image" Target="../media/image81.wmf"/><Relationship Id="rId2" Type="http://schemas.openxmlformats.org/officeDocument/2006/relationships/notesSlide" Target="../notesSlides/notesSlide9.xml"/><Relationship Id="rId16"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78.wmf"/><Relationship Id="rId11" Type="http://schemas.openxmlformats.org/officeDocument/2006/relationships/oleObject" Target="../embeddings/oleObject78.bin"/><Relationship Id="rId5" Type="http://schemas.openxmlformats.org/officeDocument/2006/relationships/oleObject" Target="../embeddings/oleObject75.bin"/><Relationship Id="rId15" Type="http://schemas.openxmlformats.org/officeDocument/2006/relationships/image" Target="../media/image74.png"/><Relationship Id="rId10" Type="http://schemas.openxmlformats.org/officeDocument/2006/relationships/image" Target="../media/image80.wmf"/><Relationship Id="rId4" Type="http://schemas.openxmlformats.org/officeDocument/2006/relationships/image" Target="../media/image77.wmf"/><Relationship Id="rId9" Type="http://schemas.openxmlformats.org/officeDocument/2006/relationships/oleObject" Target="../embeddings/oleObject77.bin"/><Relationship Id="rId14" Type="http://schemas.openxmlformats.org/officeDocument/2006/relationships/image" Target="../media/image82.wmf"/></Relationships>
</file>

<file path=ppt/slides/_rels/slide33.xml.rels><?xml version="1.0" encoding="UTF-8" standalone="yes"?>
<Relationships xmlns="http://schemas.openxmlformats.org/package/2006/relationships"><Relationship Id="rId8" Type="http://schemas.openxmlformats.org/officeDocument/2006/relationships/image" Target="../media/image79.wmf"/><Relationship Id="rId13" Type="http://schemas.openxmlformats.org/officeDocument/2006/relationships/oleObject" Target="../embeddings/oleObject79.bin"/><Relationship Id="rId3" Type="http://schemas.openxmlformats.org/officeDocument/2006/relationships/oleObject" Target="../embeddings/oleObject74.bin"/><Relationship Id="rId7" Type="http://schemas.openxmlformats.org/officeDocument/2006/relationships/oleObject" Target="../embeddings/oleObject76.bin"/><Relationship Id="rId12" Type="http://schemas.openxmlformats.org/officeDocument/2006/relationships/image" Target="../media/image81.wmf"/><Relationship Id="rId2" Type="http://schemas.openxmlformats.org/officeDocument/2006/relationships/notesSlide" Target="../notesSlides/notesSlide10.xml"/><Relationship Id="rId16"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8.wmf"/><Relationship Id="rId11" Type="http://schemas.openxmlformats.org/officeDocument/2006/relationships/oleObject" Target="../embeddings/oleObject78.bin"/><Relationship Id="rId5" Type="http://schemas.openxmlformats.org/officeDocument/2006/relationships/oleObject" Target="../embeddings/oleObject75.bin"/><Relationship Id="rId15" Type="http://schemas.openxmlformats.org/officeDocument/2006/relationships/image" Target="../media/image74.png"/><Relationship Id="rId10" Type="http://schemas.openxmlformats.org/officeDocument/2006/relationships/image" Target="../media/image80.wmf"/><Relationship Id="rId4" Type="http://schemas.openxmlformats.org/officeDocument/2006/relationships/image" Target="../media/image77.wmf"/><Relationship Id="rId9" Type="http://schemas.openxmlformats.org/officeDocument/2006/relationships/oleObject" Target="../embeddings/oleObject77.bin"/><Relationship Id="rId14" Type="http://schemas.openxmlformats.org/officeDocument/2006/relationships/image" Target="../media/image82.w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5.wmf"/></Relationships>
</file>

<file path=ppt/slides/_rels/slide36.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oleObject" Target="../embeddings/oleObject81.bin"/><Relationship Id="rId7" Type="http://schemas.openxmlformats.org/officeDocument/2006/relationships/oleObject" Target="../embeddings/oleObject83.bin"/><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7.wmf"/><Relationship Id="rId5" Type="http://schemas.openxmlformats.org/officeDocument/2006/relationships/oleObject" Target="../embeddings/oleObject82.bin"/><Relationship Id="rId4" Type="http://schemas.openxmlformats.org/officeDocument/2006/relationships/image" Target="../media/image86.wmf"/></Relationships>
</file>

<file path=ppt/slides/_rels/slide37.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oleObject" Target="../embeddings/oleObject84.bin"/><Relationship Id="rId7" Type="http://schemas.openxmlformats.org/officeDocument/2006/relationships/oleObject" Target="../embeddings/oleObject86.bin"/><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7.wmf"/><Relationship Id="rId5" Type="http://schemas.openxmlformats.org/officeDocument/2006/relationships/oleObject" Target="../embeddings/oleObject85.bin"/><Relationship Id="rId4" Type="http://schemas.openxmlformats.org/officeDocument/2006/relationships/image" Target="../media/image86.wmf"/></Relationships>
</file>

<file path=ppt/slides/_rels/slide38.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oleObject" Target="../embeddings/oleObject87.bin"/><Relationship Id="rId7" Type="http://schemas.openxmlformats.org/officeDocument/2006/relationships/oleObject" Target="../embeddings/oleObject89.bin"/><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0.wmf"/><Relationship Id="rId5" Type="http://schemas.openxmlformats.org/officeDocument/2006/relationships/oleObject" Target="../embeddings/oleObject88.bin"/><Relationship Id="rId4" Type="http://schemas.openxmlformats.org/officeDocument/2006/relationships/image" Target="../media/image89.wmf"/></Relationships>
</file>

<file path=ppt/slides/_rels/slide39.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oleObject" Target="../embeddings/oleObject90.bin"/><Relationship Id="rId7" Type="http://schemas.openxmlformats.org/officeDocument/2006/relationships/oleObject" Target="../embeddings/oleObject92.bin"/><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0.wmf"/><Relationship Id="rId5" Type="http://schemas.openxmlformats.org/officeDocument/2006/relationships/oleObject" Target="../embeddings/oleObject91.bin"/><Relationship Id="rId4" Type="http://schemas.openxmlformats.org/officeDocument/2006/relationships/image" Target="../media/image89.w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oleObject" Target="../embeddings/oleObject93.bin"/><Relationship Id="rId7" Type="http://schemas.openxmlformats.org/officeDocument/2006/relationships/oleObject" Target="../embeddings/oleObject95.bin"/><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1.wmf"/><Relationship Id="rId5" Type="http://schemas.openxmlformats.org/officeDocument/2006/relationships/oleObject" Target="../embeddings/oleObject94.bin"/><Relationship Id="rId4" Type="http://schemas.openxmlformats.org/officeDocument/2006/relationships/image" Target="../media/image80.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3.wmf"/><Relationship Id="rId5" Type="http://schemas.openxmlformats.org/officeDocument/2006/relationships/oleObject" Target="../embeddings/oleObject97.bin"/><Relationship Id="rId4" Type="http://schemas.openxmlformats.org/officeDocument/2006/relationships/image" Target="../media/image81.w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95.wmf"/><Relationship Id="rId13" Type="http://schemas.openxmlformats.org/officeDocument/2006/relationships/image" Target="../media/image96.wmf"/><Relationship Id="rId18" Type="http://schemas.openxmlformats.org/officeDocument/2006/relationships/image" Target="../media/image98.wmf"/><Relationship Id="rId26" Type="http://schemas.openxmlformats.org/officeDocument/2006/relationships/oleObject" Target="../embeddings/oleObject111.bin"/><Relationship Id="rId3" Type="http://schemas.openxmlformats.org/officeDocument/2006/relationships/oleObject" Target="../embeddings/oleObject98.bin"/><Relationship Id="rId21" Type="http://schemas.openxmlformats.org/officeDocument/2006/relationships/oleObject" Target="../embeddings/oleObject108.bin"/><Relationship Id="rId7" Type="http://schemas.openxmlformats.org/officeDocument/2006/relationships/oleObject" Target="../embeddings/oleObject100.bin"/><Relationship Id="rId12" Type="http://schemas.openxmlformats.org/officeDocument/2006/relationships/oleObject" Target="../embeddings/oleObject103.bin"/><Relationship Id="rId17" Type="http://schemas.openxmlformats.org/officeDocument/2006/relationships/oleObject" Target="../embeddings/oleObject106.bin"/><Relationship Id="rId25" Type="http://schemas.openxmlformats.org/officeDocument/2006/relationships/image" Target="../media/image32.wmf"/><Relationship Id="rId2" Type="http://schemas.openxmlformats.org/officeDocument/2006/relationships/notesSlide" Target="../notesSlides/notesSlide23.xml"/><Relationship Id="rId16" Type="http://schemas.openxmlformats.org/officeDocument/2006/relationships/image" Target="../media/image97.wmf"/><Relationship Id="rId20" Type="http://schemas.openxmlformats.org/officeDocument/2006/relationships/image" Target="../media/image99.wmf"/><Relationship Id="rId29" Type="http://schemas.openxmlformats.org/officeDocument/2006/relationships/oleObject" Target="../embeddings/oleObject113.bin"/><Relationship Id="rId1" Type="http://schemas.openxmlformats.org/officeDocument/2006/relationships/slideLayout" Target="../slideLayouts/slideLayout2.xml"/><Relationship Id="rId6" Type="http://schemas.openxmlformats.org/officeDocument/2006/relationships/image" Target="../media/image36.wmf"/><Relationship Id="rId11" Type="http://schemas.openxmlformats.org/officeDocument/2006/relationships/image" Target="../media/image37.wmf"/><Relationship Id="rId24" Type="http://schemas.openxmlformats.org/officeDocument/2006/relationships/oleObject" Target="../embeddings/oleObject110.bin"/><Relationship Id="rId32" Type="http://schemas.openxmlformats.org/officeDocument/2006/relationships/image" Target="../media/image101.wmf"/><Relationship Id="rId5" Type="http://schemas.openxmlformats.org/officeDocument/2006/relationships/oleObject" Target="../embeddings/oleObject99.bin"/><Relationship Id="rId15" Type="http://schemas.openxmlformats.org/officeDocument/2006/relationships/oleObject" Target="../embeddings/oleObject105.bin"/><Relationship Id="rId23" Type="http://schemas.openxmlformats.org/officeDocument/2006/relationships/oleObject" Target="../embeddings/oleObject109.bin"/><Relationship Id="rId28" Type="http://schemas.openxmlformats.org/officeDocument/2006/relationships/image" Target="../media/image27.wmf"/><Relationship Id="rId10" Type="http://schemas.openxmlformats.org/officeDocument/2006/relationships/oleObject" Target="../embeddings/oleObject102.bin"/><Relationship Id="rId19" Type="http://schemas.openxmlformats.org/officeDocument/2006/relationships/oleObject" Target="../embeddings/oleObject107.bin"/><Relationship Id="rId31" Type="http://schemas.openxmlformats.org/officeDocument/2006/relationships/oleObject" Target="../embeddings/oleObject115.bin"/><Relationship Id="rId4" Type="http://schemas.openxmlformats.org/officeDocument/2006/relationships/image" Target="../media/image94.wmf"/><Relationship Id="rId9" Type="http://schemas.openxmlformats.org/officeDocument/2006/relationships/oleObject" Target="../embeddings/oleObject101.bin"/><Relationship Id="rId14" Type="http://schemas.openxmlformats.org/officeDocument/2006/relationships/oleObject" Target="../embeddings/oleObject104.bin"/><Relationship Id="rId22" Type="http://schemas.openxmlformats.org/officeDocument/2006/relationships/image" Target="../media/image100.wmf"/><Relationship Id="rId27" Type="http://schemas.openxmlformats.org/officeDocument/2006/relationships/oleObject" Target="../embeddings/oleObject112.bin"/><Relationship Id="rId30" Type="http://schemas.openxmlformats.org/officeDocument/2006/relationships/oleObject" Target="../embeddings/oleObject114.bin"/></Relationships>
</file>

<file path=ppt/slides/_rels/slide47.xml.rels><?xml version="1.0" encoding="UTF-8" standalone="yes"?>
<Relationships xmlns="http://schemas.openxmlformats.org/package/2006/relationships"><Relationship Id="rId8" Type="http://schemas.openxmlformats.org/officeDocument/2006/relationships/image" Target="../media/image104.wmf"/><Relationship Id="rId13" Type="http://schemas.openxmlformats.org/officeDocument/2006/relationships/oleObject" Target="../embeddings/oleObject121.bin"/><Relationship Id="rId18" Type="http://schemas.openxmlformats.org/officeDocument/2006/relationships/oleObject" Target="../embeddings/oleObject124.bin"/><Relationship Id="rId3" Type="http://schemas.openxmlformats.org/officeDocument/2006/relationships/oleObject" Target="../embeddings/oleObject116.bin"/><Relationship Id="rId21" Type="http://schemas.openxmlformats.org/officeDocument/2006/relationships/oleObject" Target="../embeddings/oleObject126.bin"/><Relationship Id="rId7" Type="http://schemas.openxmlformats.org/officeDocument/2006/relationships/oleObject" Target="../embeddings/oleObject118.bin"/><Relationship Id="rId12" Type="http://schemas.openxmlformats.org/officeDocument/2006/relationships/image" Target="../media/image37.wmf"/><Relationship Id="rId17" Type="http://schemas.openxmlformats.org/officeDocument/2006/relationships/oleObject" Target="../embeddings/oleObject123.bin"/><Relationship Id="rId2" Type="http://schemas.openxmlformats.org/officeDocument/2006/relationships/notesSlide" Target="../notesSlides/notesSlide24.xml"/><Relationship Id="rId16" Type="http://schemas.openxmlformats.org/officeDocument/2006/relationships/image" Target="../media/image101.wmf"/><Relationship Id="rId20" Type="http://schemas.openxmlformats.org/officeDocument/2006/relationships/oleObject" Target="../embeddings/oleObject125.bin"/><Relationship Id="rId1" Type="http://schemas.openxmlformats.org/officeDocument/2006/relationships/slideLayout" Target="../slideLayouts/slideLayout2.xml"/><Relationship Id="rId6" Type="http://schemas.openxmlformats.org/officeDocument/2006/relationships/image" Target="../media/image103.wmf"/><Relationship Id="rId11" Type="http://schemas.openxmlformats.org/officeDocument/2006/relationships/oleObject" Target="../embeddings/oleObject120.bin"/><Relationship Id="rId5" Type="http://schemas.openxmlformats.org/officeDocument/2006/relationships/oleObject" Target="../embeddings/oleObject117.bin"/><Relationship Id="rId15" Type="http://schemas.openxmlformats.org/officeDocument/2006/relationships/oleObject" Target="../embeddings/oleObject122.bin"/><Relationship Id="rId10" Type="http://schemas.openxmlformats.org/officeDocument/2006/relationships/image" Target="../media/image97.wmf"/><Relationship Id="rId19" Type="http://schemas.openxmlformats.org/officeDocument/2006/relationships/image" Target="../media/image32.wmf"/><Relationship Id="rId4" Type="http://schemas.openxmlformats.org/officeDocument/2006/relationships/image" Target="../media/image102.wmf"/><Relationship Id="rId9" Type="http://schemas.openxmlformats.org/officeDocument/2006/relationships/oleObject" Target="../embeddings/oleObject119.bin"/><Relationship Id="rId14" Type="http://schemas.openxmlformats.org/officeDocument/2006/relationships/image" Target="../media/image105.wmf"/><Relationship Id="rId22" Type="http://schemas.openxmlformats.org/officeDocument/2006/relationships/oleObject" Target="../embeddings/oleObject127.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30.bin"/><Relationship Id="rId13" Type="http://schemas.openxmlformats.org/officeDocument/2006/relationships/image" Target="../media/image43.wmf"/><Relationship Id="rId18" Type="http://schemas.openxmlformats.org/officeDocument/2006/relationships/oleObject" Target="../embeddings/oleObject135.bin"/><Relationship Id="rId3" Type="http://schemas.openxmlformats.org/officeDocument/2006/relationships/image" Target="../media/image106.png"/><Relationship Id="rId7" Type="http://schemas.openxmlformats.org/officeDocument/2006/relationships/image" Target="../media/image94.wmf"/><Relationship Id="rId12" Type="http://schemas.openxmlformats.org/officeDocument/2006/relationships/oleObject" Target="../embeddings/oleObject132.bin"/><Relationship Id="rId17" Type="http://schemas.openxmlformats.org/officeDocument/2006/relationships/image" Target="../media/image110.wmf"/><Relationship Id="rId2" Type="http://schemas.openxmlformats.org/officeDocument/2006/relationships/notesSlide" Target="../notesSlides/notesSlide25.xml"/><Relationship Id="rId16" Type="http://schemas.openxmlformats.org/officeDocument/2006/relationships/oleObject" Target="../embeddings/oleObject134.bin"/><Relationship Id="rId1" Type="http://schemas.openxmlformats.org/officeDocument/2006/relationships/slideLayout" Target="../slideLayouts/slideLayout2.xml"/><Relationship Id="rId6" Type="http://schemas.openxmlformats.org/officeDocument/2006/relationships/oleObject" Target="../embeddings/oleObject129.bin"/><Relationship Id="rId11" Type="http://schemas.openxmlformats.org/officeDocument/2006/relationships/image" Target="../media/image108.wmf"/><Relationship Id="rId5" Type="http://schemas.openxmlformats.org/officeDocument/2006/relationships/image" Target="../media/image36.wmf"/><Relationship Id="rId15" Type="http://schemas.openxmlformats.org/officeDocument/2006/relationships/image" Target="../media/image109.wmf"/><Relationship Id="rId10" Type="http://schemas.openxmlformats.org/officeDocument/2006/relationships/oleObject" Target="../embeddings/oleObject131.bin"/><Relationship Id="rId4" Type="http://schemas.openxmlformats.org/officeDocument/2006/relationships/oleObject" Target="../embeddings/oleObject128.bin"/><Relationship Id="rId9" Type="http://schemas.openxmlformats.org/officeDocument/2006/relationships/image" Target="../media/image107.wmf"/><Relationship Id="rId14" Type="http://schemas.openxmlformats.org/officeDocument/2006/relationships/oleObject" Target="../embeddings/oleObject133.bin"/></Relationships>
</file>

<file path=ppt/slides/_rels/slide49.xml.rels><?xml version="1.0" encoding="UTF-8" standalone="yes"?>
<Relationships xmlns="http://schemas.openxmlformats.org/package/2006/relationships"><Relationship Id="rId8" Type="http://schemas.openxmlformats.org/officeDocument/2006/relationships/image" Target="../media/image113.wmf"/><Relationship Id="rId13" Type="http://schemas.openxmlformats.org/officeDocument/2006/relationships/oleObject" Target="../embeddings/oleObject141.bin"/><Relationship Id="rId18" Type="http://schemas.openxmlformats.org/officeDocument/2006/relationships/image" Target="../media/image118.wmf"/><Relationship Id="rId26" Type="http://schemas.openxmlformats.org/officeDocument/2006/relationships/image" Target="../media/image36.wmf"/><Relationship Id="rId3" Type="http://schemas.openxmlformats.org/officeDocument/2006/relationships/oleObject" Target="../embeddings/oleObject136.bin"/><Relationship Id="rId21" Type="http://schemas.openxmlformats.org/officeDocument/2006/relationships/oleObject" Target="../embeddings/oleObject145.bin"/><Relationship Id="rId7" Type="http://schemas.openxmlformats.org/officeDocument/2006/relationships/oleObject" Target="../embeddings/oleObject138.bin"/><Relationship Id="rId12" Type="http://schemas.openxmlformats.org/officeDocument/2006/relationships/image" Target="../media/image115.wmf"/><Relationship Id="rId17" Type="http://schemas.openxmlformats.org/officeDocument/2006/relationships/oleObject" Target="../embeddings/oleObject143.bin"/><Relationship Id="rId25" Type="http://schemas.openxmlformats.org/officeDocument/2006/relationships/oleObject" Target="../embeddings/oleObject147.bin"/><Relationship Id="rId2" Type="http://schemas.openxmlformats.org/officeDocument/2006/relationships/notesSlide" Target="../notesSlides/notesSlide26.xml"/><Relationship Id="rId16" Type="http://schemas.openxmlformats.org/officeDocument/2006/relationships/image" Target="../media/image117.wmf"/><Relationship Id="rId20" Type="http://schemas.openxmlformats.org/officeDocument/2006/relationships/image" Target="../media/image119.wmf"/><Relationship Id="rId1" Type="http://schemas.openxmlformats.org/officeDocument/2006/relationships/slideLayout" Target="../slideLayouts/slideLayout2.xml"/><Relationship Id="rId6" Type="http://schemas.openxmlformats.org/officeDocument/2006/relationships/image" Target="../media/image112.wmf"/><Relationship Id="rId11" Type="http://schemas.openxmlformats.org/officeDocument/2006/relationships/oleObject" Target="../embeddings/oleObject140.bin"/><Relationship Id="rId24" Type="http://schemas.openxmlformats.org/officeDocument/2006/relationships/image" Target="../media/image120.wmf"/><Relationship Id="rId5" Type="http://schemas.openxmlformats.org/officeDocument/2006/relationships/oleObject" Target="../embeddings/oleObject137.bin"/><Relationship Id="rId15" Type="http://schemas.openxmlformats.org/officeDocument/2006/relationships/oleObject" Target="../embeddings/oleObject142.bin"/><Relationship Id="rId23" Type="http://schemas.openxmlformats.org/officeDocument/2006/relationships/oleObject" Target="../embeddings/oleObject146.bin"/><Relationship Id="rId10" Type="http://schemas.openxmlformats.org/officeDocument/2006/relationships/image" Target="../media/image114.wmf"/><Relationship Id="rId19" Type="http://schemas.openxmlformats.org/officeDocument/2006/relationships/oleObject" Target="../embeddings/oleObject144.bin"/><Relationship Id="rId4" Type="http://schemas.openxmlformats.org/officeDocument/2006/relationships/image" Target="../media/image111.wmf"/><Relationship Id="rId9" Type="http://schemas.openxmlformats.org/officeDocument/2006/relationships/oleObject" Target="../embeddings/oleObject139.bin"/><Relationship Id="rId14" Type="http://schemas.openxmlformats.org/officeDocument/2006/relationships/image" Target="../media/image116.wmf"/><Relationship Id="rId22" Type="http://schemas.openxmlformats.org/officeDocument/2006/relationships/image" Target="../media/image94.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8" Type="http://schemas.openxmlformats.org/officeDocument/2006/relationships/image" Target="../media/image123.wmf"/><Relationship Id="rId13" Type="http://schemas.openxmlformats.org/officeDocument/2006/relationships/oleObject" Target="../embeddings/oleObject153.bin"/><Relationship Id="rId3" Type="http://schemas.openxmlformats.org/officeDocument/2006/relationships/oleObject" Target="../embeddings/oleObject148.bin"/><Relationship Id="rId7" Type="http://schemas.openxmlformats.org/officeDocument/2006/relationships/oleObject" Target="../embeddings/oleObject150.bin"/><Relationship Id="rId12" Type="http://schemas.openxmlformats.org/officeDocument/2006/relationships/image" Target="../media/image63.w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22.wmf"/><Relationship Id="rId11" Type="http://schemas.openxmlformats.org/officeDocument/2006/relationships/oleObject" Target="../embeddings/oleObject152.bin"/><Relationship Id="rId5" Type="http://schemas.openxmlformats.org/officeDocument/2006/relationships/oleObject" Target="../embeddings/oleObject149.bin"/><Relationship Id="rId15" Type="http://schemas.openxmlformats.org/officeDocument/2006/relationships/image" Target="../media/image106.png"/><Relationship Id="rId10" Type="http://schemas.openxmlformats.org/officeDocument/2006/relationships/image" Target="../media/image124.wmf"/><Relationship Id="rId4" Type="http://schemas.openxmlformats.org/officeDocument/2006/relationships/image" Target="../media/image121.wmf"/><Relationship Id="rId9" Type="http://schemas.openxmlformats.org/officeDocument/2006/relationships/oleObject" Target="../embeddings/oleObject151.bin"/><Relationship Id="rId14" Type="http://schemas.openxmlformats.org/officeDocument/2006/relationships/image" Target="../media/image64.wmf"/></Relationships>
</file>

<file path=ppt/slides/_rels/slide51.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DB86F320-4194-21B6-7B81-0A8C6E37E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 y="-208492"/>
            <a:ext cx="12192000" cy="2877397"/>
          </a:xfrm>
          <a:prstGeom prst="rect">
            <a:avLst/>
          </a:prstGeom>
        </p:spPr>
      </p:pic>
      <p:sp>
        <p:nvSpPr>
          <p:cNvPr id="3074" name="Rectangle 2"/>
          <p:cNvSpPr>
            <a:spLocks noGrp="1" noChangeArrowheads="1"/>
          </p:cNvSpPr>
          <p:nvPr>
            <p:ph type="ctrTitle"/>
          </p:nvPr>
        </p:nvSpPr>
        <p:spPr>
          <a:xfrm>
            <a:off x="-1904" y="2668905"/>
            <a:ext cx="12199426" cy="2234691"/>
          </a:xfrm>
          <a:solidFill>
            <a:srgbClr val="0070C0"/>
          </a:solidFill>
          <a:effectLst>
            <a:outerShdw blurRad="50800" dist="38100" dir="2700000" algn="tl" rotWithShape="0">
              <a:prstClr val="black">
                <a:alpha val="40000"/>
              </a:prstClr>
            </a:outerShdw>
          </a:effectLst>
        </p:spPr>
        <p:txBody>
          <a:bodyPr/>
          <a:lstStyle/>
          <a:p>
            <a:pPr eaLnBrk="1" hangingPunct="1"/>
            <a:r>
              <a:rPr lang="zh-CN" altLang="en-US" sz="4800">
                <a:solidFill>
                  <a:schemeClr val="bg1"/>
                </a:solidFill>
                <a:latin typeface="微软雅黑" panose="020B0503020204020204" pitchFamily="34" charset="-122"/>
                <a:ea typeface="微软雅黑" panose="020B0503020204020204" pitchFamily="34" charset="-122"/>
                <a:sym typeface="+mn-ea"/>
              </a:rPr>
              <a:t>数据挖掘</a:t>
            </a:r>
            <a:r>
              <a:rPr lang="en-US" altLang="zh-CN" sz="4800">
                <a:solidFill>
                  <a:schemeClr val="bg1"/>
                </a:solidFill>
                <a:latin typeface="微软雅黑" panose="020B0503020204020204" pitchFamily="34" charset="-122"/>
                <a:ea typeface="微软雅黑" panose="020B0503020204020204" pitchFamily="34" charset="-122"/>
                <a:sym typeface="+mn-ea"/>
              </a:rPr>
              <a:t>-</a:t>
            </a:r>
            <a:r>
              <a:rPr lang="zh-CN" altLang="en-US" sz="4800" dirty="0">
                <a:solidFill>
                  <a:schemeClr val="bg1"/>
                </a:solidFill>
                <a:latin typeface="微软雅黑" panose="020B0503020204020204" pitchFamily="34" charset="-122"/>
                <a:ea typeface="微软雅黑" panose="020B0503020204020204" pitchFamily="34" charset="-122"/>
                <a:sym typeface="+mn-ea"/>
              </a:rPr>
              <a:t>决策树</a:t>
            </a:r>
            <a:br>
              <a:rPr lang="en-US" altLang="zh-CN" sz="4800" dirty="0">
                <a:solidFill>
                  <a:schemeClr val="bg1"/>
                </a:solidFill>
                <a:latin typeface="微软雅黑" panose="020B0503020204020204" pitchFamily="34" charset="-122"/>
                <a:ea typeface="微软雅黑" panose="020B0503020204020204" pitchFamily="34" charset="-122"/>
                <a:sym typeface="+mn-ea"/>
              </a:rPr>
            </a:br>
            <a:br>
              <a:rPr lang="en-US" altLang="zh-CN" sz="4800" dirty="0">
                <a:solidFill>
                  <a:schemeClr val="bg1"/>
                </a:solidFill>
                <a:latin typeface="微软雅黑" panose="020B0503020204020204" pitchFamily="34" charset="-122"/>
                <a:ea typeface="微软雅黑" panose="020B0503020204020204" pitchFamily="34" charset="-122"/>
                <a:sym typeface="+mn-ea"/>
              </a:rPr>
            </a:br>
            <a:endParaRPr lang="zh-CN" altLang="en-US" sz="2400" dirty="0">
              <a:solidFill>
                <a:schemeClr val="bg1"/>
              </a:solidFill>
              <a:latin typeface="+mj-ea"/>
            </a:endParaRPr>
          </a:p>
        </p:txBody>
      </p:sp>
      <p:pic>
        <p:nvPicPr>
          <p:cNvPr id="9" name="图片 8">
            <a:extLst>
              <a:ext uri="{FF2B5EF4-FFF2-40B4-BE49-F238E27FC236}">
                <a16:creationId xmlns:a16="http://schemas.microsoft.com/office/drawing/2014/main" id="{8F3A197C-DA29-EAF1-8735-146044825A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473" y="99667"/>
            <a:ext cx="2334598" cy="5332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175"/>
    </mc:Choice>
    <mc:Fallback xmlns="">
      <p:transition spd="slow" advTm="71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决策树原理</a:t>
            </a:r>
          </a:p>
        </p:txBody>
      </p:sp>
      <p:pic>
        <p:nvPicPr>
          <p:cNvPr id="4" name="图片 3">
            <a:extLst>
              <a:ext uri="{FF2B5EF4-FFF2-40B4-BE49-F238E27FC236}">
                <a16:creationId xmlns:a16="http://schemas.microsoft.com/office/drawing/2014/main" id="{03B7038F-13BF-7666-D5BA-9BF6E13109B9}"/>
              </a:ext>
            </a:extLst>
          </p:cNvPr>
          <p:cNvPicPr>
            <a:picLocks noChangeAspect="1"/>
          </p:cNvPicPr>
          <p:nvPr/>
        </p:nvPicPr>
        <p:blipFill>
          <a:blip r:embed="rId2"/>
          <a:stretch>
            <a:fillRect/>
          </a:stretch>
        </p:blipFill>
        <p:spPr>
          <a:xfrm>
            <a:off x="2456234" y="2280538"/>
            <a:ext cx="4652047" cy="4022594"/>
          </a:xfrm>
          <a:prstGeom prst="rect">
            <a:avLst/>
          </a:prstGeom>
        </p:spPr>
      </p:pic>
      <p:sp>
        <p:nvSpPr>
          <p:cNvPr id="7" name="文本占位符 2">
            <a:extLst>
              <a:ext uri="{FF2B5EF4-FFF2-40B4-BE49-F238E27FC236}">
                <a16:creationId xmlns:a16="http://schemas.microsoft.com/office/drawing/2014/main" id="{FD4787EC-C401-9404-6F00-0BF4C8C98D87}"/>
              </a:ext>
            </a:extLst>
          </p:cNvPr>
          <p:cNvSpPr txBox="1">
            <a:spLocks/>
          </p:cNvSpPr>
          <p:nvPr/>
        </p:nvSpPr>
        <p:spPr>
          <a:xfrm>
            <a:off x="385401" y="1552666"/>
            <a:ext cx="6679076" cy="4572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tx2"/>
              </a:buClr>
              <a:buSzPct val="120000"/>
              <a:buFont typeface="Arial" panose="020B0604020202020204" pitchFamily="34" charset="0"/>
              <a:buNone/>
              <a:defRPr sz="3000" kern="1200" baseline="0">
                <a:solidFill>
                  <a:schemeClr val="tx2"/>
                </a:solidFill>
                <a:latin typeface="Verdana" panose="020B060403050404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Clr>
                <a:schemeClr val="tx2"/>
              </a:buClr>
              <a:buFont typeface="Wingdings" panose="05000000000000000000" pitchFamily="2" charset="2"/>
              <a:buNone/>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16754D"/>
              </a:buClr>
              <a:buSzPct val="120000"/>
              <a:buFont typeface="Arial" panose="020B0604020202020204" pitchFamily="34" charset="0"/>
              <a:buNone/>
              <a:tabLst/>
              <a:defRPr/>
            </a:pPr>
            <a:r>
              <a:rPr lang="zh-CN" altLang="en-US" sz="2800" dirty="0">
                <a:solidFill>
                  <a:schemeClr val="tx1"/>
                </a:solidFill>
              </a:rPr>
              <a:t>“分而治之”</a:t>
            </a:r>
            <a:r>
              <a:rPr lang="en-US" altLang="zh-CN" sz="2800" dirty="0">
                <a:solidFill>
                  <a:schemeClr val="tx1"/>
                </a:solidFill>
              </a:rPr>
              <a:t>divide-and-conquer </a:t>
            </a:r>
            <a:endParaRPr kumimoji="0" lang="zh-CN" altLang="en-US" sz="2800" b="0" i="0" u="none" strike="noStrike" kern="1200" cap="none" spc="0" normalizeH="0" baseline="0" noProof="0" dirty="0">
              <a:ln>
                <a:noFill/>
              </a:ln>
              <a:solidFill>
                <a:schemeClr val="tx1"/>
              </a:solidFill>
              <a:effectLst/>
              <a:uLnTx/>
              <a:uFillTx/>
              <a:latin typeface="Verdana" panose="020B0604030504040204" pitchFamily="34" charset="0"/>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9EA9EAE-CE0D-D4E8-90C1-D043FED5297D}"/>
                  </a:ext>
                </a:extLst>
              </p:cNvPr>
              <p:cNvSpPr txBox="1"/>
              <p:nvPr/>
            </p:nvSpPr>
            <p:spPr>
              <a:xfrm>
                <a:off x="4842901" y="4936002"/>
                <a:ext cx="108048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zh-CN" altLang="en-US" i="1" smtClean="0">
                              <a:latin typeface="Cambria Math" panose="02040503050406030204" pitchFamily="18" charset="0"/>
                              <a:ea typeface="Cambria Math" panose="02040503050406030204" pitchFamily="18" charset="0"/>
                            </a:rPr>
                            <m:t>𝜃</m:t>
                          </m:r>
                        </m:e>
                        <m:sub>
                          <m:r>
                            <a:rPr lang="en-US" altLang="zh-CN" b="0" i="1" smtClean="0">
                              <a:latin typeface="Cambria Math" panose="02040503050406030204" pitchFamily="18" charset="0"/>
                              <a:ea typeface="Cambria Math" panose="02040503050406030204" pitchFamily="18" charset="0"/>
                            </a:rPr>
                            <m:t>1</m:t>
                          </m:r>
                        </m:sub>
                      </m:sSub>
                    </m:oMath>
                  </m:oMathPara>
                </a14:m>
                <a:endParaRPr lang="zh-CN" altLang="en-US" dirty="0"/>
              </a:p>
            </p:txBody>
          </p:sp>
        </mc:Choice>
        <mc:Fallback xmlns="">
          <p:sp>
            <p:nvSpPr>
              <p:cNvPr id="8" name="文本框 7">
                <a:extLst>
                  <a:ext uri="{FF2B5EF4-FFF2-40B4-BE49-F238E27FC236}">
                    <a16:creationId xmlns:a16="http://schemas.microsoft.com/office/drawing/2014/main" id="{79EA9EAE-CE0D-D4E8-90C1-D043FED5297D}"/>
                  </a:ext>
                </a:extLst>
              </p:cNvPr>
              <p:cNvSpPr txBox="1">
                <a:spLocks noRot="1" noChangeAspect="1" noMove="1" noResize="1" noEditPoints="1" noAdjustHandles="1" noChangeArrowheads="1" noChangeShapeType="1" noTextEdit="1"/>
              </p:cNvSpPr>
              <p:nvPr/>
            </p:nvSpPr>
            <p:spPr>
              <a:xfrm>
                <a:off x="4842901" y="4936002"/>
                <a:ext cx="1080488" cy="369332"/>
              </a:xfrm>
              <a:prstGeom prst="rect">
                <a:avLst/>
              </a:prstGeom>
              <a:blipFill>
                <a:blip r:embed="rId3"/>
                <a:stretch>
                  <a:fillRect l="-2247" r="-562" b="-18333"/>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EF4D0621-D946-EC8D-66BC-7549B26192E4}"/>
              </a:ext>
            </a:extLst>
          </p:cNvPr>
          <p:cNvSpPr txBox="1"/>
          <p:nvPr/>
        </p:nvSpPr>
        <p:spPr>
          <a:xfrm>
            <a:off x="4957885" y="5342567"/>
            <a:ext cx="804891" cy="461665"/>
          </a:xfrm>
          <a:prstGeom prst="rect">
            <a:avLst/>
          </a:prstGeom>
          <a:noFill/>
        </p:spPr>
        <p:txBody>
          <a:bodyPr wrap="square" rtlCol="0">
            <a:spAutoFit/>
          </a:bodyPr>
          <a:lstStyle/>
          <a:p>
            <a:r>
              <a:rPr lang="en-US" altLang="zh-CN" dirty="0"/>
              <a:t>No</a:t>
            </a:r>
            <a:endParaRPr lang="zh-CN" altLang="en-US" dirty="0"/>
          </a:p>
        </p:txBody>
      </p:sp>
      <p:sp>
        <p:nvSpPr>
          <p:cNvPr id="10" name="文本框 9">
            <a:extLst>
              <a:ext uri="{FF2B5EF4-FFF2-40B4-BE49-F238E27FC236}">
                <a16:creationId xmlns:a16="http://schemas.microsoft.com/office/drawing/2014/main" id="{064A7C9D-61F2-5FBC-968B-B42E9C51FFF0}"/>
              </a:ext>
            </a:extLst>
          </p:cNvPr>
          <p:cNvSpPr txBox="1"/>
          <p:nvPr/>
        </p:nvSpPr>
        <p:spPr>
          <a:xfrm>
            <a:off x="3541200" y="5305334"/>
            <a:ext cx="804891" cy="461665"/>
          </a:xfrm>
          <a:prstGeom prst="rect">
            <a:avLst/>
          </a:prstGeom>
          <a:noFill/>
        </p:spPr>
        <p:txBody>
          <a:bodyPr wrap="square" rtlCol="0">
            <a:spAutoFit/>
          </a:bodyPr>
          <a:lstStyle/>
          <a:p>
            <a:r>
              <a:rPr lang="en-US" altLang="zh-CN" dirty="0"/>
              <a:t>Yes</a:t>
            </a:r>
            <a:endParaRPr lang="zh-CN" altLang="en-US" dirty="0"/>
          </a:p>
        </p:txBody>
      </p:sp>
    </p:spTree>
    <p:extLst>
      <p:ext uri="{BB962C8B-B14F-4D97-AF65-F5344CB8AC3E}">
        <p14:creationId xmlns:p14="http://schemas.microsoft.com/office/powerpoint/2010/main" val="1520101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决策树原理</a:t>
            </a:r>
          </a:p>
        </p:txBody>
      </p:sp>
      <p:sp>
        <p:nvSpPr>
          <p:cNvPr id="7" name="文本占位符 2">
            <a:extLst>
              <a:ext uri="{FF2B5EF4-FFF2-40B4-BE49-F238E27FC236}">
                <a16:creationId xmlns:a16="http://schemas.microsoft.com/office/drawing/2014/main" id="{FD4787EC-C401-9404-6F00-0BF4C8C98D87}"/>
              </a:ext>
            </a:extLst>
          </p:cNvPr>
          <p:cNvSpPr txBox="1">
            <a:spLocks/>
          </p:cNvSpPr>
          <p:nvPr/>
        </p:nvSpPr>
        <p:spPr>
          <a:xfrm>
            <a:off x="385401" y="1552666"/>
            <a:ext cx="6679076" cy="4572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tx2"/>
              </a:buClr>
              <a:buSzPct val="120000"/>
              <a:buFont typeface="Arial" panose="020B0604020202020204" pitchFamily="34" charset="0"/>
              <a:buNone/>
              <a:defRPr sz="3000" kern="1200" baseline="0">
                <a:solidFill>
                  <a:schemeClr val="tx2"/>
                </a:solidFill>
                <a:latin typeface="Verdana" panose="020B060403050404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Clr>
                <a:schemeClr val="tx2"/>
              </a:buClr>
              <a:buFont typeface="Wingdings" panose="05000000000000000000" pitchFamily="2" charset="2"/>
              <a:buNone/>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16754D"/>
              </a:buClr>
              <a:buSzPct val="120000"/>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pitchFamily="34" charset="-122"/>
                <a:cs typeface="+mn-cs"/>
              </a:rPr>
              <a:t>“分而治之”</a:t>
            </a:r>
            <a:r>
              <a:rPr kumimoji="0" lang="en-US" altLang="zh-CN" sz="2800" b="0"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pitchFamily="34" charset="-122"/>
                <a:cs typeface="+mn-cs"/>
              </a:rPr>
              <a:t>divide-and-conquer </a:t>
            </a:r>
            <a:endParaRPr kumimoji="0" lang="zh-CN" altLang="en-US" sz="2800" b="0"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pitchFamily="34" charset="-122"/>
              <a:cs typeface="+mn-cs"/>
            </a:endParaRPr>
          </a:p>
        </p:txBody>
      </p:sp>
      <p:pic>
        <p:nvPicPr>
          <p:cNvPr id="3" name="图片 2">
            <a:extLst>
              <a:ext uri="{FF2B5EF4-FFF2-40B4-BE49-F238E27FC236}">
                <a16:creationId xmlns:a16="http://schemas.microsoft.com/office/drawing/2014/main" id="{7DD1F523-6C12-1962-4E07-7A52408E54C8}"/>
              </a:ext>
            </a:extLst>
          </p:cNvPr>
          <p:cNvPicPr>
            <a:picLocks noChangeAspect="1"/>
          </p:cNvPicPr>
          <p:nvPr/>
        </p:nvPicPr>
        <p:blipFill>
          <a:blip r:embed="rId2"/>
          <a:stretch>
            <a:fillRect/>
          </a:stretch>
        </p:blipFill>
        <p:spPr>
          <a:xfrm>
            <a:off x="2716848" y="2103810"/>
            <a:ext cx="4195793" cy="4533933"/>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C15F331-981F-2998-E601-F3CA63DA1DF3}"/>
                  </a:ext>
                </a:extLst>
              </p:cNvPr>
              <p:cNvSpPr txBox="1"/>
              <p:nvPr/>
            </p:nvSpPr>
            <p:spPr>
              <a:xfrm>
                <a:off x="5406872" y="5226201"/>
                <a:ext cx="10947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zh-CN" altLang="en-US" i="1" smtClean="0">
                              <a:latin typeface="Cambria Math" panose="02040503050406030204" pitchFamily="18" charset="0"/>
                              <a:ea typeface="Cambria Math" panose="02040503050406030204" pitchFamily="18" charset="0"/>
                            </a:rPr>
                            <m:t>𝜃</m:t>
                          </m:r>
                        </m:e>
                        <m:sub>
                          <m:r>
                            <a:rPr lang="en-US" altLang="zh-CN" b="0" i="1" smtClean="0">
                              <a:latin typeface="Cambria Math" panose="02040503050406030204" pitchFamily="18" charset="0"/>
                              <a:ea typeface="Cambria Math" panose="02040503050406030204" pitchFamily="18" charset="0"/>
                            </a:rPr>
                            <m:t>2</m:t>
                          </m:r>
                        </m:sub>
                      </m:sSub>
                    </m:oMath>
                  </m:oMathPara>
                </a14:m>
                <a:endParaRPr lang="zh-CN" altLang="en-US" dirty="0"/>
              </a:p>
            </p:txBody>
          </p:sp>
        </mc:Choice>
        <mc:Fallback xmlns="">
          <p:sp>
            <p:nvSpPr>
              <p:cNvPr id="5" name="文本框 4">
                <a:extLst>
                  <a:ext uri="{FF2B5EF4-FFF2-40B4-BE49-F238E27FC236}">
                    <a16:creationId xmlns:a16="http://schemas.microsoft.com/office/drawing/2014/main" id="{EC15F331-981F-2998-E601-F3CA63DA1DF3}"/>
                  </a:ext>
                </a:extLst>
              </p:cNvPr>
              <p:cNvSpPr txBox="1">
                <a:spLocks noRot="1" noChangeAspect="1" noMove="1" noResize="1" noEditPoints="1" noAdjustHandles="1" noChangeArrowheads="1" noChangeShapeType="1" noTextEdit="1"/>
              </p:cNvSpPr>
              <p:nvPr/>
            </p:nvSpPr>
            <p:spPr>
              <a:xfrm>
                <a:off x="5406872" y="5226201"/>
                <a:ext cx="1094723" cy="369332"/>
              </a:xfrm>
              <a:prstGeom prst="rect">
                <a:avLst/>
              </a:prstGeom>
              <a:blipFill>
                <a:blip r:embed="rId3"/>
                <a:stretch>
                  <a:fillRect l="-2778" r="-556" b="-16393"/>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A8B5A130-FDC1-1709-32D3-64379606E764}"/>
              </a:ext>
            </a:extLst>
          </p:cNvPr>
          <p:cNvSpPr txBox="1"/>
          <p:nvPr/>
        </p:nvSpPr>
        <p:spPr>
          <a:xfrm>
            <a:off x="5450676" y="5595533"/>
            <a:ext cx="804891" cy="461665"/>
          </a:xfrm>
          <a:prstGeom prst="rect">
            <a:avLst/>
          </a:prstGeom>
          <a:noFill/>
        </p:spPr>
        <p:txBody>
          <a:bodyPr wrap="square" rtlCol="0">
            <a:spAutoFit/>
          </a:bodyPr>
          <a:lstStyle/>
          <a:p>
            <a:r>
              <a:rPr lang="en-US" altLang="zh-CN" dirty="0"/>
              <a:t>Yes</a:t>
            </a:r>
            <a:endParaRPr lang="zh-CN" altLang="en-US" dirty="0"/>
          </a:p>
        </p:txBody>
      </p:sp>
      <p:sp>
        <p:nvSpPr>
          <p:cNvPr id="11" name="文本框 10">
            <a:extLst>
              <a:ext uri="{FF2B5EF4-FFF2-40B4-BE49-F238E27FC236}">
                <a16:creationId xmlns:a16="http://schemas.microsoft.com/office/drawing/2014/main" id="{A1F01BA6-71FA-4152-4A5B-23E61F34725D}"/>
              </a:ext>
            </a:extLst>
          </p:cNvPr>
          <p:cNvSpPr txBox="1"/>
          <p:nvPr/>
        </p:nvSpPr>
        <p:spPr>
          <a:xfrm>
            <a:off x="4347352" y="5595533"/>
            <a:ext cx="804891" cy="461665"/>
          </a:xfrm>
          <a:prstGeom prst="rect">
            <a:avLst/>
          </a:prstGeom>
          <a:noFill/>
        </p:spPr>
        <p:txBody>
          <a:bodyPr wrap="square" rtlCol="0">
            <a:spAutoFit/>
          </a:bodyPr>
          <a:lstStyle/>
          <a:p>
            <a:r>
              <a:rPr lang="en-US" altLang="zh-CN" dirty="0"/>
              <a:t>No</a:t>
            </a:r>
            <a:endParaRPr lang="zh-CN" altLang="en-US" dirty="0"/>
          </a:p>
        </p:txBody>
      </p:sp>
    </p:spTree>
    <p:extLst>
      <p:ext uri="{BB962C8B-B14F-4D97-AF65-F5344CB8AC3E}">
        <p14:creationId xmlns:p14="http://schemas.microsoft.com/office/powerpoint/2010/main" val="2976297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决策树原理</a:t>
            </a:r>
          </a:p>
        </p:txBody>
      </p:sp>
      <p:sp>
        <p:nvSpPr>
          <p:cNvPr id="2" name="文本占位符 2">
            <a:extLst>
              <a:ext uri="{FF2B5EF4-FFF2-40B4-BE49-F238E27FC236}">
                <a16:creationId xmlns:a16="http://schemas.microsoft.com/office/drawing/2014/main" id="{695D1635-9EEB-95D1-3565-CFC2FDCA1BF3}"/>
              </a:ext>
            </a:extLst>
          </p:cNvPr>
          <p:cNvSpPr txBox="1">
            <a:spLocks/>
          </p:cNvSpPr>
          <p:nvPr/>
        </p:nvSpPr>
        <p:spPr>
          <a:xfrm>
            <a:off x="385401" y="1552666"/>
            <a:ext cx="6679076" cy="4572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tx2"/>
              </a:buClr>
              <a:buSzPct val="120000"/>
              <a:buFont typeface="Arial" panose="020B0604020202020204" pitchFamily="34" charset="0"/>
              <a:buNone/>
              <a:defRPr sz="3000" kern="1200" baseline="0">
                <a:solidFill>
                  <a:schemeClr val="tx2"/>
                </a:solidFill>
                <a:latin typeface="Verdana" panose="020B060403050404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Clr>
                <a:schemeClr val="tx2"/>
              </a:buClr>
              <a:buFont typeface="Wingdings" panose="05000000000000000000" pitchFamily="2" charset="2"/>
              <a:buNone/>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16754D"/>
              </a:buClr>
              <a:buSzPct val="120000"/>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pitchFamily="34" charset="-122"/>
                <a:cs typeface="+mn-cs"/>
              </a:rPr>
              <a:t>“分而治之”</a:t>
            </a:r>
            <a:r>
              <a:rPr kumimoji="0" lang="en-US" altLang="zh-CN" sz="2800" b="0"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pitchFamily="34" charset="-122"/>
                <a:cs typeface="+mn-cs"/>
              </a:rPr>
              <a:t>divide-and-conquer </a:t>
            </a:r>
            <a:endParaRPr kumimoji="0" lang="zh-CN" altLang="en-US" sz="2800" b="0"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pitchFamily="34" charset="-122"/>
              <a:cs typeface="+mn-cs"/>
            </a:endParaRPr>
          </a:p>
        </p:txBody>
      </p:sp>
      <p:pic>
        <p:nvPicPr>
          <p:cNvPr id="4" name="图片 3">
            <a:extLst>
              <a:ext uri="{FF2B5EF4-FFF2-40B4-BE49-F238E27FC236}">
                <a16:creationId xmlns:a16="http://schemas.microsoft.com/office/drawing/2014/main" id="{E281468B-6B41-0046-DB17-6412BE666D05}"/>
              </a:ext>
            </a:extLst>
          </p:cNvPr>
          <p:cNvPicPr>
            <a:picLocks noChangeAspect="1"/>
          </p:cNvPicPr>
          <p:nvPr/>
        </p:nvPicPr>
        <p:blipFill>
          <a:blip r:embed="rId2"/>
          <a:stretch>
            <a:fillRect/>
          </a:stretch>
        </p:blipFill>
        <p:spPr>
          <a:xfrm>
            <a:off x="7172394" y="1552666"/>
            <a:ext cx="4505358" cy="4891123"/>
          </a:xfrm>
          <a:prstGeom prst="rect">
            <a:avLst/>
          </a:prstGeom>
        </p:spPr>
      </p:pic>
      <p:sp>
        <p:nvSpPr>
          <p:cNvPr id="5" name="文本框 4">
            <a:extLst>
              <a:ext uri="{FF2B5EF4-FFF2-40B4-BE49-F238E27FC236}">
                <a16:creationId xmlns:a16="http://schemas.microsoft.com/office/drawing/2014/main" id="{F46A65FA-1C42-7904-CC20-3211213C433A}"/>
              </a:ext>
            </a:extLst>
          </p:cNvPr>
          <p:cNvSpPr txBox="1"/>
          <p:nvPr/>
        </p:nvSpPr>
        <p:spPr>
          <a:xfrm>
            <a:off x="840084" y="2484971"/>
            <a:ext cx="5491875" cy="4401205"/>
          </a:xfrm>
          <a:prstGeom prst="rect">
            <a:avLst/>
          </a:prstGeom>
          <a:noFill/>
        </p:spPr>
        <p:txBody>
          <a:bodyPr wrap="square" rtlCol="0">
            <a:spAutoFit/>
          </a:bodyPr>
          <a:lstStyle/>
          <a:p>
            <a:r>
              <a:rPr lang="zh-CN" altLang="en-US" sz="2000" dirty="0"/>
              <a:t>递归地进行以上步骤：</a:t>
            </a:r>
            <a:endParaRPr lang="en-US" altLang="zh-CN" sz="2000" dirty="0"/>
          </a:p>
          <a:p>
            <a:pPr marL="342900" indent="-342900">
              <a:buFont typeface="Arial" panose="020B0604020202020204" pitchFamily="34" charset="0"/>
              <a:buChar char="•"/>
            </a:pPr>
            <a:r>
              <a:rPr lang="zh-CN" altLang="en-US" sz="2000" dirty="0"/>
              <a:t>选择一个划分数据的特征作为当前节点</a:t>
            </a:r>
            <a:endParaRPr lang="en-US" altLang="zh-CN" sz="2000" dirty="0"/>
          </a:p>
          <a:p>
            <a:pPr marL="342900" indent="-342900">
              <a:buFont typeface="Arial" panose="020B0604020202020204" pitchFamily="34" charset="0"/>
              <a:buChar char="•"/>
            </a:pPr>
            <a:r>
              <a:rPr lang="zh-CN" altLang="en-US" sz="2000" dirty="0"/>
              <a:t>将划分的分支刻画出来</a:t>
            </a:r>
            <a:endParaRPr lang="en-US" altLang="zh-CN" sz="2000" dirty="0"/>
          </a:p>
          <a:p>
            <a:pPr marL="342900" indent="-342900">
              <a:buFont typeface="Arial" panose="020B0604020202020204" pitchFamily="34" charset="0"/>
              <a:buChar char="•"/>
            </a:pPr>
            <a:r>
              <a:rPr lang="zh-CN" altLang="en-US" sz="2000" dirty="0"/>
              <a:t>对划分的分支进行停止条件的检查：</a:t>
            </a:r>
            <a:endParaRPr lang="en-US" altLang="zh-CN" sz="2000" dirty="0"/>
          </a:p>
          <a:p>
            <a:r>
              <a:rPr lang="zh-CN" altLang="en-US" sz="2000" dirty="0"/>
              <a:t>             如果停止条件满足，则生成叶子节点</a:t>
            </a:r>
            <a:endParaRPr lang="en-US" altLang="zh-CN" sz="2000" dirty="0"/>
          </a:p>
          <a:p>
            <a:r>
              <a:rPr lang="en-US" altLang="zh-CN" sz="2000" dirty="0"/>
              <a:t>             </a:t>
            </a:r>
            <a:r>
              <a:rPr lang="zh-CN" altLang="en-US" sz="2000" dirty="0"/>
              <a:t>否则继续选择特征进行划分</a:t>
            </a:r>
            <a:endParaRPr lang="en-US" altLang="zh-CN" sz="2000" dirty="0"/>
          </a:p>
          <a:p>
            <a:endParaRPr lang="en-US" altLang="zh-CN" sz="2000" dirty="0"/>
          </a:p>
          <a:p>
            <a:endParaRPr lang="en-US" altLang="zh-CN" sz="2000" dirty="0"/>
          </a:p>
          <a:p>
            <a:r>
              <a:rPr lang="zh-CN" altLang="en-US" sz="2000" dirty="0"/>
              <a:t>停止条件：</a:t>
            </a:r>
            <a:endParaRPr lang="en-US" altLang="zh-CN" sz="2000" dirty="0"/>
          </a:p>
          <a:p>
            <a:pPr marL="342900" indent="-342900">
              <a:buFont typeface="Arial" panose="020B0604020202020204" pitchFamily="34" charset="0"/>
              <a:buChar char="•"/>
            </a:pPr>
            <a:r>
              <a:rPr lang="zh-CN" altLang="en-US" sz="2000" dirty="0"/>
              <a:t>当前结点包含的样本全部属于同一类别</a:t>
            </a:r>
            <a:endParaRPr lang="en-US" altLang="zh-CN" sz="2000" dirty="0"/>
          </a:p>
          <a:p>
            <a:pPr marL="342900" indent="-342900">
              <a:buFont typeface="Arial" panose="020B0604020202020204" pitchFamily="34" charset="0"/>
              <a:buChar char="•"/>
            </a:pPr>
            <a:r>
              <a:rPr lang="zh-CN" altLang="en-US" sz="2000" dirty="0"/>
              <a:t>当前属性集为空，或所有样本在所有属性上取值相同</a:t>
            </a:r>
            <a:endParaRPr lang="en-US" altLang="zh-CN" sz="2000" dirty="0"/>
          </a:p>
          <a:p>
            <a:pPr marL="342900" indent="-342900">
              <a:buFont typeface="Arial" panose="020B0604020202020204" pitchFamily="34" charset="0"/>
              <a:buChar char="•"/>
            </a:pPr>
            <a:r>
              <a:rPr lang="zh-CN" altLang="en-US" sz="2000" dirty="0"/>
              <a:t>当前结点包含的样本集合为空</a:t>
            </a:r>
            <a:endParaRPr lang="en-US" altLang="zh-CN" sz="2000" dirty="0"/>
          </a:p>
          <a:p>
            <a:pPr marL="342900" indent="-342900">
              <a:buFont typeface="Arial" panose="020B0604020202020204" pitchFamily="34" charset="0"/>
              <a:buChar char="•"/>
            </a:pPr>
            <a:endParaRPr lang="en-US" altLang="zh-CN" sz="2000" dirty="0"/>
          </a:p>
        </p:txBody>
      </p:sp>
    </p:spTree>
    <p:extLst>
      <p:ext uri="{BB962C8B-B14F-4D97-AF65-F5344CB8AC3E}">
        <p14:creationId xmlns:p14="http://schemas.microsoft.com/office/powerpoint/2010/main" val="1502203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决策树原理</a:t>
            </a:r>
          </a:p>
        </p:txBody>
      </p:sp>
      <p:sp>
        <p:nvSpPr>
          <p:cNvPr id="3" name="矩形 2">
            <a:extLst>
              <a:ext uri="{FF2B5EF4-FFF2-40B4-BE49-F238E27FC236}">
                <a16:creationId xmlns:a16="http://schemas.microsoft.com/office/drawing/2014/main" id="{E7D22932-CC4E-C3C0-BAB7-2C620CDA861F}"/>
              </a:ext>
            </a:extLst>
          </p:cNvPr>
          <p:cNvSpPr/>
          <p:nvPr/>
        </p:nvSpPr>
        <p:spPr>
          <a:xfrm>
            <a:off x="7601350" y="2412587"/>
            <a:ext cx="3015546" cy="707886"/>
          </a:xfrm>
          <a:prstGeom prst="rect">
            <a:avLst/>
          </a:prstGeom>
          <a:noFill/>
          <a:ln w="6350" cap="flat" cmpd="sng" algn="ctr">
            <a:noFill/>
            <a:prstDash val="solid"/>
            <a:miter lim="800000"/>
          </a:ln>
          <a:effectLst/>
        </p:spPr>
        <p:txBody>
          <a:bodyPr wrap="square">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tx1"/>
                </a:solidFill>
                <a:effectLst/>
                <a:uLnTx/>
                <a:uFillTx/>
                <a:latin typeface="+mj-ea"/>
                <a:ea typeface="+mj-ea"/>
                <a:cs typeface="+mn-cs"/>
              </a:rPr>
              <a:t>（</a:t>
            </a:r>
            <a:r>
              <a:rPr kumimoji="0" lang="en-US" altLang="zh-CN" sz="2000" i="0" u="none" strike="noStrike" kern="1200" cap="none" spc="0" normalizeH="0" baseline="0" noProof="0" dirty="0">
                <a:ln>
                  <a:noFill/>
                </a:ln>
                <a:solidFill>
                  <a:schemeClr val="tx1"/>
                </a:solidFill>
                <a:effectLst/>
                <a:uLnTx/>
                <a:uFillTx/>
                <a:latin typeface="+mj-ea"/>
                <a:ea typeface="+mj-ea"/>
                <a:cs typeface="+mn-cs"/>
              </a:rPr>
              <a:t>1</a:t>
            </a:r>
            <a:r>
              <a:rPr kumimoji="0" lang="zh-CN" altLang="en-US" sz="2000" i="0" u="none" strike="noStrike" kern="1200" cap="none" spc="0" normalizeH="0" baseline="0" noProof="0" dirty="0">
                <a:ln>
                  <a:noFill/>
                </a:ln>
                <a:solidFill>
                  <a:schemeClr val="tx1"/>
                </a:solidFill>
                <a:effectLst/>
                <a:uLnTx/>
                <a:uFillTx/>
                <a:latin typeface="+mj-ea"/>
                <a:ea typeface="+mj-ea"/>
                <a:cs typeface="+mn-cs"/>
              </a:rPr>
              <a:t>）当前结点包含的样本全部属于同一类别</a:t>
            </a:r>
          </a:p>
        </p:txBody>
      </p:sp>
      <p:sp>
        <p:nvSpPr>
          <p:cNvPr id="4" name="矩形 3">
            <a:extLst>
              <a:ext uri="{FF2B5EF4-FFF2-40B4-BE49-F238E27FC236}">
                <a16:creationId xmlns:a16="http://schemas.microsoft.com/office/drawing/2014/main" id="{6515FD60-73A4-17F1-43EE-DF5958E06995}"/>
              </a:ext>
            </a:extLst>
          </p:cNvPr>
          <p:cNvSpPr/>
          <p:nvPr/>
        </p:nvSpPr>
        <p:spPr>
          <a:xfrm>
            <a:off x="7624960" y="3545572"/>
            <a:ext cx="3015546" cy="1015663"/>
          </a:xfrm>
          <a:prstGeom prst="rect">
            <a:avLst/>
          </a:prstGeom>
          <a:noFill/>
          <a:ln w="6350" cap="flat" cmpd="sng" algn="ctr">
            <a:noFill/>
            <a:prstDash val="solid"/>
            <a:miter lim="800000"/>
          </a:ln>
          <a:effectLst/>
        </p:spPr>
        <p:txBody>
          <a:bodyPr wrap="square">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tx1"/>
                </a:solidFill>
                <a:effectLst/>
                <a:uLnTx/>
                <a:uFillTx/>
                <a:latin typeface="+mj-ea"/>
                <a:ea typeface="+mj-ea"/>
                <a:cs typeface="+mn-cs"/>
              </a:rPr>
              <a:t>（</a:t>
            </a:r>
            <a:r>
              <a:rPr kumimoji="0" lang="en-US" altLang="zh-CN" sz="2000" i="0" u="none" strike="noStrike" kern="1200" cap="none" spc="0" normalizeH="0" baseline="0" noProof="0" dirty="0">
                <a:ln>
                  <a:noFill/>
                </a:ln>
                <a:solidFill>
                  <a:schemeClr val="tx1"/>
                </a:solidFill>
                <a:effectLst/>
                <a:uLnTx/>
                <a:uFillTx/>
                <a:latin typeface="+mj-ea"/>
                <a:ea typeface="+mj-ea"/>
                <a:cs typeface="+mn-cs"/>
              </a:rPr>
              <a:t>2</a:t>
            </a:r>
            <a:r>
              <a:rPr kumimoji="0" lang="zh-CN" altLang="en-US" sz="2000" i="0" u="none" strike="noStrike" kern="1200" cap="none" spc="0" normalizeH="0" baseline="0" noProof="0" dirty="0">
                <a:ln>
                  <a:noFill/>
                </a:ln>
                <a:solidFill>
                  <a:schemeClr val="tx1"/>
                </a:solidFill>
                <a:effectLst/>
                <a:uLnTx/>
                <a:uFillTx/>
                <a:latin typeface="+mj-ea"/>
                <a:ea typeface="+mj-ea"/>
                <a:cs typeface="+mn-cs"/>
              </a:rPr>
              <a:t>）当前属性集为空，或所有样本在所有属性上取值相同</a:t>
            </a:r>
          </a:p>
        </p:txBody>
      </p:sp>
      <p:sp>
        <p:nvSpPr>
          <p:cNvPr id="5" name="矩形 4">
            <a:extLst>
              <a:ext uri="{FF2B5EF4-FFF2-40B4-BE49-F238E27FC236}">
                <a16:creationId xmlns:a16="http://schemas.microsoft.com/office/drawing/2014/main" id="{88D8E183-1AA3-DA9C-026E-522ED57760EE}"/>
              </a:ext>
            </a:extLst>
          </p:cNvPr>
          <p:cNvSpPr/>
          <p:nvPr/>
        </p:nvSpPr>
        <p:spPr>
          <a:xfrm>
            <a:off x="7635691" y="4869946"/>
            <a:ext cx="3015546" cy="707886"/>
          </a:xfrm>
          <a:prstGeom prst="rect">
            <a:avLst/>
          </a:prstGeom>
          <a:noFill/>
          <a:ln w="6350" cap="flat" cmpd="sng" algn="ctr">
            <a:noFill/>
            <a:prstDash val="solid"/>
            <a:miter lim="800000"/>
          </a:ln>
          <a:effectLst/>
        </p:spPr>
        <p:txBody>
          <a:bodyPr wrap="square">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tx1"/>
                </a:solidFill>
                <a:effectLst/>
                <a:uLnTx/>
                <a:uFillTx/>
                <a:latin typeface="+mj-ea"/>
                <a:ea typeface="+mj-ea"/>
                <a:cs typeface="+mn-cs"/>
              </a:rPr>
              <a:t>（</a:t>
            </a:r>
            <a:r>
              <a:rPr kumimoji="0" lang="en-US" altLang="zh-CN" sz="2000" i="0" u="none" strike="noStrike" kern="1200" cap="none" spc="0" normalizeH="0" baseline="0" noProof="0" dirty="0">
                <a:ln>
                  <a:noFill/>
                </a:ln>
                <a:solidFill>
                  <a:schemeClr val="tx1"/>
                </a:solidFill>
                <a:effectLst/>
                <a:uLnTx/>
                <a:uFillTx/>
                <a:latin typeface="+mj-ea"/>
                <a:ea typeface="+mj-ea"/>
                <a:cs typeface="+mn-cs"/>
              </a:rPr>
              <a:t>3</a:t>
            </a:r>
            <a:r>
              <a:rPr kumimoji="0" lang="zh-CN" altLang="en-US" sz="2000" i="0" u="none" strike="noStrike" kern="1200" cap="none" spc="0" normalizeH="0" baseline="0" noProof="0" dirty="0">
                <a:ln>
                  <a:noFill/>
                </a:ln>
                <a:solidFill>
                  <a:schemeClr val="tx1"/>
                </a:solidFill>
                <a:effectLst/>
                <a:uLnTx/>
                <a:uFillTx/>
                <a:latin typeface="+mj-ea"/>
                <a:ea typeface="+mj-ea"/>
                <a:cs typeface="+mn-cs"/>
              </a:rPr>
              <a:t>）当前结点包含的样本集合为空</a:t>
            </a:r>
          </a:p>
        </p:txBody>
      </p:sp>
      <p:pic>
        <p:nvPicPr>
          <p:cNvPr id="10" name="Picture 711">
            <a:extLst>
              <a:ext uri="{FF2B5EF4-FFF2-40B4-BE49-F238E27FC236}">
                <a16:creationId xmlns:a16="http://schemas.microsoft.com/office/drawing/2014/main" id="{4C7F6ED4-C8D9-3AFB-31BF-A9D9EB837F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424" y="1583387"/>
            <a:ext cx="5524277" cy="4994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a:extLst>
              <a:ext uri="{FF2B5EF4-FFF2-40B4-BE49-F238E27FC236}">
                <a16:creationId xmlns:a16="http://schemas.microsoft.com/office/drawing/2014/main" id="{BC0C8F32-5725-2BDB-4383-C67270DCE051}"/>
              </a:ext>
            </a:extLst>
          </p:cNvPr>
          <p:cNvSpPr/>
          <p:nvPr/>
        </p:nvSpPr>
        <p:spPr>
          <a:xfrm>
            <a:off x="1145851" y="3166706"/>
            <a:ext cx="4687456" cy="258607"/>
          </a:xfrm>
          <a:prstGeom prst="rect">
            <a:avLst/>
          </a:prstGeom>
          <a:solidFill>
            <a:srgbClr val="16754D">
              <a:alpha val="50000"/>
            </a:srgbClr>
          </a:solidFill>
          <a:ln w="12700" cap="flat" cmpd="sng" algn="ctr">
            <a:solidFill>
              <a:srgbClr val="16754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Verdana"/>
              <a:ea typeface="幼圆"/>
              <a:cs typeface="+mn-cs"/>
            </a:endParaRPr>
          </a:p>
        </p:txBody>
      </p:sp>
      <p:sp>
        <p:nvSpPr>
          <p:cNvPr id="12" name="矩形 11">
            <a:extLst>
              <a:ext uri="{FF2B5EF4-FFF2-40B4-BE49-F238E27FC236}">
                <a16:creationId xmlns:a16="http://schemas.microsoft.com/office/drawing/2014/main" id="{B37EC959-4CD2-B5D0-EE6D-F41C351EBF77}"/>
              </a:ext>
            </a:extLst>
          </p:cNvPr>
          <p:cNvSpPr/>
          <p:nvPr/>
        </p:nvSpPr>
        <p:spPr>
          <a:xfrm>
            <a:off x="1145851" y="3796832"/>
            <a:ext cx="4687456" cy="258607"/>
          </a:xfrm>
          <a:prstGeom prst="rect">
            <a:avLst/>
          </a:prstGeom>
          <a:solidFill>
            <a:srgbClr val="16754D">
              <a:alpha val="50000"/>
            </a:srgbClr>
          </a:solidFill>
          <a:ln w="12700" cap="flat" cmpd="sng" algn="ctr">
            <a:solidFill>
              <a:srgbClr val="16754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Verdana"/>
              <a:ea typeface="幼圆"/>
              <a:cs typeface="+mn-cs"/>
            </a:endParaRPr>
          </a:p>
        </p:txBody>
      </p:sp>
      <p:sp>
        <p:nvSpPr>
          <p:cNvPr id="13" name="矩形 12">
            <a:extLst>
              <a:ext uri="{FF2B5EF4-FFF2-40B4-BE49-F238E27FC236}">
                <a16:creationId xmlns:a16="http://schemas.microsoft.com/office/drawing/2014/main" id="{2352C763-5266-A38C-DC72-F60DA4B8F96D}"/>
              </a:ext>
            </a:extLst>
          </p:cNvPr>
          <p:cNvSpPr/>
          <p:nvPr/>
        </p:nvSpPr>
        <p:spPr>
          <a:xfrm>
            <a:off x="1130824" y="5146971"/>
            <a:ext cx="4687456" cy="258607"/>
          </a:xfrm>
          <a:prstGeom prst="rect">
            <a:avLst/>
          </a:prstGeom>
          <a:solidFill>
            <a:srgbClr val="16754D">
              <a:alpha val="50000"/>
            </a:srgbClr>
          </a:solidFill>
          <a:ln w="12700" cap="flat" cmpd="sng" algn="ctr">
            <a:solidFill>
              <a:srgbClr val="16754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Verdana"/>
              <a:ea typeface="幼圆"/>
              <a:cs typeface="+mn-cs"/>
            </a:endParaRPr>
          </a:p>
        </p:txBody>
      </p:sp>
    </p:spTree>
    <p:extLst>
      <p:ext uri="{BB962C8B-B14F-4D97-AF65-F5344CB8AC3E}">
        <p14:creationId xmlns:p14="http://schemas.microsoft.com/office/powerpoint/2010/main" val="291531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决策树原理</a:t>
            </a:r>
          </a:p>
        </p:txBody>
      </p:sp>
      <p:sp>
        <p:nvSpPr>
          <p:cNvPr id="2" name="文本框 17">
            <a:extLst>
              <a:ext uri="{FF2B5EF4-FFF2-40B4-BE49-F238E27FC236}">
                <a16:creationId xmlns:a16="http://schemas.microsoft.com/office/drawing/2014/main" id="{04E69B8C-9A99-9854-094D-E826A55E32C7}"/>
              </a:ext>
            </a:extLst>
          </p:cNvPr>
          <p:cNvSpPr txBox="1"/>
          <p:nvPr/>
        </p:nvSpPr>
        <p:spPr>
          <a:xfrm>
            <a:off x="1169770" y="2076738"/>
            <a:ext cx="10196178" cy="2178225"/>
          </a:xfrm>
          <a:prstGeom prst="rect">
            <a:avLst/>
          </a:prstGeom>
        </p:spPr>
        <p:txBody>
          <a:bodyPr vert="horz" wrap="square" lIns="0" tIns="0" rIns="0" bIns="0" anchor="t">
            <a:spAutoFit/>
          </a:bodyPr>
          <a:lstStyle>
            <a:defPPr>
              <a:defRPr lang="zh-CN"/>
            </a:defPPr>
            <a:lvl1pPr>
              <a:lnSpc>
                <a:spcPct val="120000"/>
              </a:lnSpc>
              <a:defRPr sz="2200">
                <a:latin typeface="华文中宋" panose="02010600040101010101" pitchFamily="2" charset="-122"/>
                <a:ea typeface="华文中宋" panose="02010600040101010101" pitchFamily="2" charset="-122"/>
              </a:defRPr>
            </a:lvl1pPr>
          </a:lstStyle>
          <a:p>
            <a:pPr algn="just"/>
            <a:r>
              <a:rPr lang="zh-CN" altLang="en-US" sz="24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优点</a:t>
            </a:r>
            <a:r>
              <a:rPr lang="zh-CN" altLang="en-US" sz="24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endParaRPr lang="en-US" altLang="zh-CN" sz="24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gn="just">
              <a:buFont typeface="Wingdings" panose="05000000000000000000" pitchFamily="2" charset="2"/>
              <a:buChar char="l"/>
            </a:pPr>
            <a:r>
              <a:rPr lang="zh-CN" altLang="en-US" sz="24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推理过程容易理解，计算简单，可解释性强。</a:t>
            </a:r>
          </a:p>
          <a:p>
            <a:pPr marL="342900" indent="-342900" algn="just">
              <a:buFont typeface="Wingdings" panose="05000000000000000000" pitchFamily="2" charset="2"/>
              <a:buChar char="l"/>
            </a:pPr>
            <a:r>
              <a:rPr lang="zh-CN" altLang="en-US" sz="24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比较适合处理有缺失属性的样本。</a:t>
            </a:r>
          </a:p>
          <a:p>
            <a:pPr marL="342900" indent="-342900" algn="just">
              <a:buFont typeface="Wingdings" panose="05000000000000000000" pitchFamily="2" charset="2"/>
              <a:buChar char="l"/>
            </a:pPr>
            <a:r>
              <a:rPr lang="zh-CN" altLang="en-US" sz="24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可自动忽略目标变量没有贡献的属性变量，也为判断属性变量的重要性，减少变量的数目提供参考。</a:t>
            </a:r>
            <a:endParaRPr lang="en-US" altLang="zh-CN" sz="2400" dirty="0">
              <a:solidFill>
                <a:schemeClr val="tx1">
                  <a:lumMod val="85000"/>
                  <a:lumOff val="15000"/>
                </a:schemeClr>
              </a:solidFill>
              <a:latin typeface="Times New Roman" panose="02020603050405020304" pitchFamily="18" charset="0"/>
              <a:ea typeface="思源黑体 CN Medium" panose="020B0600000000000000" pitchFamily="34" charset="-122"/>
            </a:endParaRPr>
          </a:p>
        </p:txBody>
      </p:sp>
      <p:sp>
        <p:nvSpPr>
          <p:cNvPr id="3" name="文本框 17">
            <a:extLst>
              <a:ext uri="{FF2B5EF4-FFF2-40B4-BE49-F238E27FC236}">
                <a16:creationId xmlns:a16="http://schemas.microsoft.com/office/drawing/2014/main" id="{C85F0E92-398A-D617-A5E2-D9DBA7A2367D}"/>
              </a:ext>
            </a:extLst>
          </p:cNvPr>
          <p:cNvSpPr txBox="1"/>
          <p:nvPr/>
        </p:nvSpPr>
        <p:spPr>
          <a:xfrm>
            <a:off x="1090257" y="4348979"/>
            <a:ext cx="10196180" cy="2178225"/>
          </a:xfrm>
          <a:prstGeom prst="rect">
            <a:avLst/>
          </a:prstGeom>
        </p:spPr>
        <p:txBody>
          <a:bodyPr vert="horz" wrap="square" lIns="0" tIns="0" rIns="0" bIns="0" anchor="t">
            <a:spAutoFit/>
          </a:bodyPr>
          <a:lstStyle>
            <a:defPPr>
              <a:defRPr lang="zh-CN"/>
            </a:defPPr>
            <a:lvl1pPr>
              <a:lnSpc>
                <a:spcPct val="120000"/>
              </a:lnSpc>
              <a:defRPr sz="2200">
                <a:latin typeface="华文中宋" panose="02010600040101010101" pitchFamily="2" charset="-122"/>
                <a:ea typeface="华文中宋" panose="02010600040101010101" pitchFamily="2" charset="-122"/>
              </a:defRPr>
            </a:lvl1pPr>
          </a:lstStyle>
          <a:p>
            <a:pPr algn="just"/>
            <a:r>
              <a:rPr lang="zh-CN" altLang="en-US" sz="24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缺点</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a:t>
            </a:r>
            <a:endPar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gn="just">
              <a:buFont typeface="Wingdings" panose="05000000000000000000" pitchFamily="2" charset="2"/>
              <a:buChar char="l"/>
            </a:pP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容易造成过拟合，需要采用剪枝操作。</a:t>
            </a:r>
          </a:p>
          <a:p>
            <a:pPr marL="342900" indent="-342900" algn="just">
              <a:buFont typeface="Wingdings" panose="05000000000000000000" pitchFamily="2" charset="2"/>
              <a:buChar char="l"/>
            </a:pP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忽略了数据之间的相关性。</a:t>
            </a:r>
          </a:p>
          <a:p>
            <a:pPr marL="342900" indent="-342900" algn="just">
              <a:buFont typeface="Wingdings" panose="05000000000000000000" pitchFamily="2" charset="2"/>
              <a:buChar char="l"/>
            </a:pP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对于各类别样本数量不一致的数据，信息增益会偏向于那些更多数值的特征。</a:t>
            </a:r>
            <a:endPar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BE6555C8-4039-12D1-FD23-65B2ADEE25A0}"/>
              </a:ext>
            </a:extLst>
          </p:cNvPr>
          <p:cNvSpPr txBox="1"/>
          <p:nvPr/>
        </p:nvSpPr>
        <p:spPr>
          <a:xfrm>
            <a:off x="628582" y="1400008"/>
            <a:ext cx="6096000" cy="461665"/>
          </a:xfrm>
          <a:prstGeom prst="rect">
            <a:avLst/>
          </a:prstGeom>
          <a:noFill/>
        </p:spPr>
        <p:txBody>
          <a:bodyPr wrap="square">
            <a:spAutoFit/>
          </a:bodyPr>
          <a:lstStyle/>
          <a:p>
            <a:r>
              <a:rPr lang="zh-CN" altLang="en-US" b="1" dirty="0">
                <a:solidFill>
                  <a:srgbClr val="000000"/>
                </a:solidFill>
                <a:latin typeface="Helvetica Neue"/>
              </a:rPr>
              <a:t>决策树的特点</a:t>
            </a:r>
            <a:endParaRPr lang="zh-CN" altLang="en-US" b="1" dirty="0"/>
          </a:p>
        </p:txBody>
      </p:sp>
    </p:spTree>
    <p:extLst>
      <p:ext uri="{BB962C8B-B14F-4D97-AF65-F5344CB8AC3E}">
        <p14:creationId xmlns:p14="http://schemas.microsoft.com/office/powerpoint/2010/main" val="36788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决策树原理</a:t>
            </a:r>
          </a:p>
        </p:txBody>
      </p:sp>
      <p:graphicFrame>
        <p:nvGraphicFramePr>
          <p:cNvPr id="2" name="表格 6">
            <a:extLst>
              <a:ext uri="{FF2B5EF4-FFF2-40B4-BE49-F238E27FC236}">
                <a16:creationId xmlns:a16="http://schemas.microsoft.com/office/drawing/2014/main" id="{C248C318-C054-9C64-6228-9067B3D535A9}"/>
              </a:ext>
            </a:extLst>
          </p:cNvPr>
          <p:cNvGraphicFramePr>
            <a:graphicFrameLocks noGrp="1"/>
          </p:cNvGraphicFramePr>
          <p:nvPr>
            <p:extLst>
              <p:ext uri="{D42A27DB-BD31-4B8C-83A1-F6EECF244321}">
                <p14:modId xmlns:p14="http://schemas.microsoft.com/office/powerpoint/2010/main" val="2764086311"/>
              </p:ext>
            </p:extLst>
          </p:nvPr>
        </p:nvGraphicFramePr>
        <p:xfrm>
          <a:off x="901148" y="3768644"/>
          <a:ext cx="10043372" cy="2652602"/>
        </p:xfrm>
        <a:graphic>
          <a:graphicData uri="http://schemas.openxmlformats.org/drawingml/2006/table">
            <a:tbl>
              <a:tblPr firstRow="1" bandRow="1">
                <a:tableStyleId>{21E4AEA4-8DFA-4A89-87EB-49C32662AFE0}</a:tableStyleId>
              </a:tblPr>
              <a:tblGrid>
                <a:gridCol w="875506">
                  <a:extLst>
                    <a:ext uri="{9D8B030D-6E8A-4147-A177-3AD203B41FA5}">
                      <a16:colId xmlns:a16="http://schemas.microsoft.com/office/drawing/2014/main" val="1145950565"/>
                    </a:ext>
                  </a:extLst>
                </a:gridCol>
                <a:gridCol w="1164932">
                  <a:extLst>
                    <a:ext uri="{9D8B030D-6E8A-4147-A177-3AD203B41FA5}">
                      <a16:colId xmlns:a16="http://schemas.microsoft.com/office/drawing/2014/main" val="814088080"/>
                    </a:ext>
                  </a:extLst>
                </a:gridCol>
                <a:gridCol w="960577">
                  <a:extLst>
                    <a:ext uri="{9D8B030D-6E8A-4147-A177-3AD203B41FA5}">
                      <a16:colId xmlns:a16="http://schemas.microsoft.com/office/drawing/2014/main" val="16527632"/>
                    </a:ext>
                  </a:extLst>
                </a:gridCol>
                <a:gridCol w="1388077">
                  <a:extLst>
                    <a:ext uri="{9D8B030D-6E8A-4147-A177-3AD203B41FA5}">
                      <a16:colId xmlns:a16="http://schemas.microsoft.com/office/drawing/2014/main" val="3607568300"/>
                    </a:ext>
                  </a:extLst>
                </a:gridCol>
                <a:gridCol w="1362351">
                  <a:extLst>
                    <a:ext uri="{9D8B030D-6E8A-4147-A177-3AD203B41FA5}">
                      <a16:colId xmlns:a16="http://schemas.microsoft.com/office/drawing/2014/main" val="48087253"/>
                    </a:ext>
                  </a:extLst>
                </a:gridCol>
                <a:gridCol w="1320800">
                  <a:extLst>
                    <a:ext uri="{9D8B030D-6E8A-4147-A177-3AD203B41FA5}">
                      <a16:colId xmlns:a16="http://schemas.microsoft.com/office/drawing/2014/main" val="3417502936"/>
                    </a:ext>
                  </a:extLst>
                </a:gridCol>
                <a:gridCol w="832431">
                  <a:extLst>
                    <a:ext uri="{9D8B030D-6E8A-4147-A177-3AD203B41FA5}">
                      <a16:colId xmlns:a16="http://schemas.microsoft.com/office/drawing/2014/main" val="740443591"/>
                    </a:ext>
                  </a:extLst>
                </a:gridCol>
                <a:gridCol w="2138698">
                  <a:extLst>
                    <a:ext uri="{9D8B030D-6E8A-4147-A177-3AD203B41FA5}">
                      <a16:colId xmlns:a16="http://schemas.microsoft.com/office/drawing/2014/main" val="442802855"/>
                    </a:ext>
                  </a:extLst>
                </a:gridCol>
              </a:tblGrid>
              <a:tr h="779373">
                <a:tc>
                  <a:txBody>
                    <a:bodyPr/>
                    <a:lstStyle/>
                    <a:p>
                      <a:pPr algn="ctr"/>
                      <a:r>
                        <a:rPr lang="zh-CN" altLang="en-US" sz="1700" dirty="0">
                          <a:latin typeface="+mj-ea"/>
                          <a:ea typeface="+mj-ea"/>
                        </a:rPr>
                        <a:t>算法</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dirty="0">
                          <a:latin typeface="+mj-ea"/>
                          <a:ea typeface="+mj-ea"/>
                        </a:rPr>
                        <a:t>支持模型</a:t>
                      </a:r>
                    </a:p>
                  </a:txBody>
                  <a:tcPr anchor="ctr"/>
                </a:tc>
                <a:tc>
                  <a:txBody>
                    <a:bodyPr/>
                    <a:lstStyle/>
                    <a:p>
                      <a:pPr algn="ctr"/>
                      <a:r>
                        <a:rPr lang="zh-CN" altLang="en-US" sz="1700" dirty="0">
                          <a:latin typeface="+mj-ea"/>
                          <a:ea typeface="+mj-ea"/>
                        </a:rPr>
                        <a:t>树结构</a:t>
                      </a:r>
                    </a:p>
                  </a:txBody>
                  <a:tcPr anchor="ctr"/>
                </a:tc>
                <a:tc>
                  <a:txBody>
                    <a:bodyPr/>
                    <a:lstStyle/>
                    <a:p>
                      <a:pPr algn="ctr"/>
                      <a:r>
                        <a:rPr lang="zh-CN" altLang="en-US" sz="1700" dirty="0">
                          <a:solidFill>
                            <a:srgbClr val="FF0000"/>
                          </a:solidFill>
                          <a:latin typeface="+mj-ea"/>
                          <a:ea typeface="+mj-ea"/>
                        </a:rPr>
                        <a:t>划分选择</a:t>
                      </a:r>
                    </a:p>
                  </a:txBody>
                  <a:tcPr anchor="ctr"/>
                </a:tc>
                <a:tc>
                  <a:txBody>
                    <a:bodyPr/>
                    <a:lstStyle/>
                    <a:p>
                      <a:pPr algn="ctr"/>
                      <a:r>
                        <a:rPr lang="zh-CN" altLang="en-US" sz="1700" dirty="0">
                          <a:latin typeface="+mj-ea"/>
                          <a:ea typeface="+mj-ea"/>
                        </a:rPr>
                        <a:t>连续值处理</a:t>
                      </a:r>
                    </a:p>
                  </a:txBody>
                  <a:tcPr anchor="ctr"/>
                </a:tc>
                <a:tc>
                  <a:txBody>
                    <a:bodyPr/>
                    <a:lstStyle/>
                    <a:p>
                      <a:pPr algn="ctr"/>
                      <a:r>
                        <a:rPr lang="zh-CN" altLang="en-US" sz="1700" dirty="0">
                          <a:latin typeface="+mj-ea"/>
                          <a:ea typeface="+mj-ea"/>
                        </a:rPr>
                        <a:t>缺失值处理</a:t>
                      </a:r>
                    </a:p>
                  </a:txBody>
                  <a:tcPr anchor="ctr"/>
                </a:tc>
                <a:tc>
                  <a:txBody>
                    <a:bodyPr/>
                    <a:lstStyle/>
                    <a:p>
                      <a:pPr algn="ctr"/>
                      <a:r>
                        <a:rPr lang="zh-CN" altLang="en-US" sz="1700" dirty="0">
                          <a:latin typeface="+mj-ea"/>
                          <a:ea typeface="+mj-ea"/>
                        </a:rPr>
                        <a:t>剪枝</a:t>
                      </a:r>
                    </a:p>
                  </a:txBody>
                  <a:tcPr anchor="ctr"/>
                </a:tc>
                <a:tc>
                  <a:txBody>
                    <a:bodyPr/>
                    <a:lstStyle/>
                    <a:p>
                      <a:pPr algn="ctr"/>
                      <a:r>
                        <a:rPr lang="zh-CN" altLang="en-US" sz="1700" dirty="0">
                          <a:latin typeface="+mj-ea"/>
                          <a:ea typeface="+mj-ea"/>
                        </a:rPr>
                        <a:t>特征属性多次使用</a:t>
                      </a:r>
                    </a:p>
                  </a:txBody>
                  <a:tcPr anchor="ctr"/>
                </a:tc>
                <a:extLst>
                  <a:ext uri="{0D108BD9-81ED-4DB2-BD59-A6C34878D82A}">
                    <a16:rowId xmlns:a16="http://schemas.microsoft.com/office/drawing/2014/main" val="2952894966"/>
                  </a:ext>
                </a:extLst>
              </a:tr>
              <a:tr h="546928">
                <a:tc>
                  <a:txBody>
                    <a:bodyPr/>
                    <a:lstStyle/>
                    <a:p>
                      <a:pPr algn="ctr"/>
                      <a:r>
                        <a:rPr lang="en-US" altLang="zh-CN" sz="1700" dirty="0">
                          <a:latin typeface="+mj-ea"/>
                          <a:ea typeface="+mj-ea"/>
                        </a:rPr>
                        <a:t>ID3</a:t>
                      </a:r>
                      <a:endParaRPr lang="zh-CN" altLang="en-US" sz="1700" dirty="0">
                        <a:latin typeface="+mj-ea"/>
                        <a:ea typeface="+mj-ea"/>
                        <a:cs typeface="Times New Roman" panose="02020603050405020304" pitchFamily="18" charset="0"/>
                      </a:endParaRPr>
                    </a:p>
                  </a:txBody>
                  <a:tcPr anchor="ctr"/>
                </a:tc>
                <a:tc>
                  <a:txBody>
                    <a:bodyPr/>
                    <a:lstStyle/>
                    <a:p>
                      <a:pPr algn="ctr"/>
                      <a:r>
                        <a:rPr lang="zh-CN" altLang="en-US" sz="1700" dirty="0">
                          <a:latin typeface="+mj-ea"/>
                          <a:ea typeface="+mj-ea"/>
                        </a:rPr>
                        <a:t>分类</a:t>
                      </a:r>
                    </a:p>
                  </a:txBody>
                  <a:tcPr anchor="ctr"/>
                </a:tc>
                <a:tc>
                  <a:txBody>
                    <a:bodyPr/>
                    <a:lstStyle/>
                    <a:p>
                      <a:pPr algn="ctr"/>
                      <a:r>
                        <a:rPr lang="zh-CN" altLang="en-US" sz="1700" dirty="0">
                          <a:latin typeface="+mj-ea"/>
                          <a:ea typeface="+mj-ea"/>
                        </a:rPr>
                        <a:t>多叉树</a:t>
                      </a:r>
                    </a:p>
                  </a:txBody>
                  <a:tcPr anchor="ctr"/>
                </a:tc>
                <a:tc>
                  <a:txBody>
                    <a:bodyPr/>
                    <a:lstStyle/>
                    <a:p>
                      <a:pPr algn="ctr"/>
                      <a:r>
                        <a:rPr lang="zh-CN" altLang="en-US" sz="1700" dirty="0">
                          <a:solidFill>
                            <a:srgbClr val="FF0000"/>
                          </a:solidFill>
                          <a:latin typeface="+mj-ea"/>
                          <a:ea typeface="+mj-ea"/>
                        </a:rPr>
                        <a:t>信息增益</a:t>
                      </a:r>
                    </a:p>
                  </a:txBody>
                  <a:tcPr anchor="ctr"/>
                </a:tc>
                <a:tc>
                  <a:txBody>
                    <a:bodyPr/>
                    <a:lstStyle/>
                    <a:p>
                      <a:pPr algn="ctr"/>
                      <a:r>
                        <a:rPr lang="zh-CN" altLang="en-US" sz="1700" dirty="0">
                          <a:latin typeface="+mj-ea"/>
                          <a:ea typeface="+mj-ea"/>
                        </a:rPr>
                        <a:t>不支持</a:t>
                      </a:r>
                    </a:p>
                  </a:txBody>
                  <a:tcPr anchor="ctr"/>
                </a:tc>
                <a:tc>
                  <a:txBody>
                    <a:bodyPr/>
                    <a:lstStyle/>
                    <a:p>
                      <a:pPr algn="ctr"/>
                      <a:r>
                        <a:rPr lang="zh-CN" altLang="en-US" sz="1700" dirty="0">
                          <a:latin typeface="+mj-ea"/>
                          <a:ea typeface="+mj-ea"/>
                        </a:rPr>
                        <a:t>不支持</a:t>
                      </a:r>
                    </a:p>
                  </a:txBody>
                  <a:tcPr anchor="ctr"/>
                </a:tc>
                <a:tc>
                  <a:txBody>
                    <a:bodyPr/>
                    <a:lstStyle/>
                    <a:p>
                      <a:pPr algn="ctr"/>
                      <a:r>
                        <a:rPr lang="zh-CN" altLang="en-US" sz="1700" dirty="0">
                          <a:latin typeface="+mj-ea"/>
                          <a:ea typeface="+mj-ea"/>
                        </a:rPr>
                        <a:t>不支持</a:t>
                      </a:r>
                    </a:p>
                  </a:txBody>
                  <a:tcPr anchor="ctr"/>
                </a:tc>
                <a:tc>
                  <a:txBody>
                    <a:bodyPr/>
                    <a:lstStyle/>
                    <a:p>
                      <a:pPr algn="ctr"/>
                      <a:r>
                        <a:rPr lang="zh-CN" altLang="en-US" sz="1700" dirty="0">
                          <a:latin typeface="+mj-ea"/>
                          <a:ea typeface="+mj-ea"/>
                        </a:rPr>
                        <a:t>不支持</a:t>
                      </a:r>
                    </a:p>
                  </a:txBody>
                  <a:tcPr anchor="ctr"/>
                </a:tc>
                <a:extLst>
                  <a:ext uri="{0D108BD9-81ED-4DB2-BD59-A6C34878D82A}">
                    <a16:rowId xmlns:a16="http://schemas.microsoft.com/office/drawing/2014/main" val="2752954879"/>
                  </a:ext>
                </a:extLst>
              </a:tr>
              <a:tr h="546928">
                <a:tc>
                  <a:txBody>
                    <a:bodyPr/>
                    <a:lstStyle/>
                    <a:p>
                      <a:pPr algn="ctr"/>
                      <a:r>
                        <a:rPr lang="en-US" altLang="zh-CN" sz="1700" dirty="0">
                          <a:latin typeface="+mj-ea"/>
                          <a:ea typeface="+mj-ea"/>
                        </a:rPr>
                        <a:t>C4.5</a:t>
                      </a:r>
                      <a:endParaRPr lang="zh-CN" altLang="en-US" sz="1700" dirty="0">
                        <a:latin typeface="+mj-ea"/>
                        <a:ea typeface="+mj-ea"/>
                        <a:cs typeface="Times New Roman" panose="02020603050405020304" pitchFamily="18" charset="0"/>
                      </a:endParaRPr>
                    </a:p>
                  </a:txBody>
                  <a:tcPr anchor="ctr"/>
                </a:tc>
                <a:tc>
                  <a:txBody>
                    <a:bodyPr/>
                    <a:lstStyle/>
                    <a:p>
                      <a:pPr algn="ctr"/>
                      <a:r>
                        <a:rPr lang="zh-CN" altLang="en-US" sz="1700" dirty="0">
                          <a:latin typeface="+mj-ea"/>
                          <a:ea typeface="+mj-ea"/>
                        </a:rPr>
                        <a:t>分类</a:t>
                      </a:r>
                    </a:p>
                  </a:txBody>
                  <a:tcPr anchor="ctr"/>
                </a:tc>
                <a:tc>
                  <a:txBody>
                    <a:bodyPr/>
                    <a:lstStyle/>
                    <a:p>
                      <a:pPr algn="ctr"/>
                      <a:r>
                        <a:rPr lang="zh-CN" altLang="en-US" sz="1700" dirty="0">
                          <a:latin typeface="+mj-ea"/>
                          <a:ea typeface="+mj-ea"/>
                        </a:rPr>
                        <a:t>多叉树</a:t>
                      </a:r>
                    </a:p>
                  </a:txBody>
                  <a:tcPr anchor="ctr"/>
                </a:tc>
                <a:tc>
                  <a:txBody>
                    <a:bodyPr/>
                    <a:lstStyle/>
                    <a:p>
                      <a:pPr algn="ctr"/>
                      <a:r>
                        <a:rPr lang="zh-CN" altLang="en-US" sz="1700" dirty="0">
                          <a:solidFill>
                            <a:srgbClr val="FF0000"/>
                          </a:solidFill>
                          <a:latin typeface="+mj-ea"/>
                          <a:ea typeface="+mj-ea"/>
                        </a:rPr>
                        <a:t>信息增益率</a:t>
                      </a:r>
                    </a:p>
                  </a:txBody>
                  <a:tcPr anchor="ctr"/>
                </a:tc>
                <a:tc>
                  <a:txBody>
                    <a:bodyPr/>
                    <a:lstStyle/>
                    <a:p>
                      <a:pPr algn="ctr"/>
                      <a:r>
                        <a:rPr lang="zh-CN" altLang="en-US" sz="1700" dirty="0">
                          <a:latin typeface="+mj-ea"/>
                          <a:ea typeface="+mj-ea"/>
                        </a:rPr>
                        <a:t>支持</a:t>
                      </a:r>
                    </a:p>
                  </a:txBody>
                  <a:tcPr anchor="ctr"/>
                </a:tc>
                <a:tc>
                  <a:txBody>
                    <a:bodyPr/>
                    <a:lstStyle/>
                    <a:p>
                      <a:pPr algn="ctr"/>
                      <a:r>
                        <a:rPr lang="zh-CN" altLang="en-US" sz="1700" dirty="0">
                          <a:latin typeface="+mj-ea"/>
                          <a:ea typeface="+mj-ea"/>
                        </a:rPr>
                        <a:t>支持</a:t>
                      </a:r>
                    </a:p>
                  </a:txBody>
                  <a:tcPr anchor="ctr"/>
                </a:tc>
                <a:tc>
                  <a:txBody>
                    <a:bodyPr/>
                    <a:lstStyle/>
                    <a:p>
                      <a:pPr algn="ctr"/>
                      <a:r>
                        <a:rPr lang="zh-CN" altLang="en-US" sz="1700" dirty="0">
                          <a:latin typeface="+mj-ea"/>
                          <a:ea typeface="+mj-ea"/>
                        </a:rPr>
                        <a:t>支持</a:t>
                      </a:r>
                    </a:p>
                  </a:txBody>
                  <a:tcPr anchor="ctr"/>
                </a:tc>
                <a:tc>
                  <a:txBody>
                    <a:bodyPr/>
                    <a:lstStyle/>
                    <a:p>
                      <a:pPr algn="ctr"/>
                      <a:r>
                        <a:rPr lang="zh-CN" altLang="en-US" sz="1700" dirty="0">
                          <a:latin typeface="+mj-ea"/>
                          <a:ea typeface="+mj-ea"/>
                        </a:rPr>
                        <a:t>不支持</a:t>
                      </a:r>
                    </a:p>
                  </a:txBody>
                  <a:tcPr anchor="ctr"/>
                </a:tc>
                <a:extLst>
                  <a:ext uri="{0D108BD9-81ED-4DB2-BD59-A6C34878D82A}">
                    <a16:rowId xmlns:a16="http://schemas.microsoft.com/office/drawing/2014/main" val="2764853885"/>
                  </a:ext>
                </a:extLst>
              </a:tr>
              <a:tr h="779373">
                <a:tc>
                  <a:txBody>
                    <a:bodyPr/>
                    <a:lstStyle/>
                    <a:p>
                      <a:pPr algn="ctr"/>
                      <a:r>
                        <a:rPr lang="en-US" altLang="zh-CN" sz="1700" dirty="0">
                          <a:latin typeface="+mj-ea"/>
                          <a:ea typeface="+mj-ea"/>
                        </a:rPr>
                        <a:t>CART</a:t>
                      </a:r>
                      <a:endParaRPr lang="zh-CN" altLang="en-US" sz="1700" dirty="0">
                        <a:latin typeface="+mj-ea"/>
                        <a:ea typeface="+mj-ea"/>
                        <a:cs typeface="Times New Roman" panose="02020603050405020304" pitchFamily="18" charset="0"/>
                      </a:endParaRPr>
                    </a:p>
                  </a:txBody>
                  <a:tcPr anchor="ctr"/>
                </a:tc>
                <a:tc>
                  <a:txBody>
                    <a:bodyPr/>
                    <a:lstStyle/>
                    <a:p>
                      <a:pPr algn="ctr"/>
                      <a:r>
                        <a:rPr lang="zh-CN" altLang="en-US" sz="1700" dirty="0">
                          <a:latin typeface="+mj-ea"/>
                          <a:ea typeface="+mj-ea"/>
                        </a:rPr>
                        <a:t>分类</a:t>
                      </a:r>
                      <a:endParaRPr lang="en-US" altLang="zh-CN" sz="1700" dirty="0">
                        <a:latin typeface="+mj-ea"/>
                        <a:ea typeface="+mj-ea"/>
                      </a:endParaRPr>
                    </a:p>
                    <a:p>
                      <a:pPr algn="ctr"/>
                      <a:r>
                        <a:rPr lang="zh-CN" altLang="en-US" sz="1700" dirty="0">
                          <a:latin typeface="+mj-ea"/>
                          <a:ea typeface="+mj-ea"/>
                        </a:rPr>
                        <a:t>回归</a:t>
                      </a:r>
                    </a:p>
                  </a:txBody>
                  <a:tcPr anchor="ctr"/>
                </a:tc>
                <a:tc>
                  <a:txBody>
                    <a:bodyPr/>
                    <a:lstStyle/>
                    <a:p>
                      <a:pPr algn="ctr"/>
                      <a:r>
                        <a:rPr lang="zh-CN" altLang="en-US" sz="1700" dirty="0">
                          <a:latin typeface="+mj-ea"/>
                          <a:ea typeface="+mj-ea"/>
                        </a:rPr>
                        <a:t>二叉树</a:t>
                      </a:r>
                    </a:p>
                  </a:txBody>
                  <a:tcPr anchor="ctr"/>
                </a:tc>
                <a:tc>
                  <a:txBody>
                    <a:bodyPr/>
                    <a:lstStyle/>
                    <a:p>
                      <a:pPr algn="ctr"/>
                      <a:r>
                        <a:rPr lang="zh-CN" altLang="en-US" sz="1700" dirty="0">
                          <a:solidFill>
                            <a:srgbClr val="FF0000"/>
                          </a:solidFill>
                          <a:latin typeface="+mj-ea"/>
                          <a:ea typeface="+mj-ea"/>
                        </a:rPr>
                        <a:t>基尼指数</a:t>
                      </a:r>
                      <a:endParaRPr lang="en-US" altLang="zh-CN" sz="1700" dirty="0">
                        <a:solidFill>
                          <a:srgbClr val="FF0000"/>
                        </a:solidFill>
                        <a:latin typeface="+mj-ea"/>
                        <a:ea typeface="+mj-ea"/>
                      </a:endParaRPr>
                    </a:p>
                    <a:p>
                      <a:pPr algn="ctr"/>
                      <a:r>
                        <a:rPr lang="zh-CN" altLang="en-US" sz="1700" dirty="0">
                          <a:solidFill>
                            <a:srgbClr val="FF0000"/>
                          </a:solidFill>
                          <a:latin typeface="+mj-ea"/>
                          <a:ea typeface="+mj-ea"/>
                        </a:rPr>
                        <a:t>均方差</a:t>
                      </a:r>
                    </a:p>
                  </a:txBody>
                  <a:tcPr anchor="ctr"/>
                </a:tc>
                <a:tc>
                  <a:txBody>
                    <a:bodyPr/>
                    <a:lstStyle/>
                    <a:p>
                      <a:pPr algn="ctr"/>
                      <a:r>
                        <a:rPr lang="zh-CN" altLang="en-US" sz="1700" dirty="0">
                          <a:latin typeface="+mj-ea"/>
                          <a:ea typeface="+mj-ea"/>
                        </a:rPr>
                        <a:t>支持</a:t>
                      </a:r>
                    </a:p>
                  </a:txBody>
                  <a:tcPr anchor="ctr"/>
                </a:tc>
                <a:tc>
                  <a:txBody>
                    <a:bodyPr/>
                    <a:lstStyle/>
                    <a:p>
                      <a:pPr algn="ctr"/>
                      <a:r>
                        <a:rPr lang="zh-CN" altLang="en-US" sz="1700" dirty="0">
                          <a:latin typeface="+mj-ea"/>
                          <a:ea typeface="+mj-ea"/>
                        </a:rPr>
                        <a:t>支持</a:t>
                      </a:r>
                    </a:p>
                  </a:txBody>
                  <a:tcPr anchor="ctr"/>
                </a:tc>
                <a:tc>
                  <a:txBody>
                    <a:bodyPr/>
                    <a:lstStyle/>
                    <a:p>
                      <a:pPr algn="ctr"/>
                      <a:r>
                        <a:rPr lang="zh-CN" altLang="en-US" sz="1700" dirty="0">
                          <a:latin typeface="+mj-ea"/>
                          <a:ea typeface="+mj-ea"/>
                        </a:rPr>
                        <a:t>支持</a:t>
                      </a:r>
                    </a:p>
                  </a:txBody>
                  <a:tcPr anchor="ctr"/>
                </a:tc>
                <a:tc>
                  <a:txBody>
                    <a:bodyPr/>
                    <a:lstStyle/>
                    <a:p>
                      <a:pPr algn="ctr"/>
                      <a:r>
                        <a:rPr lang="zh-CN" altLang="en-US" sz="1700" dirty="0">
                          <a:latin typeface="+mj-ea"/>
                          <a:ea typeface="+mj-ea"/>
                        </a:rPr>
                        <a:t>支持</a:t>
                      </a:r>
                    </a:p>
                  </a:txBody>
                  <a:tcPr anchor="ctr"/>
                </a:tc>
                <a:extLst>
                  <a:ext uri="{0D108BD9-81ED-4DB2-BD59-A6C34878D82A}">
                    <a16:rowId xmlns:a16="http://schemas.microsoft.com/office/drawing/2014/main" val="382593832"/>
                  </a:ext>
                </a:extLst>
              </a:tr>
            </a:tbl>
          </a:graphicData>
        </a:graphic>
      </p:graphicFrame>
      <p:sp>
        <p:nvSpPr>
          <p:cNvPr id="3" name="文本框 2">
            <a:extLst>
              <a:ext uri="{FF2B5EF4-FFF2-40B4-BE49-F238E27FC236}">
                <a16:creationId xmlns:a16="http://schemas.microsoft.com/office/drawing/2014/main" id="{EA090181-0856-DBEE-E7D2-7B577BD1CC81}"/>
              </a:ext>
            </a:extLst>
          </p:cNvPr>
          <p:cNvSpPr txBox="1"/>
          <p:nvPr/>
        </p:nvSpPr>
        <p:spPr>
          <a:xfrm>
            <a:off x="668338" y="1559034"/>
            <a:ext cx="6096000" cy="461665"/>
          </a:xfrm>
          <a:prstGeom prst="rect">
            <a:avLst/>
          </a:prstGeom>
          <a:noFill/>
        </p:spPr>
        <p:txBody>
          <a:bodyPr wrap="square">
            <a:spAutoFit/>
          </a:bodyPr>
          <a:lstStyle/>
          <a:p>
            <a:r>
              <a:rPr lang="zh-CN" altLang="en-US" b="1" dirty="0">
                <a:solidFill>
                  <a:srgbClr val="000000"/>
                </a:solidFill>
                <a:latin typeface="Helvetica Neue"/>
              </a:rPr>
              <a:t>决策树的三种基本类型</a:t>
            </a:r>
            <a:endParaRPr lang="zh-CN" altLang="en-US" b="1" dirty="0"/>
          </a:p>
        </p:txBody>
      </p:sp>
      <p:sp>
        <p:nvSpPr>
          <p:cNvPr id="4" name="文本框 3">
            <a:extLst>
              <a:ext uri="{FF2B5EF4-FFF2-40B4-BE49-F238E27FC236}">
                <a16:creationId xmlns:a16="http://schemas.microsoft.com/office/drawing/2014/main" id="{886A90B2-BF09-7937-4960-843025DFFB7D}"/>
              </a:ext>
            </a:extLst>
          </p:cNvPr>
          <p:cNvSpPr txBox="1"/>
          <p:nvPr/>
        </p:nvSpPr>
        <p:spPr>
          <a:xfrm>
            <a:off x="790713" y="2020699"/>
            <a:ext cx="10270435" cy="1689052"/>
          </a:xfrm>
          <a:prstGeom prst="rect">
            <a:avLst/>
          </a:prstGeom>
          <a:noFill/>
        </p:spPr>
        <p:txBody>
          <a:bodyPr wrap="square">
            <a:spAutoFit/>
          </a:bodyPr>
          <a:lstStyle/>
          <a:p>
            <a:pPr algn="just">
              <a:lnSpc>
                <a:spcPct val="150000"/>
              </a:lnSpc>
            </a:pPr>
            <a:r>
              <a:rPr lang="zh-CN" altLang="zh-CN" sz="2400" kern="100" dirty="0">
                <a:effectLst/>
                <a:latin typeface="+mj-ea"/>
                <a:ea typeface="+mj-ea"/>
              </a:rPr>
              <a:t>建立决策树的关键，即在当前状态下</a:t>
            </a:r>
            <a:r>
              <a:rPr lang="zh-CN" altLang="zh-CN" sz="2400" kern="100" dirty="0">
                <a:solidFill>
                  <a:srgbClr val="FF0000"/>
                </a:solidFill>
                <a:effectLst/>
                <a:latin typeface="+mj-ea"/>
                <a:ea typeface="+mj-ea"/>
              </a:rPr>
              <a:t>选择哪个属性</a:t>
            </a:r>
            <a:r>
              <a:rPr lang="zh-CN" altLang="zh-CN" sz="2400" kern="100" dirty="0">
                <a:effectLst/>
                <a:latin typeface="+mj-ea"/>
                <a:ea typeface="+mj-ea"/>
              </a:rPr>
              <a:t>作为分类依据。根据不同的目标函数，建立决策树主要有一下三种算法：</a:t>
            </a:r>
            <a:r>
              <a:rPr lang="en-US" altLang="zh-CN" sz="2400" kern="100" dirty="0">
                <a:effectLst/>
                <a:latin typeface="+mj-ea"/>
                <a:ea typeface="+mj-ea"/>
              </a:rPr>
              <a:t> ID3(Iterative </a:t>
            </a:r>
            <a:r>
              <a:rPr lang="en-US" altLang="zh-CN" sz="2400" kern="100" dirty="0" err="1">
                <a:effectLst/>
                <a:latin typeface="+mj-ea"/>
                <a:ea typeface="+mj-ea"/>
              </a:rPr>
              <a:t>Dichotomiser</a:t>
            </a:r>
            <a:r>
              <a:rPr lang="en-US" altLang="zh-CN" sz="2400" kern="100" dirty="0">
                <a:effectLst/>
                <a:latin typeface="+mj-ea"/>
                <a:ea typeface="+mj-ea"/>
              </a:rPr>
              <a:t>)</a:t>
            </a:r>
            <a:r>
              <a:rPr lang="zh-CN" altLang="zh-CN" sz="2400" kern="100" dirty="0">
                <a:effectLst/>
                <a:latin typeface="+mj-ea"/>
                <a:ea typeface="+mj-ea"/>
              </a:rPr>
              <a:t>、</a:t>
            </a:r>
            <a:r>
              <a:rPr lang="en-US" altLang="zh-CN" sz="2400" kern="100" dirty="0">
                <a:effectLst/>
                <a:latin typeface="+mj-ea"/>
                <a:ea typeface="+mj-ea"/>
              </a:rPr>
              <a:t>C4.5</a:t>
            </a:r>
            <a:r>
              <a:rPr lang="zh-CN" altLang="zh-CN" sz="2400" kern="100" dirty="0">
                <a:effectLst/>
                <a:latin typeface="+mj-ea"/>
                <a:ea typeface="+mj-ea"/>
              </a:rPr>
              <a:t>、</a:t>
            </a:r>
            <a:r>
              <a:rPr lang="en-US" altLang="zh-CN" sz="2400" kern="100" dirty="0">
                <a:effectLst/>
                <a:latin typeface="+mj-ea"/>
                <a:ea typeface="+mj-ea"/>
              </a:rPr>
              <a:t>CART(Classification And Regression Tree)</a:t>
            </a:r>
            <a:r>
              <a:rPr lang="zh-CN" altLang="zh-CN" sz="2400" kern="100" dirty="0">
                <a:effectLst/>
                <a:latin typeface="+mj-ea"/>
                <a:ea typeface="+mj-ea"/>
              </a:rPr>
              <a:t>。</a:t>
            </a:r>
          </a:p>
        </p:txBody>
      </p:sp>
    </p:spTree>
    <p:extLst>
      <p:ext uri="{BB962C8B-B14F-4D97-AF65-F5344CB8AC3E}">
        <p14:creationId xmlns:p14="http://schemas.microsoft.com/office/powerpoint/2010/main" val="195021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对角圆角矩形 42">
            <a:extLst>
              <a:ext uri="{FF2B5EF4-FFF2-40B4-BE49-F238E27FC236}">
                <a16:creationId xmlns:a16="http://schemas.microsoft.com/office/drawing/2014/main" id="{CE2E3AF7-288E-8DB6-DF3F-2843B8C217A0}"/>
              </a:ext>
            </a:extLst>
          </p:cNvPr>
          <p:cNvSpPr/>
          <p:nvPr/>
        </p:nvSpPr>
        <p:spPr>
          <a:xfrm>
            <a:off x="2798741" y="2699551"/>
            <a:ext cx="6278833" cy="647700"/>
          </a:xfrm>
          <a:prstGeom prst="round2DiagRect">
            <a:avLst>
              <a:gd name="adj1" fmla="val 20943"/>
              <a:gd name="adj2" fmla="val 0"/>
            </a:avLst>
          </a:prstGeom>
          <a:solidFill>
            <a:srgbClr val="0066CC"/>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helvetica"/>
              <a:ea typeface="微软雅黑"/>
              <a:cs typeface="+mn-cs"/>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20" name="TextBox 6">
            <a:extLst>
              <a:ext uri="{FF2B5EF4-FFF2-40B4-BE49-F238E27FC236}">
                <a16:creationId xmlns:a16="http://schemas.microsoft.com/office/drawing/2014/main" id="{2858B9E7-009B-6EAD-2144-E8921C20358C}"/>
              </a:ext>
            </a:extLst>
          </p:cNvPr>
          <p:cNvSpPr txBox="1">
            <a:spLocks noChangeArrowheads="1"/>
          </p:cNvSpPr>
          <p:nvPr/>
        </p:nvSpPr>
        <p:spPr bwMode="auto">
          <a:xfrm>
            <a:off x="2985977" y="1844824"/>
            <a:ext cx="461664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srgbClr val="FFFFFF"/>
                </a:solidFill>
                <a:effectLst/>
                <a:uLnTx/>
                <a:uFillTx/>
                <a:latin typeface="Impact" pitchFamily="34" charset="0"/>
                <a:ea typeface="微软雅黑" pitchFamily="34" charset="-122"/>
                <a:cs typeface="+mn-cs"/>
              </a:rPr>
              <a:t>01	</a:t>
            </a:r>
            <a:r>
              <a:rPr kumimoji="0" lang="zh-CN" altLang="en-US" sz="3600" b="0" i="0" u="none" strike="noStrike" kern="1200" cap="none" spc="0" normalizeH="0" baseline="0" noProof="0" dirty="0">
                <a:ln>
                  <a:noFill/>
                </a:ln>
                <a:solidFill>
                  <a:srgbClr val="FFFFFF"/>
                </a:solidFill>
                <a:effectLst/>
                <a:uLnTx/>
                <a:uFillTx/>
                <a:latin typeface="Impact" pitchFamily="34" charset="0"/>
                <a:ea typeface="微软雅黑" pitchFamily="34" charset="-122"/>
                <a:cs typeface="+mn-cs"/>
              </a:rPr>
              <a:t>经验误差与过拟合</a:t>
            </a:r>
          </a:p>
        </p:txBody>
      </p:sp>
      <p:sp>
        <p:nvSpPr>
          <p:cNvPr id="36" name="TextBox 6">
            <a:extLst>
              <a:ext uri="{FF2B5EF4-FFF2-40B4-BE49-F238E27FC236}">
                <a16:creationId xmlns:a16="http://schemas.microsoft.com/office/drawing/2014/main" id="{EAF50E5F-A3C0-E958-2C58-5655213EF26D}"/>
              </a:ext>
            </a:extLst>
          </p:cNvPr>
          <p:cNvSpPr txBox="1">
            <a:spLocks noChangeArrowheads="1"/>
          </p:cNvSpPr>
          <p:nvPr/>
        </p:nvSpPr>
        <p:spPr bwMode="auto">
          <a:xfrm>
            <a:off x="2985977" y="1844824"/>
            <a:ext cx="323165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effectLst/>
                <a:uLnTx/>
                <a:uFillTx/>
                <a:latin typeface="Impact" pitchFamily="34" charset="0"/>
                <a:ea typeface="微软雅黑" pitchFamily="34" charset="-122"/>
                <a:cs typeface="+mn-cs"/>
              </a:rPr>
              <a:t>01	</a:t>
            </a:r>
            <a:r>
              <a:rPr kumimoji="0" lang="zh-CN" altLang="en-US" sz="3600" b="0" i="0" u="none" strike="noStrike" kern="1200" cap="none" spc="0" normalizeH="0" baseline="0" noProof="0" dirty="0">
                <a:ln>
                  <a:noFill/>
                </a:ln>
                <a:effectLst/>
                <a:uLnTx/>
                <a:uFillTx/>
                <a:latin typeface="Impact" pitchFamily="34" charset="0"/>
                <a:ea typeface="微软雅黑" pitchFamily="34" charset="-122"/>
                <a:cs typeface="+mn-cs"/>
              </a:rPr>
              <a:t>决策树原理</a:t>
            </a:r>
          </a:p>
        </p:txBody>
      </p:sp>
      <p:sp>
        <p:nvSpPr>
          <p:cNvPr id="37" name="TextBox 10">
            <a:extLst>
              <a:ext uri="{FF2B5EF4-FFF2-40B4-BE49-F238E27FC236}">
                <a16:creationId xmlns:a16="http://schemas.microsoft.com/office/drawing/2014/main" id="{F7728527-5B2A-9F10-09AB-B8DF088F8769}"/>
              </a:ext>
            </a:extLst>
          </p:cNvPr>
          <p:cNvSpPr txBox="1">
            <a:spLocks noChangeArrowheads="1"/>
          </p:cNvSpPr>
          <p:nvPr/>
        </p:nvSpPr>
        <p:spPr bwMode="auto">
          <a:xfrm>
            <a:off x="2985977" y="2741850"/>
            <a:ext cx="27699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schemeClr val="bg1"/>
                </a:solidFill>
                <a:effectLst/>
                <a:uLnTx/>
                <a:uFillTx/>
                <a:latin typeface="Impact" pitchFamily="34" charset="0"/>
                <a:ea typeface="微软雅黑" pitchFamily="34" charset="-122"/>
                <a:cs typeface="+mn-cs"/>
              </a:rPr>
              <a:t>02	</a:t>
            </a:r>
            <a:r>
              <a:rPr kumimoji="0" lang="zh-CN" altLang="en-US" sz="3600" b="0" i="0" u="none" strike="noStrike" kern="1200" cap="none" spc="0" normalizeH="0" baseline="0" noProof="0" dirty="0">
                <a:ln>
                  <a:noFill/>
                </a:ln>
                <a:solidFill>
                  <a:schemeClr val="bg1"/>
                </a:solidFill>
                <a:effectLst/>
                <a:uLnTx/>
                <a:uFillTx/>
                <a:latin typeface="Impact" pitchFamily="34" charset="0"/>
                <a:ea typeface="微软雅黑" pitchFamily="34" charset="-122"/>
                <a:cs typeface="+mn-cs"/>
              </a:rPr>
              <a:t>划分选择</a:t>
            </a:r>
          </a:p>
        </p:txBody>
      </p:sp>
      <p:sp>
        <p:nvSpPr>
          <p:cNvPr id="38" name="TextBox 10">
            <a:extLst>
              <a:ext uri="{FF2B5EF4-FFF2-40B4-BE49-F238E27FC236}">
                <a16:creationId xmlns:a16="http://schemas.microsoft.com/office/drawing/2014/main" id="{EE544508-8B70-EF44-95FB-B6510DC6C164}"/>
              </a:ext>
            </a:extLst>
          </p:cNvPr>
          <p:cNvSpPr txBox="1">
            <a:spLocks noChangeArrowheads="1"/>
          </p:cNvSpPr>
          <p:nvPr/>
        </p:nvSpPr>
        <p:spPr bwMode="auto">
          <a:xfrm>
            <a:off x="2985977" y="3638876"/>
            <a:ext cx="27699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itchFamily="34" charset="0"/>
                <a:ea typeface="微软雅黑" pitchFamily="34" charset="-122"/>
                <a:cs typeface="+mn-cs"/>
              </a:rPr>
              <a:t>03	</a:t>
            </a:r>
            <a:r>
              <a:rPr kumimoji="0" lang="zh-CN" altLang="en-US" sz="3600" b="0" i="0" u="none" strike="noStrike" kern="1200" cap="none" spc="0" normalizeH="0" baseline="0" noProof="0" dirty="0">
                <a:ln>
                  <a:noFill/>
                </a:ln>
                <a:solidFill>
                  <a:srgbClr val="000000"/>
                </a:solidFill>
                <a:effectLst/>
                <a:uLnTx/>
                <a:uFillTx/>
                <a:latin typeface="Impact" pitchFamily="34" charset="0"/>
                <a:ea typeface="微软雅黑" pitchFamily="34" charset="-122"/>
                <a:cs typeface="+mn-cs"/>
              </a:rPr>
              <a:t>剪枝处理</a:t>
            </a:r>
          </a:p>
        </p:txBody>
      </p:sp>
      <p:sp>
        <p:nvSpPr>
          <p:cNvPr id="39" name="TextBox 10">
            <a:extLst>
              <a:ext uri="{FF2B5EF4-FFF2-40B4-BE49-F238E27FC236}">
                <a16:creationId xmlns:a16="http://schemas.microsoft.com/office/drawing/2014/main" id="{E9A9B124-B1C3-4BC1-2141-3BA0C1019D3D}"/>
              </a:ext>
            </a:extLst>
          </p:cNvPr>
          <p:cNvSpPr txBox="1">
            <a:spLocks noChangeArrowheads="1"/>
          </p:cNvSpPr>
          <p:nvPr/>
        </p:nvSpPr>
        <p:spPr bwMode="auto">
          <a:xfrm>
            <a:off x="2985977" y="4535902"/>
            <a:ext cx="323165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itchFamily="34" charset="0"/>
                <a:ea typeface="微软雅黑" pitchFamily="34" charset="-122"/>
                <a:cs typeface="+mn-cs"/>
              </a:rPr>
              <a:t>04	</a:t>
            </a:r>
            <a:r>
              <a:rPr lang="zh-CN" altLang="en-US" sz="3600" dirty="0">
                <a:latin typeface="Impact" pitchFamily="34" charset="0"/>
                <a:ea typeface="微软雅黑" pitchFamily="34" charset="-122"/>
              </a:rPr>
              <a:t>缺失值处理</a:t>
            </a:r>
            <a:endParaRPr kumimoji="0" lang="zh-CN" altLang="en-US" sz="3600" b="0" i="0" u="none" strike="noStrike" kern="1200" cap="none" spc="0" normalizeH="0" baseline="0" noProof="0" dirty="0">
              <a:ln>
                <a:noFill/>
              </a:ln>
              <a:solidFill>
                <a:srgbClr val="000000"/>
              </a:solidFill>
              <a:effectLst/>
              <a:uLnTx/>
              <a:uFillTx/>
              <a:latin typeface="Impact" pitchFamily="34" charset="0"/>
              <a:ea typeface="微软雅黑" pitchFamily="34" charset="-122"/>
              <a:cs typeface="+mn-cs"/>
            </a:endParaRPr>
          </a:p>
        </p:txBody>
      </p:sp>
    </p:spTree>
    <p:extLst>
      <p:ext uri="{BB962C8B-B14F-4D97-AF65-F5344CB8AC3E}">
        <p14:creationId xmlns:p14="http://schemas.microsoft.com/office/powerpoint/2010/main" val="3242182673"/>
      </p:ext>
    </p:extLst>
  </p:cSld>
  <p:clrMapOvr>
    <a:masterClrMapping/>
  </p:clrMapOvr>
  <p:transition advTm="8005"/>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划分选择</a:t>
            </a:r>
          </a:p>
        </p:txBody>
      </p:sp>
      <p:sp>
        <p:nvSpPr>
          <p:cNvPr id="2" name="内容占位符 2">
            <a:extLst>
              <a:ext uri="{FF2B5EF4-FFF2-40B4-BE49-F238E27FC236}">
                <a16:creationId xmlns:a16="http://schemas.microsoft.com/office/drawing/2014/main" id="{2644D109-7F1A-49E5-D8F7-72B6E050B0A9}"/>
              </a:ext>
            </a:extLst>
          </p:cNvPr>
          <p:cNvSpPr txBox="1">
            <a:spLocks/>
          </p:cNvSpPr>
          <p:nvPr/>
        </p:nvSpPr>
        <p:spPr>
          <a:xfrm>
            <a:off x="1032387" y="1604174"/>
            <a:ext cx="9036963" cy="4930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16754D"/>
              </a:buClr>
              <a:buSzPct val="100000"/>
              <a:buNone/>
              <a:tabLst/>
              <a:defRPr/>
            </a:pPr>
            <a:r>
              <a:rPr kumimoji="0" lang="zh-CN" altLang="en-US" sz="2400" b="0" i="0" u="none" strike="noStrike" kern="1200" cap="none" spc="0" normalizeH="0" baseline="0" noProof="0" dirty="0">
                <a:ln>
                  <a:noFill/>
                </a:ln>
                <a:solidFill>
                  <a:sysClr val="windowText" lastClr="000000"/>
                </a:solidFill>
                <a:effectLst/>
                <a:uLnTx/>
                <a:uFillTx/>
                <a:latin typeface="+mj-ea"/>
                <a:ea typeface="+mj-ea"/>
                <a:cs typeface="+mn-cs"/>
              </a:rPr>
              <a:t>决策树学习的关键在于</a:t>
            </a:r>
            <a:r>
              <a:rPr kumimoji="0" lang="zh-CN" altLang="en-US" sz="2400" b="0" i="0" u="none" strike="noStrike" kern="1200" cap="none" spc="0" normalizeH="0" baseline="0" noProof="0" dirty="0">
                <a:ln>
                  <a:noFill/>
                </a:ln>
                <a:solidFill>
                  <a:srgbClr val="C00000"/>
                </a:solidFill>
                <a:effectLst/>
                <a:uLnTx/>
                <a:uFillTx/>
                <a:latin typeface="+mj-ea"/>
                <a:ea typeface="+mj-ea"/>
                <a:cs typeface="+mn-cs"/>
              </a:rPr>
              <a:t>如何选择最优划分属性</a:t>
            </a:r>
            <a:r>
              <a:rPr kumimoji="0" lang="zh-CN" altLang="en-US" sz="2400" b="0" i="0" u="none" strike="noStrike" kern="1200" cap="none" spc="0" normalizeH="0" baseline="0" noProof="0" dirty="0">
                <a:ln>
                  <a:noFill/>
                </a:ln>
                <a:solidFill>
                  <a:sysClr val="windowText" lastClr="000000"/>
                </a:solidFill>
                <a:effectLst/>
                <a:uLnTx/>
                <a:uFillTx/>
                <a:latin typeface="+mj-ea"/>
                <a:ea typeface="+mj-ea"/>
                <a:cs typeface="+mn-cs"/>
              </a:rPr>
              <a:t>。一般而言，随着划分过程不断进行，我们希望决策树的分支结点所包含的样本</a:t>
            </a:r>
            <a:r>
              <a:rPr kumimoji="0" lang="zh-CN" altLang="en-US" sz="2400" b="0" i="0" u="none" strike="noStrike" kern="1200" cap="none" spc="0" normalizeH="0" baseline="0" noProof="0" dirty="0">
                <a:ln>
                  <a:noFill/>
                </a:ln>
                <a:solidFill>
                  <a:srgbClr val="C00000"/>
                </a:solidFill>
                <a:effectLst/>
                <a:uLnTx/>
                <a:uFillTx/>
                <a:latin typeface="+mj-ea"/>
                <a:ea typeface="+mj-ea"/>
                <a:cs typeface="+mn-cs"/>
              </a:rPr>
              <a:t>尽可能属于同一类别，即结点的“纯度”</a:t>
            </a:r>
            <a:r>
              <a:rPr kumimoji="0" lang="en-US" altLang="zh-CN" sz="2400" b="0" i="0" u="none" strike="noStrike" kern="1200" cap="none" spc="0" normalizeH="0" baseline="0" noProof="0" dirty="0">
                <a:ln>
                  <a:noFill/>
                </a:ln>
                <a:solidFill>
                  <a:srgbClr val="C00000"/>
                </a:solidFill>
                <a:effectLst/>
                <a:uLnTx/>
                <a:uFillTx/>
                <a:latin typeface="+mj-ea"/>
                <a:ea typeface="+mj-ea"/>
                <a:cs typeface="+mn-cs"/>
              </a:rPr>
              <a:t>(purity)</a:t>
            </a:r>
            <a:r>
              <a:rPr kumimoji="0" lang="zh-CN" altLang="en-US" sz="2400" b="0" i="0" u="none" strike="noStrike" kern="1200" cap="none" spc="0" normalizeH="0" baseline="0" noProof="0" dirty="0">
                <a:ln>
                  <a:noFill/>
                </a:ln>
                <a:solidFill>
                  <a:srgbClr val="C00000"/>
                </a:solidFill>
                <a:effectLst/>
                <a:uLnTx/>
                <a:uFillTx/>
                <a:latin typeface="+mj-ea"/>
                <a:ea typeface="+mj-ea"/>
                <a:cs typeface="+mn-cs"/>
              </a:rPr>
              <a:t>越来越高</a:t>
            </a:r>
            <a:endParaRPr kumimoji="0" lang="zh-CN" altLang="en-US" sz="2400" b="0" i="0" u="none" strike="noStrike" kern="1200" cap="none" spc="0" normalizeH="0" baseline="0" noProof="0" dirty="0">
              <a:ln>
                <a:noFill/>
              </a:ln>
              <a:solidFill>
                <a:sysClr val="windowText" lastClr="000000"/>
              </a:solidFill>
              <a:effectLst/>
              <a:uLnTx/>
              <a:uFillTx/>
              <a:latin typeface="+mj-ea"/>
              <a:ea typeface="+mj-ea"/>
              <a:cs typeface="+mn-cs"/>
            </a:endParaRP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400" b="0" i="0" u="none" strike="noStrike" kern="1200" cap="none" spc="0" normalizeH="0" baseline="0" noProof="0" dirty="0">
              <a:ln>
                <a:noFill/>
              </a:ln>
              <a:solidFill>
                <a:sysClr val="windowText" lastClr="000000"/>
              </a:solidFill>
              <a:effectLst/>
              <a:uLnTx/>
              <a:uFillTx/>
              <a:latin typeface="+mj-ea"/>
              <a:ea typeface="+mj-ea"/>
              <a:cs typeface="+mn-cs"/>
            </a:endParaRPr>
          </a:p>
          <a:p>
            <a:pPr marL="0" marR="0" lvl="0" indent="0" algn="l" defTabSz="914400" rtl="0" eaLnBrk="1" fontAlgn="auto" latinLnBrk="0" hangingPunct="1">
              <a:lnSpc>
                <a:spcPct val="90000"/>
              </a:lnSpc>
              <a:spcBef>
                <a:spcPts val="1000"/>
              </a:spcBef>
              <a:spcAft>
                <a:spcPts val="0"/>
              </a:spcAft>
              <a:buClr>
                <a:srgbClr val="16754D"/>
              </a:buClr>
              <a:buSzPct val="100000"/>
              <a:buNone/>
              <a:tabLst/>
              <a:defRPr/>
            </a:pPr>
            <a:r>
              <a:rPr kumimoji="0" lang="zh-CN" altLang="en-US" sz="2400" b="0" i="0" u="none" strike="noStrike" kern="1200" cap="none" spc="0" normalizeH="0" baseline="0" noProof="0" dirty="0">
                <a:ln>
                  <a:noFill/>
                </a:ln>
                <a:solidFill>
                  <a:sysClr val="windowText" lastClr="000000"/>
                </a:solidFill>
                <a:effectLst/>
                <a:uLnTx/>
                <a:uFillTx/>
                <a:latin typeface="+mj-ea"/>
                <a:ea typeface="+mj-ea"/>
                <a:cs typeface="+mn-cs"/>
              </a:rPr>
              <a:t>经典的属性划分方法：</a:t>
            </a:r>
          </a:p>
          <a:p>
            <a:pPr marL="685800" marR="0" lvl="1"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sysClr val="windowText" lastClr="000000"/>
                </a:solidFill>
                <a:effectLst/>
                <a:uLnTx/>
                <a:uFillTx/>
                <a:latin typeface="+mj-ea"/>
                <a:ea typeface="+mj-ea"/>
                <a:cs typeface="+mn-cs"/>
              </a:rPr>
              <a:t>信息增益</a:t>
            </a:r>
          </a:p>
          <a:p>
            <a:pPr marL="685800" marR="0" lvl="1"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sysClr val="windowText" lastClr="000000"/>
                </a:solidFill>
                <a:effectLst/>
                <a:uLnTx/>
                <a:uFillTx/>
                <a:latin typeface="+mj-ea"/>
                <a:ea typeface="+mj-ea"/>
                <a:cs typeface="+mn-cs"/>
              </a:rPr>
              <a:t>增益率</a:t>
            </a:r>
          </a:p>
          <a:p>
            <a:pPr marL="685800" marR="0" lvl="1"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sysClr val="windowText" lastClr="000000"/>
                </a:solidFill>
                <a:effectLst/>
                <a:uLnTx/>
                <a:uFillTx/>
                <a:latin typeface="+mj-ea"/>
                <a:ea typeface="+mj-ea"/>
                <a:cs typeface="+mn-cs"/>
              </a:rPr>
              <a:t>基尼指数</a:t>
            </a:r>
          </a:p>
        </p:txBody>
      </p:sp>
      <p:pic>
        <p:nvPicPr>
          <p:cNvPr id="4" name="图片 3">
            <a:extLst>
              <a:ext uri="{FF2B5EF4-FFF2-40B4-BE49-F238E27FC236}">
                <a16:creationId xmlns:a16="http://schemas.microsoft.com/office/drawing/2014/main" id="{EFF71E24-2548-C999-11FA-F7AD4D555B87}"/>
              </a:ext>
            </a:extLst>
          </p:cNvPr>
          <p:cNvPicPr>
            <a:picLocks noChangeAspect="1"/>
          </p:cNvPicPr>
          <p:nvPr/>
        </p:nvPicPr>
        <p:blipFill>
          <a:blip r:embed="rId2"/>
          <a:stretch>
            <a:fillRect/>
          </a:stretch>
        </p:blipFill>
        <p:spPr>
          <a:xfrm>
            <a:off x="4884100" y="3590478"/>
            <a:ext cx="5979601" cy="2944471"/>
          </a:xfrm>
          <a:prstGeom prst="rect">
            <a:avLst/>
          </a:prstGeom>
        </p:spPr>
      </p:pic>
    </p:spTree>
    <p:extLst>
      <p:ext uri="{BB962C8B-B14F-4D97-AF65-F5344CB8AC3E}">
        <p14:creationId xmlns:p14="http://schemas.microsoft.com/office/powerpoint/2010/main" val="332313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划分选择</a:t>
            </a:r>
          </a:p>
        </p:txBody>
      </p:sp>
      <p:sp>
        <p:nvSpPr>
          <p:cNvPr id="53" name="内容占位符 4">
            <a:extLst>
              <a:ext uri="{FF2B5EF4-FFF2-40B4-BE49-F238E27FC236}">
                <a16:creationId xmlns:a16="http://schemas.microsoft.com/office/drawing/2014/main" id="{EEB86BFE-79D3-311E-A9FE-FEDF685AF955}"/>
              </a:ext>
            </a:extLst>
          </p:cNvPr>
          <p:cNvSpPr txBox="1">
            <a:spLocks/>
          </p:cNvSpPr>
          <p:nvPr/>
        </p:nvSpPr>
        <p:spPr>
          <a:xfrm>
            <a:off x="1010486" y="1830995"/>
            <a:ext cx="8616950" cy="4011310"/>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a:t>
            </a:r>
            <a:r>
              <a:rPr kumimoji="0" lang="zh-CN" altLang="en-US" sz="2200" b="0" i="0" u="none" strike="noStrike" kern="1200" cap="none" spc="0" normalizeH="0" baseline="0" noProof="0" dirty="0">
                <a:ln>
                  <a:noFill/>
                </a:ln>
                <a:solidFill>
                  <a:srgbClr val="C00000"/>
                </a:solidFill>
                <a:effectLst/>
                <a:uLnTx/>
                <a:uFillTx/>
                <a:latin typeface="+mj-ea"/>
                <a:ea typeface="+mj-ea"/>
                <a:cs typeface="+mn-cs"/>
              </a:rPr>
              <a:t>信息熵</a:t>
            </a: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”是</a:t>
            </a:r>
            <a:r>
              <a:rPr kumimoji="0" lang="zh-CN" altLang="en-US" sz="2200" b="0" i="0" u="none" strike="noStrike" kern="1200" cap="none" spc="0" normalizeH="0" baseline="0" noProof="0" dirty="0">
                <a:ln>
                  <a:noFill/>
                </a:ln>
                <a:solidFill>
                  <a:srgbClr val="C00000"/>
                </a:solidFill>
                <a:effectLst/>
                <a:uLnTx/>
                <a:uFillTx/>
                <a:latin typeface="+mj-ea"/>
                <a:ea typeface="+mj-ea"/>
                <a:cs typeface="+mn-cs"/>
              </a:rPr>
              <a:t>度量样本集合纯度最常用的一种指标</a:t>
            </a: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，假定当前样本集合  中第  类样本所占的比例为                        ，则  的信息熵定义为</a:t>
            </a: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           的值越小，则  的纯度越高</a:t>
            </a: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计算信息熵时约定：若        ，则</a:t>
            </a: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         的最小值为  ，最大值为</a:t>
            </a: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p:txBody>
      </p:sp>
      <p:graphicFrame>
        <p:nvGraphicFramePr>
          <p:cNvPr id="54" name="内容占位符 3">
            <a:extLst>
              <a:ext uri="{FF2B5EF4-FFF2-40B4-BE49-F238E27FC236}">
                <a16:creationId xmlns:a16="http://schemas.microsoft.com/office/drawing/2014/main" id="{93FE5405-5DAC-AC67-BCA7-0746F43A20EC}"/>
              </a:ext>
            </a:extLst>
          </p:cNvPr>
          <p:cNvGraphicFramePr>
            <a:graphicFrameLocks noChangeAspect="1"/>
          </p:cNvGraphicFramePr>
          <p:nvPr>
            <p:extLst>
              <p:ext uri="{D42A27DB-BD31-4B8C-83A1-F6EECF244321}">
                <p14:modId xmlns:p14="http://schemas.microsoft.com/office/powerpoint/2010/main" val="3528391166"/>
              </p:ext>
            </p:extLst>
          </p:nvPr>
        </p:nvGraphicFramePr>
        <p:xfrm>
          <a:off x="3298074" y="2807646"/>
          <a:ext cx="3432175" cy="1003300"/>
        </p:xfrm>
        <a:graphic>
          <a:graphicData uri="http://schemas.openxmlformats.org/presentationml/2006/ole">
            <mc:AlternateContent xmlns:mc="http://schemas.openxmlformats.org/markup-compatibility/2006">
              <mc:Choice xmlns:v="urn:schemas-microsoft-com:vml" Requires="v">
                <p:oleObj name="Formula" r:id="rId2" imgW="1644840" imgH="480240" progId="Equation.Ribbit">
                  <p:embed/>
                </p:oleObj>
              </mc:Choice>
              <mc:Fallback>
                <p:oleObj name="Formula" r:id="rId2" imgW="1644840" imgH="480240" progId="Equation.Ribbit">
                  <p:embed/>
                  <p:pic>
                    <p:nvPicPr>
                      <p:cNvPr id="6" name="内容占位符 3"/>
                      <p:cNvPicPr/>
                      <p:nvPr/>
                    </p:nvPicPr>
                    <p:blipFill>
                      <a:blip r:embed="rId3"/>
                      <a:stretch>
                        <a:fillRect/>
                      </a:stretch>
                    </p:blipFill>
                    <p:spPr>
                      <a:xfrm>
                        <a:off x="3298074" y="2807646"/>
                        <a:ext cx="3432175" cy="1003300"/>
                      </a:xfrm>
                      <a:prstGeom prst="rect">
                        <a:avLst/>
                      </a:prstGeom>
                    </p:spPr>
                  </p:pic>
                </p:oleObj>
              </mc:Fallback>
            </mc:AlternateContent>
          </a:graphicData>
        </a:graphic>
      </p:graphicFrame>
      <p:graphicFrame>
        <p:nvGraphicFramePr>
          <p:cNvPr id="55" name="对象 54">
            <a:extLst>
              <a:ext uri="{FF2B5EF4-FFF2-40B4-BE49-F238E27FC236}">
                <a16:creationId xmlns:a16="http://schemas.microsoft.com/office/drawing/2014/main" id="{2B2EAC3E-B2D0-E65B-1D85-047F993BBF99}"/>
              </a:ext>
            </a:extLst>
          </p:cNvPr>
          <p:cNvGraphicFramePr>
            <a:graphicFrameLocks noChangeAspect="1"/>
          </p:cNvGraphicFramePr>
          <p:nvPr>
            <p:extLst>
              <p:ext uri="{D42A27DB-BD31-4B8C-83A1-F6EECF244321}">
                <p14:modId xmlns:p14="http://schemas.microsoft.com/office/powerpoint/2010/main" val="3006044219"/>
              </p:ext>
            </p:extLst>
          </p:nvPr>
        </p:nvGraphicFramePr>
        <p:xfrm>
          <a:off x="5615824" y="4587233"/>
          <a:ext cx="1427162" cy="330200"/>
        </p:xfrm>
        <a:graphic>
          <a:graphicData uri="http://schemas.openxmlformats.org/presentationml/2006/ole">
            <mc:AlternateContent xmlns:mc="http://schemas.openxmlformats.org/markup-compatibility/2006">
              <mc:Choice xmlns:v="urn:schemas-microsoft-com:vml" Requires="v">
                <p:oleObj name="Formula" r:id="rId4" imgW="735480" imgH="169200" progId="Equation.Ribbit">
                  <p:embed/>
                </p:oleObj>
              </mc:Choice>
              <mc:Fallback>
                <p:oleObj name="Formula" r:id="rId4" imgW="735480" imgH="169200" progId="Equation.Ribbit">
                  <p:embed/>
                  <p:pic>
                    <p:nvPicPr>
                      <p:cNvPr id="8" name="对象 7"/>
                      <p:cNvPicPr/>
                      <p:nvPr/>
                    </p:nvPicPr>
                    <p:blipFill>
                      <a:blip r:embed="rId5"/>
                      <a:stretch>
                        <a:fillRect/>
                      </a:stretch>
                    </p:blipFill>
                    <p:spPr>
                      <a:xfrm>
                        <a:off x="5615824" y="4587233"/>
                        <a:ext cx="1427162" cy="330200"/>
                      </a:xfrm>
                      <a:prstGeom prst="rect">
                        <a:avLst/>
                      </a:prstGeom>
                    </p:spPr>
                  </p:pic>
                </p:oleObj>
              </mc:Fallback>
            </mc:AlternateContent>
          </a:graphicData>
        </a:graphic>
      </p:graphicFrame>
      <p:graphicFrame>
        <p:nvGraphicFramePr>
          <p:cNvPr id="56" name="对象 55">
            <a:extLst>
              <a:ext uri="{FF2B5EF4-FFF2-40B4-BE49-F238E27FC236}">
                <a16:creationId xmlns:a16="http://schemas.microsoft.com/office/drawing/2014/main" id="{0918A8CC-2DE3-84D3-C4D2-3B47733BA2B6}"/>
              </a:ext>
            </a:extLst>
          </p:cNvPr>
          <p:cNvGraphicFramePr>
            <a:graphicFrameLocks noChangeAspect="1"/>
          </p:cNvGraphicFramePr>
          <p:nvPr>
            <p:extLst>
              <p:ext uri="{D42A27DB-BD31-4B8C-83A1-F6EECF244321}">
                <p14:modId xmlns:p14="http://schemas.microsoft.com/office/powerpoint/2010/main" val="365539931"/>
              </p:ext>
            </p:extLst>
          </p:nvPr>
        </p:nvGraphicFramePr>
        <p:xfrm>
          <a:off x="4235602" y="4635991"/>
          <a:ext cx="663575" cy="303212"/>
        </p:xfrm>
        <a:graphic>
          <a:graphicData uri="http://schemas.openxmlformats.org/presentationml/2006/ole">
            <mc:AlternateContent xmlns:mc="http://schemas.openxmlformats.org/markup-compatibility/2006">
              <mc:Choice xmlns:v="urn:schemas-microsoft-com:vml" Requires="v">
                <p:oleObj name="Formula" r:id="rId6" imgW="360720" imgH="165240" progId="Equation.Ribbit">
                  <p:embed/>
                </p:oleObj>
              </mc:Choice>
              <mc:Fallback>
                <p:oleObj name="Formula" r:id="rId6" imgW="360720" imgH="165240" progId="Equation.Ribbit">
                  <p:embed/>
                  <p:pic>
                    <p:nvPicPr>
                      <p:cNvPr id="9" name="对象 8"/>
                      <p:cNvPicPr/>
                      <p:nvPr/>
                    </p:nvPicPr>
                    <p:blipFill>
                      <a:blip r:embed="rId7"/>
                      <a:stretch>
                        <a:fillRect/>
                      </a:stretch>
                    </p:blipFill>
                    <p:spPr>
                      <a:xfrm>
                        <a:off x="4235602" y="4635991"/>
                        <a:ext cx="663575" cy="303212"/>
                      </a:xfrm>
                      <a:prstGeom prst="rect">
                        <a:avLst/>
                      </a:prstGeom>
                    </p:spPr>
                  </p:pic>
                </p:oleObj>
              </mc:Fallback>
            </mc:AlternateContent>
          </a:graphicData>
        </a:graphic>
      </p:graphicFrame>
      <p:graphicFrame>
        <p:nvGraphicFramePr>
          <p:cNvPr id="57" name="对象 56">
            <a:extLst>
              <a:ext uri="{FF2B5EF4-FFF2-40B4-BE49-F238E27FC236}">
                <a16:creationId xmlns:a16="http://schemas.microsoft.com/office/drawing/2014/main" id="{D0572D1A-4BD4-1DB5-C74B-1BCA45CF8221}"/>
              </a:ext>
            </a:extLst>
          </p:cNvPr>
          <p:cNvGraphicFramePr>
            <a:graphicFrameLocks noChangeAspect="1"/>
          </p:cNvGraphicFramePr>
          <p:nvPr>
            <p:extLst>
              <p:ext uri="{D42A27DB-BD31-4B8C-83A1-F6EECF244321}">
                <p14:modId xmlns:p14="http://schemas.microsoft.com/office/powerpoint/2010/main" val="870571627"/>
              </p:ext>
            </p:extLst>
          </p:nvPr>
        </p:nvGraphicFramePr>
        <p:xfrm>
          <a:off x="5328486" y="5063483"/>
          <a:ext cx="755650" cy="306388"/>
        </p:xfrm>
        <a:graphic>
          <a:graphicData uri="http://schemas.openxmlformats.org/presentationml/2006/ole">
            <mc:AlternateContent xmlns:mc="http://schemas.openxmlformats.org/markup-compatibility/2006">
              <mc:Choice xmlns:v="urn:schemas-microsoft-com:vml" Requires="v">
                <p:oleObj name="Formula" r:id="rId8" imgW="438480" imgH="177840" progId="Equation.Ribbit">
                  <p:embed/>
                </p:oleObj>
              </mc:Choice>
              <mc:Fallback>
                <p:oleObj name="Formula" r:id="rId8" imgW="438480" imgH="177840" progId="Equation.Ribbit">
                  <p:embed/>
                  <p:pic>
                    <p:nvPicPr>
                      <p:cNvPr id="10" name="对象 9"/>
                      <p:cNvPicPr/>
                      <p:nvPr/>
                    </p:nvPicPr>
                    <p:blipFill>
                      <a:blip r:embed="rId9"/>
                      <a:stretch>
                        <a:fillRect/>
                      </a:stretch>
                    </p:blipFill>
                    <p:spPr>
                      <a:xfrm>
                        <a:off x="5328486" y="5063483"/>
                        <a:ext cx="755650" cy="306388"/>
                      </a:xfrm>
                      <a:prstGeom prst="rect">
                        <a:avLst/>
                      </a:prstGeom>
                    </p:spPr>
                  </p:pic>
                </p:oleObj>
              </mc:Fallback>
            </mc:AlternateContent>
          </a:graphicData>
        </a:graphic>
      </p:graphicFrame>
      <p:graphicFrame>
        <p:nvGraphicFramePr>
          <p:cNvPr id="58" name="对象 57">
            <a:extLst>
              <a:ext uri="{FF2B5EF4-FFF2-40B4-BE49-F238E27FC236}">
                <a16:creationId xmlns:a16="http://schemas.microsoft.com/office/drawing/2014/main" id="{7C334BEF-42F4-4727-A92F-5B84C6D9AF32}"/>
              </a:ext>
            </a:extLst>
          </p:cNvPr>
          <p:cNvGraphicFramePr>
            <a:graphicFrameLocks noChangeAspect="1"/>
          </p:cNvGraphicFramePr>
          <p:nvPr>
            <p:extLst>
              <p:ext uri="{D42A27DB-BD31-4B8C-83A1-F6EECF244321}">
                <p14:modId xmlns:p14="http://schemas.microsoft.com/office/powerpoint/2010/main" val="2693783506"/>
              </p:ext>
            </p:extLst>
          </p:nvPr>
        </p:nvGraphicFramePr>
        <p:xfrm>
          <a:off x="5974599" y="2201221"/>
          <a:ext cx="1905000" cy="306387"/>
        </p:xfrm>
        <a:graphic>
          <a:graphicData uri="http://schemas.openxmlformats.org/presentationml/2006/ole">
            <mc:AlternateContent xmlns:mc="http://schemas.openxmlformats.org/markup-compatibility/2006">
              <mc:Choice xmlns:v="urn:schemas-microsoft-com:vml" Requires="v">
                <p:oleObj name="Formula" r:id="rId10" imgW="1106280" imgH="177840" progId="Equation.Ribbit">
                  <p:embed/>
                </p:oleObj>
              </mc:Choice>
              <mc:Fallback>
                <p:oleObj name="Formula" r:id="rId10" imgW="1106280" imgH="177840" progId="Equation.Ribbit">
                  <p:embed/>
                  <p:pic>
                    <p:nvPicPr>
                      <p:cNvPr id="11" name="对象 10"/>
                      <p:cNvPicPr/>
                      <p:nvPr/>
                    </p:nvPicPr>
                    <p:blipFill>
                      <a:blip r:embed="rId11"/>
                      <a:stretch>
                        <a:fillRect/>
                      </a:stretch>
                    </p:blipFill>
                    <p:spPr>
                      <a:xfrm>
                        <a:off x="5974599" y="2201221"/>
                        <a:ext cx="1905000" cy="306387"/>
                      </a:xfrm>
                      <a:prstGeom prst="rect">
                        <a:avLst/>
                      </a:prstGeom>
                    </p:spPr>
                  </p:pic>
                </p:oleObj>
              </mc:Fallback>
            </mc:AlternateContent>
          </a:graphicData>
        </a:graphic>
      </p:graphicFrame>
      <p:graphicFrame>
        <p:nvGraphicFramePr>
          <p:cNvPr id="59" name="对象 58">
            <a:extLst>
              <a:ext uri="{FF2B5EF4-FFF2-40B4-BE49-F238E27FC236}">
                <a16:creationId xmlns:a16="http://schemas.microsoft.com/office/drawing/2014/main" id="{87F85ECB-D45D-5238-85D2-D82064212EF0}"/>
              </a:ext>
            </a:extLst>
          </p:cNvPr>
          <p:cNvGraphicFramePr>
            <a:graphicFrameLocks noChangeAspect="1"/>
          </p:cNvGraphicFramePr>
          <p:nvPr>
            <p:extLst>
              <p:ext uri="{D42A27DB-BD31-4B8C-83A1-F6EECF244321}">
                <p14:modId xmlns:p14="http://schemas.microsoft.com/office/powerpoint/2010/main" val="2816122930"/>
              </p:ext>
            </p:extLst>
          </p:nvPr>
        </p:nvGraphicFramePr>
        <p:xfrm>
          <a:off x="2151384" y="2226446"/>
          <a:ext cx="205130" cy="251284"/>
        </p:xfrm>
        <a:graphic>
          <a:graphicData uri="http://schemas.openxmlformats.org/presentationml/2006/ole">
            <mc:AlternateContent xmlns:mc="http://schemas.openxmlformats.org/markup-compatibility/2006">
              <mc:Choice xmlns:v="urn:schemas-microsoft-com:vml" Requires="v">
                <p:oleObj name="Formula" r:id="rId12" imgW="127080" imgH="155160" progId="Equation.Ribbit">
                  <p:embed/>
                </p:oleObj>
              </mc:Choice>
              <mc:Fallback>
                <p:oleObj name="Formula" r:id="rId12" imgW="127080" imgH="155160" progId="Equation.Ribbit">
                  <p:embed/>
                  <p:pic>
                    <p:nvPicPr>
                      <p:cNvPr id="3" name="对象 2"/>
                      <p:cNvPicPr/>
                      <p:nvPr/>
                    </p:nvPicPr>
                    <p:blipFill>
                      <a:blip r:embed="rId13"/>
                      <a:stretch>
                        <a:fillRect/>
                      </a:stretch>
                    </p:blipFill>
                    <p:spPr>
                      <a:xfrm>
                        <a:off x="2151384" y="2226446"/>
                        <a:ext cx="205130" cy="251284"/>
                      </a:xfrm>
                      <a:prstGeom prst="rect">
                        <a:avLst/>
                      </a:prstGeom>
                    </p:spPr>
                  </p:pic>
                </p:oleObj>
              </mc:Fallback>
            </mc:AlternateContent>
          </a:graphicData>
        </a:graphic>
      </p:graphicFrame>
      <p:graphicFrame>
        <p:nvGraphicFramePr>
          <p:cNvPr id="60" name="对象 59">
            <a:extLst>
              <a:ext uri="{FF2B5EF4-FFF2-40B4-BE49-F238E27FC236}">
                <a16:creationId xmlns:a16="http://schemas.microsoft.com/office/drawing/2014/main" id="{4740E02C-4FD1-5A01-53E4-C49D6CFB5B80}"/>
              </a:ext>
            </a:extLst>
          </p:cNvPr>
          <p:cNvGraphicFramePr>
            <a:graphicFrameLocks noChangeAspect="1"/>
          </p:cNvGraphicFramePr>
          <p:nvPr>
            <p:extLst>
              <p:ext uri="{D42A27DB-BD31-4B8C-83A1-F6EECF244321}">
                <p14:modId xmlns:p14="http://schemas.microsoft.com/office/powerpoint/2010/main" val="1153561088"/>
              </p:ext>
            </p:extLst>
          </p:nvPr>
        </p:nvGraphicFramePr>
        <p:xfrm>
          <a:off x="2892649" y="2203575"/>
          <a:ext cx="141288" cy="293688"/>
        </p:xfrm>
        <a:graphic>
          <a:graphicData uri="http://schemas.openxmlformats.org/presentationml/2006/ole">
            <mc:AlternateContent xmlns:mc="http://schemas.openxmlformats.org/markup-compatibility/2006">
              <mc:Choice xmlns:v="urn:schemas-microsoft-com:vml" Requires="v">
                <p:oleObj name="Formula" r:id="rId14" imgW="80280" imgH="167760" progId="Equation.Ribbit">
                  <p:embed/>
                </p:oleObj>
              </mc:Choice>
              <mc:Fallback>
                <p:oleObj name="Formula" r:id="rId14" imgW="80280" imgH="167760" progId="Equation.Ribbit">
                  <p:embed/>
                  <p:pic>
                    <p:nvPicPr>
                      <p:cNvPr id="4" name="对象 3"/>
                      <p:cNvPicPr/>
                      <p:nvPr/>
                    </p:nvPicPr>
                    <p:blipFill>
                      <a:blip r:embed="rId15"/>
                      <a:stretch>
                        <a:fillRect/>
                      </a:stretch>
                    </p:blipFill>
                    <p:spPr>
                      <a:xfrm>
                        <a:off x="2892649" y="2203575"/>
                        <a:ext cx="141288" cy="293688"/>
                      </a:xfrm>
                      <a:prstGeom prst="rect">
                        <a:avLst/>
                      </a:prstGeom>
                    </p:spPr>
                  </p:pic>
                </p:oleObj>
              </mc:Fallback>
            </mc:AlternateContent>
          </a:graphicData>
        </a:graphic>
      </p:graphicFrame>
      <p:graphicFrame>
        <p:nvGraphicFramePr>
          <p:cNvPr id="61" name="对象 60">
            <a:extLst>
              <a:ext uri="{FF2B5EF4-FFF2-40B4-BE49-F238E27FC236}">
                <a16:creationId xmlns:a16="http://schemas.microsoft.com/office/drawing/2014/main" id="{7953B1BC-7F0A-C3B4-8172-012452D05477}"/>
              </a:ext>
            </a:extLst>
          </p:cNvPr>
          <p:cNvGraphicFramePr>
            <a:graphicFrameLocks noChangeAspect="1"/>
          </p:cNvGraphicFramePr>
          <p:nvPr>
            <p:extLst>
              <p:ext uri="{D42A27DB-BD31-4B8C-83A1-F6EECF244321}">
                <p14:modId xmlns:p14="http://schemas.microsoft.com/office/powerpoint/2010/main" val="4079031501"/>
              </p:ext>
            </p:extLst>
          </p:nvPr>
        </p:nvGraphicFramePr>
        <p:xfrm>
          <a:off x="8087513" y="2240449"/>
          <a:ext cx="205130" cy="251284"/>
        </p:xfrm>
        <a:graphic>
          <a:graphicData uri="http://schemas.openxmlformats.org/presentationml/2006/ole">
            <mc:AlternateContent xmlns:mc="http://schemas.openxmlformats.org/markup-compatibility/2006">
              <mc:Choice xmlns:v="urn:schemas-microsoft-com:vml" Requires="v">
                <p:oleObj name="Formula" r:id="rId16" imgW="127080" imgH="155160" progId="Equation.Ribbit">
                  <p:embed/>
                </p:oleObj>
              </mc:Choice>
              <mc:Fallback>
                <p:oleObj name="Formula" r:id="rId16" imgW="127080" imgH="155160" progId="Equation.Ribbit">
                  <p:embed/>
                  <p:pic>
                    <p:nvPicPr>
                      <p:cNvPr id="12" name="对象 11"/>
                      <p:cNvPicPr/>
                      <p:nvPr/>
                    </p:nvPicPr>
                    <p:blipFill>
                      <a:blip r:embed="rId13"/>
                      <a:stretch>
                        <a:fillRect/>
                      </a:stretch>
                    </p:blipFill>
                    <p:spPr>
                      <a:xfrm>
                        <a:off x="8087513" y="2240449"/>
                        <a:ext cx="205130" cy="251284"/>
                      </a:xfrm>
                      <a:prstGeom prst="rect">
                        <a:avLst/>
                      </a:prstGeom>
                    </p:spPr>
                  </p:pic>
                </p:oleObj>
              </mc:Fallback>
            </mc:AlternateContent>
          </a:graphicData>
        </a:graphic>
      </p:graphicFrame>
      <p:graphicFrame>
        <p:nvGraphicFramePr>
          <p:cNvPr id="62" name="对象 61">
            <a:extLst>
              <a:ext uri="{FF2B5EF4-FFF2-40B4-BE49-F238E27FC236}">
                <a16:creationId xmlns:a16="http://schemas.microsoft.com/office/drawing/2014/main" id="{1482E369-AE7B-04B3-1A25-5726711A0C9A}"/>
              </a:ext>
            </a:extLst>
          </p:cNvPr>
          <p:cNvGraphicFramePr>
            <a:graphicFrameLocks noChangeAspect="1"/>
          </p:cNvGraphicFramePr>
          <p:nvPr>
            <p:extLst>
              <p:ext uri="{D42A27DB-BD31-4B8C-83A1-F6EECF244321}">
                <p14:modId xmlns:p14="http://schemas.microsoft.com/office/powerpoint/2010/main" val="2160195347"/>
              </p:ext>
            </p:extLst>
          </p:nvPr>
        </p:nvGraphicFramePr>
        <p:xfrm>
          <a:off x="5628524" y="2213921"/>
          <a:ext cx="307975" cy="277812"/>
        </p:xfrm>
        <a:graphic>
          <a:graphicData uri="http://schemas.openxmlformats.org/presentationml/2006/ole">
            <mc:AlternateContent xmlns:mc="http://schemas.openxmlformats.org/markup-compatibility/2006">
              <mc:Choice xmlns:v="urn:schemas-microsoft-com:vml" Requires="v">
                <p:oleObj name="Formula" r:id="rId17" imgW="146160" imgH="131040" progId="Equation.Ribbit">
                  <p:embed/>
                </p:oleObj>
              </mc:Choice>
              <mc:Fallback>
                <p:oleObj name="Formula" r:id="rId17" imgW="146160" imgH="131040" progId="Equation.Ribbit">
                  <p:embed/>
                  <p:pic>
                    <p:nvPicPr>
                      <p:cNvPr id="7" name="对象 6"/>
                      <p:cNvPicPr/>
                      <p:nvPr/>
                    </p:nvPicPr>
                    <p:blipFill>
                      <a:blip r:embed="rId18"/>
                      <a:stretch>
                        <a:fillRect/>
                      </a:stretch>
                    </p:blipFill>
                    <p:spPr>
                      <a:xfrm>
                        <a:off x="5628524" y="2213921"/>
                        <a:ext cx="307975" cy="277812"/>
                      </a:xfrm>
                      <a:prstGeom prst="rect">
                        <a:avLst/>
                      </a:prstGeom>
                    </p:spPr>
                  </p:pic>
                </p:oleObj>
              </mc:Fallback>
            </mc:AlternateContent>
          </a:graphicData>
        </a:graphic>
      </p:graphicFrame>
      <p:graphicFrame>
        <p:nvGraphicFramePr>
          <p:cNvPr id="63" name="对象 62">
            <a:extLst>
              <a:ext uri="{FF2B5EF4-FFF2-40B4-BE49-F238E27FC236}">
                <a16:creationId xmlns:a16="http://schemas.microsoft.com/office/drawing/2014/main" id="{C852ACA4-1ED2-2942-9640-7B89CA31069C}"/>
              </a:ext>
            </a:extLst>
          </p:cNvPr>
          <p:cNvGraphicFramePr>
            <a:graphicFrameLocks noChangeAspect="1"/>
          </p:cNvGraphicFramePr>
          <p:nvPr>
            <p:extLst>
              <p:ext uri="{D42A27DB-BD31-4B8C-83A1-F6EECF244321}">
                <p14:modId xmlns:p14="http://schemas.microsoft.com/office/powerpoint/2010/main" val="2685330462"/>
              </p:ext>
            </p:extLst>
          </p:nvPr>
        </p:nvGraphicFramePr>
        <p:xfrm>
          <a:off x="1210851" y="4201703"/>
          <a:ext cx="787400" cy="296862"/>
        </p:xfrm>
        <a:graphic>
          <a:graphicData uri="http://schemas.openxmlformats.org/presentationml/2006/ole">
            <mc:AlternateContent xmlns:mc="http://schemas.openxmlformats.org/markup-compatibility/2006">
              <mc:Choice xmlns:v="urn:schemas-microsoft-com:vml" Requires="v">
                <p:oleObj name="Formula" r:id="rId19" imgW="472680" imgH="177840" progId="Equation.Ribbit">
                  <p:embed/>
                </p:oleObj>
              </mc:Choice>
              <mc:Fallback>
                <p:oleObj name="Formula" r:id="rId19" imgW="472680" imgH="177840" progId="Equation.Ribbit">
                  <p:embed/>
                  <p:pic>
                    <p:nvPicPr>
                      <p:cNvPr id="13" name="对象 12"/>
                      <p:cNvPicPr/>
                      <p:nvPr/>
                    </p:nvPicPr>
                    <p:blipFill>
                      <a:blip r:embed="rId20"/>
                      <a:stretch>
                        <a:fillRect/>
                      </a:stretch>
                    </p:blipFill>
                    <p:spPr>
                      <a:xfrm>
                        <a:off x="1210851" y="4201703"/>
                        <a:ext cx="787400" cy="296862"/>
                      </a:xfrm>
                      <a:prstGeom prst="rect">
                        <a:avLst/>
                      </a:prstGeom>
                    </p:spPr>
                  </p:pic>
                </p:oleObj>
              </mc:Fallback>
            </mc:AlternateContent>
          </a:graphicData>
        </a:graphic>
      </p:graphicFrame>
      <p:graphicFrame>
        <p:nvGraphicFramePr>
          <p:cNvPr id="32768" name="对象 32767">
            <a:extLst>
              <a:ext uri="{FF2B5EF4-FFF2-40B4-BE49-F238E27FC236}">
                <a16:creationId xmlns:a16="http://schemas.microsoft.com/office/drawing/2014/main" id="{8ADA34A7-9470-6DBA-1F25-88CF021A603E}"/>
              </a:ext>
            </a:extLst>
          </p:cNvPr>
          <p:cNvGraphicFramePr>
            <a:graphicFrameLocks noChangeAspect="1"/>
          </p:cNvGraphicFramePr>
          <p:nvPr>
            <p:extLst>
              <p:ext uri="{D42A27DB-BD31-4B8C-83A1-F6EECF244321}">
                <p14:modId xmlns:p14="http://schemas.microsoft.com/office/powerpoint/2010/main" val="1997523386"/>
              </p:ext>
            </p:extLst>
          </p:nvPr>
        </p:nvGraphicFramePr>
        <p:xfrm>
          <a:off x="3665946" y="4224492"/>
          <a:ext cx="205130" cy="251284"/>
        </p:xfrm>
        <a:graphic>
          <a:graphicData uri="http://schemas.openxmlformats.org/presentationml/2006/ole">
            <mc:AlternateContent xmlns:mc="http://schemas.openxmlformats.org/markup-compatibility/2006">
              <mc:Choice xmlns:v="urn:schemas-microsoft-com:vml" Requires="v">
                <p:oleObj name="Formula" r:id="rId21" imgW="127080" imgH="155160" progId="Equation.Ribbit">
                  <p:embed/>
                </p:oleObj>
              </mc:Choice>
              <mc:Fallback>
                <p:oleObj name="Formula" r:id="rId21" imgW="127080" imgH="155160" progId="Equation.Ribbit">
                  <p:embed/>
                  <p:pic>
                    <p:nvPicPr>
                      <p:cNvPr id="14" name="对象 13"/>
                      <p:cNvPicPr/>
                      <p:nvPr/>
                    </p:nvPicPr>
                    <p:blipFill>
                      <a:blip r:embed="rId13"/>
                      <a:stretch>
                        <a:fillRect/>
                      </a:stretch>
                    </p:blipFill>
                    <p:spPr>
                      <a:xfrm>
                        <a:off x="3665946" y="4224492"/>
                        <a:ext cx="205130" cy="251284"/>
                      </a:xfrm>
                      <a:prstGeom prst="rect">
                        <a:avLst/>
                      </a:prstGeom>
                    </p:spPr>
                  </p:pic>
                </p:oleObj>
              </mc:Fallback>
            </mc:AlternateContent>
          </a:graphicData>
        </a:graphic>
      </p:graphicFrame>
      <p:graphicFrame>
        <p:nvGraphicFramePr>
          <p:cNvPr id="32769" name="对象 32768">
            <a:extLst>
              <a:ext uri="{FF2B5EF4-FFF2-40B4-BE49-F238E27FC236}">
                <a16:creationId xmlns:a16="http://schemas.microsoft.com/office/drawing/2014/main" id="{3D0F6E06-B086-4EEC-FB39-A37B8E97020D}"/>
              </a:ext>
            </a:extLst>
          </p:cNvPr>
          <p:cNvGraphicFramePr>
            <a:graphicFrameLocks noChangeAspect="1"/>
          </p:cNvGraphicFramePr>
          <p:nvPr>
            <p:extLst>
              <p:ext uri="{D42A27DB-BD31-4B8C-83A1-F6EECF244321}">
                <p14:modId xmlns:p14="http://schemas.microsoft.com/office/powerpoint/2010/main" val="522127040"/>
              </p:ext>
            </p:extLst>
          </p:nvPr>
        </p:nvGraphicFramePr>
        <p:xfrm>
          <a:off x="1417337" y="5043288"/>
          <a:ext cx="836612" cy="314325"/>
        </p:xfrm>
        <a:graphic>
          <a:graphicData uri="http://schemas.openxmlformats.org/presentationml/2006/ole">
            <mc:AlternateContent xmlns:mc="http://schemas.openxmlformats.org/markup-compatibility/2006">
              <mc:Choice xmlns:v="urn:schemas-microsoft-com:vml" Requires="v">
                <p:oleObj name="Formula" r:id="rId22" imgW="472680" imgH="177840" progId="Equation.Ribbit">
                  <p:embed/>
                </p:oleObj>
              </mc:Choice>
              <mc:Fallback>
                <p:oleObj name="Formula" r:id="rId22" imgW="472680" imgH="177840" progId="Equation.Ribbit">
                  <p:embed/>
                  <p:pic>
                    <p:nvPicPr>
                      <p:cNvPr id="15" name="对象 14"/>
                      <p:cNvPicPr/>
                      <p:nvPr/>
                    </p:nvPicPr>
                    <p:blipFill>
                      <a:blip r:embed="rId20"/>
                      <a:stretch>
                        <a:fillRect/>
                      </a:stretch>
                    </p:blipFill>
                    <p:spPr>
                      <a:xfrm>
                        <a:off x="1417337" y="5043288"/>
                        <a:ext cx="836612" cy="314325"/>
                      </a:xfrm>
                      <a:prstGeom prst="rect">
                        <a:avLst/>
                      </a:prstGeom>
                    </p:spPr>
                  </p:pic>
                </p:oleObj>
              </mc:Fallback>
            </mc:AlternateContent>
          </a:graphicData>
        </a:graphic>
      </p:graphicFrame>
      <p:graphicFrame>
        <p:nvGraphicFramePr>
          <p:cNvPr id="32770" name="对象 32769">
            <a:extLst>
              <a:ext uri="{FF2B5EF4-FFF2-40B4-BE49-F238E27FC236}">
                <a16:creationId xmlns:a16="http://schemas.microsoft.com/office/drawing/2014/main" id="{559552F3-E093-B422-73B5-688A9226AA31}"/>
              </a:ext>
            </a:extLst>
          </p:cNvPr>
          <p:cNvGraphicFramePr>
            <a:graphicFrameLocks noChangeAspect="1"/>
          </p:cNvGraphicFramePr>
          <p:nvPr>
            <p:extLst>
              <p:ext uri="{D42A27DB-BD31-4B8C-83A1-F6EECF244321}">
                <p14:modId xmlns:p14="http://schemas.microsoft.com/office/powerpoint/2010/main" val="87654313"/>
              </p:ext>
            </p:extLst>
          </p:nvPr>
        </p:nvGraphicFramePr>
        <p:xfrm>
          <a:off x="3768511" y="5066658"/>
          <a:ext cx="149225" cy="325438"/>
        </p:xfrm>
        <a:graphic>
          <a:graphicData uri="http://schemas.openxmlformats.org/presentationml/2006/ole">
            <mc:AlternateContent xmlns:mc="http://schemas.openxmlformats.org/markup-compatibility/2006">
              <mc:Choice xmlns:v="urn:schemas-microsoft-com:vml" Requires="v">
                <p:oleObj name="Formula" r:id="rId23" imgW="75240" imgH="162720" progId="Equation.Ribbit">
                  <p:embed/>
                </p:oleObj>
              </mc:Choice>
              <mc:Fallback>
                <p:oleObj name="Formula" r:id="rId23" imgW="75240" imgH="162720" progId="Equation.Ribbit">
                  <p:embed/>
                  <p:pic>
                    <p:nvPicPr>
                      <p:cNvPr id="16" name="对象 15"/>
                      <p:cNvPicPr/>
                      <p:nvPr/>
                    </p:nvPicPr>
                    <p:blipFill>
                      <a:blip r:embed="rId24"/>
                      <a:stretch>
                        <a:fillRect/>
                      </a:stretch>
                    </p:blipFill>
                    <p:spPr>
                      <a:xfrm>
                        <a:off x="3768511" y="5066658"/>
                        <a:ext cx="149225" cy="325438"/>
                      </a:xfrm>
                      <a:prstGeom prst="rect">
                        <a:avLst/>
                      </a:prstGeom>
                    </p:spPr>
                  </p:pic>
                </p:oleObj>
              </mc:Fallback>
            </mc:AlternateContent>
          </a:graphicData>
        </a:graphic>
      </p:graphicFrame>
    </p:spTree>
    <p:extLst>
      <p:ext uri="{BB962C8B-B14F-4D97-AF65-F5344CB8AC3E}">
        <p14:creationId xmlns:p14="http://schemas.microsoft.com/office/powerpoint/2010/main" val="25193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7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划分选择</a:t>
            </a:r>
          </a:p>
        </p:txBody>
      </p:sp>
      <mc:AlternateContent xmlns:mc="http://schemas.openxmlformats.org/markup-compatibility/2006" xmlns:a14="http://schemas.microsoft.com/office/drawing/2010/main">
        <mc:Choice Requires="a14">
          <p:sp>
            <p:nvSpPr>
              <p:cNvPr id="21" name="内容占位符 2">
                <a:extLst>
                  <a:ext uri="{FF2B5EF4-FFF2-40B4-BE49-F238E27FC236}">
                    <a16:creationId xmlns:a16="http://schemas.microsoft.com/office/drawing/2014/main" id="{6C593D05-83C1-678C-03AA-5C8926FDF922}"/>
                  </a:ext>
                </a:extLst>
              </p:cNvPr>
              <p:cNvSpPr txBox="1">
                <a:spLocks/>
              </p:cNvSpPr>
              <p:nvPr/>
            </p:nvSpPr>
            <p:spPr>
              <a:xfrm>
                <a:off x="1169274" y="1530867"/>
                <a:ext cx="8616950" cy="4930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离散属性  有  个可能的取值                 ，用  来进行划分，则会产生  个分支结点，其中第  个分支结点包含了  中所有在属性  上取值为  </a:t>
                </a:r>
                <a14:m>
                  <m:oMath xmlns:m="http://schemas.openxmlformats.org/officeDocument/2006/math">
                    <m:r>
                      <a:rPr kumimoji="0" lang="zh-CN" altLang="en-US" sz="2200" b="0" i="0" u="none" strike="noStrike" kern="1200" cap="none" spc="0" normalizeH="0" baseline="0" noProof="0" smtClean="0">
                        <a:ln>
                          <a:noFill/>
                        </a:ln>
                        <a:solidFill>
                          <a:sysClr val="windowText" lastClr="000000"/>
                        </a:solidFill>
                        <a:effectLst/>
                        <a:uLnTx/>
                        <a:uFillTx/>
                        <a:latin typeface="Cambria Math" panose="02040503050406030204" pitchFamily="18" charset="0"/>
                        <a:ea typeface="+mj-ea"/>
                        <a:cs typeface="+mn-cs"/>
                      </a:rPr>
                      <m:t> </m:t>
                    </m:r>
                    <m:r>
                      <a:rPr kumimoji="0" lang="zh-CN" altLang="en-US" sz="22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j-ea"/>
                        <a:cs typeface="+mn-cs"/>
                      </a:rPr>
                      <m:t> </m:t>
                    </m:r>
                    <m:r>
                      <a:rPr kumimoji="0" lang="zh-CN" altLang="en-US" sz="2200" b="0" i="1" u="none" strike="noStrike" kern="1200" cap="none" spc="0" normalizeH="0" baseline="0" noProof="0">
                        <a:ln>
                          <a:noFill/>
                        </a:ln>
                        <a:solidFill>
                          <a:sysClr val="windowText" lastClr="000000"/>
                        </a:solidFill>
                        <a:effectLst/>
                        <a:uLnTx/>
                        <a:uFillTx/>
                        <a:latin typeface="Cambria Math" panose="02040503050406030204" pitchFamily="18" charset="0"/>
                        <a:ea typeface="+mj-ea"/>
                        <a:cs typeface="+mn-cs"/>
                      </a:rPr>
                      <m:t>的样本，记为</m:t>
                    </m:r>
                    <m:r>
                      <a:rPr kumimoji="0" lang="zh-CN" altLang="en-US" sz="22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j-ea"/>
                        <a:cs typeface="+mn-cs"/>
                      </a:rPr>
                      <m:t>     </m:t>
                    </m:r>
                    <m:r>
                      <a:rPr kumimoji="0" lang="zh-CN" altLang="en-US" sz="2200" b="0" i="1" u="none" strike="noStrike" kern="1200" cap="none" spc="0" normalizeH="0" baseline="0" noProof="0" smtClean="0">
                        <a:ln>
                          <a:noFill/>
                        </a:ln>
                        <a:solidFill>
                          <a:sysClr val="windowText" lastClr="000000"/>
                        </a:solidFill>
                        <a:effectLst/>
                        <a:uLnTx/>
                        <a:uFillTx/>
                        <a:latin typeface="Cambria Math" panose="02040503050406030204" pitchFamily="18" charset="0"/>
                        <a:ea typeface="+mj-ea"/>
                        <a:cs typeface="+mn-cs"/>
                      </a:rPr>
                      <m:t>。则可计算出</m:t>
                    </m:r>
                  </m:oMath>
                </a14:m>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用属性  对样本集  进行划分所获得的“信息增益”：</a:t>
                </a: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342900" marR="0" lvl="0" indent="-3429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 一般而言，</a:t>
                </a:r>
                <a:r>
                  <a:rPr kumimoji="0" lang="zh-CN" altLang="en-US" sz="2200" b="0" i="0" u="none" strike="noStrike" kern="1200" cap="none" spc="0" normalizeH="0" baseline="0" noProof="0" dirty="0">
                    <a:ln>
                      <a:noFill/>
                    </a:ln>
                    <a:solidFill>
                      <a:srgbClr val="C00000"/>
                    </a:solidFill>
                    <a:effectLst/>
                    <a:uLnTx/>
                    <a:uFillTx/>
                    <a:latin typeface="+mj-ea"/>
                    <a:ea typeface="+mj-ea"/>
                    <a:cs typeface="+mn-cs"/>
                  </a:rPr>
                  <a:t>信息增益越大</a:t>
                </a: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，则意味着使用属性  来进行划分所获得的“</a:t>
                </a:r>
                <a:r>
                  <a:rPr kumimoji="0" lang="zh-CN" altLang="en-US" sz="2200" b="0" i="0" u="none" strike="noStrike" kern="1200" cap="none" spc="0" normalizeH="0" baseline="0" noProof="0" dirty="0">
                    <a:ln>
                      <a:noFill/>
                    </a:ln>
                    <a:solidFill>
                      <a:srgbClr val="C00000"/>
                    </a:solidFill>
                    <a:effectLst/>
                    <a:uLnTx/>
                    <a:uFillTx/>
                    <a:latin typeface="+mj-ea"/>
                    <a:ea typeface="+mj-ea"/>
                    <a:cs typeface="+mn-cs"/>
                  </a:rPr>
                  <a:t>纯度提升</a:t>
                </a: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”越大</a:t>
                </a:r>
              </a:p>
              <a:p>
                <a:pPr marL="228600" marR="0" lvl="1"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rPr>
                  <a:t> </a:t>
                </a:r>
                <a:r>
                  <a:rPr kumimoji="0" lang="en-US" altLang="zh-CN" sz="2200" b="0" i="0" u="none" strike="noStrike" kern="1200" cap="none" spc="0" normalizeH="0" baseline="0" noProof="0" dirty="0">
                    <a:ln>
                      <a:noFill/>
                    </a:ln>
                    <a:solidFill>
                      <a:sysClr val="windowText" lastClr="000000"/>
                    </a:solidFill>
                    <a:effectLst/>
                    <a:uLnTx/>
                    <a:uFillTx/>
                    <a:latin typeface="+mj-ea"/>
                    <a:ea typeface="+mj-ea"/>
                    <a:cs typeface="+mn-cs"/>
                  </a:rPr>
                  <a:t>ID3</a:t>
                </a: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决策树学习算法</a:t>
                </a:r>
                <a:r>
                  <a:rPr kumimoji="0" lang="en-US" altLang="zh-CN" sz="1600" b="0" i="0" u="none" strike="noStrike" kern="1200" cap="none" spc="0" normalizeH="0" baseline="0" noProof="0" dirty="0">
                    <a:ln>
                      <a:noFill/>
                    </a:ln>
                    <a:solidFill>
                      <a:sysClr val="windowText" lastClr="000000"/>
                    </a:solidFill>
                    <a:effectLst/>
                    <a:uLnTx/>
                    <a:uFillTx/>
                    <a:latin typeface="+mj-ea"/>
                    <a:ea typeface="+mj-ea"/>
                    <a:cs typeface="+mn-cs"/>
                  </a:rPr>
                  <a:t>[Quinlan, 1986]</a:t>
                </a: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以信息增益为准则来选择划分属性</a:t>
                </a:r>
              </a:p>
            </p:txBody>
          </p:sp>
        </mc:Choice>
        <mc:Fallback xmlns="">
          <p:sp>
            <p:nvSpPr>
              <p:cNvPr id="21" name="内容占位符 2">
                <a:extLst>
                  <a:ext uri="{FF2B5EF4-FFF2-40B4-BE49-F238E27FC236}">
                    <a16:creationId xmlns:a16="http://schemas.microsoft.com/office/drawing/2014/main" id="{6C593D05-83C1-678C-03AA-5C8926FDF922}"/>
                  </a:ext>
                </a:extLst>
              </p:cNvPr>
              <p:cNvSpPr txBox="1">
                <a:spLocks noRot="1" noChangeAspect="1" noMove="1" noResize="1" noEditPoints="1" noAdjustHandles="1" noChangeArrowheads="1" noChangeShapeType="1" noTextEdit="1"/>
              </p:cNvSpPr>
              <p:nvPr/>
            </p:nvSpPr>
            <p:spPr>
              <a:xfrm>
                <a:off x="1169274" y="1530867"/>
                <a:ext cx="8616950" cy="4930775"/>
              </a:xfrm>
              <a:prstGeom prst="rect">
                <a:avLst/>
              </a:prstGeom>
              <a:blipFill>
                <a:blip r:embed="rId2"/>
                <a:stretch>
                  <a:fillRect l="-778" t="-1360" r="-920" b="-2101"/>
                </a:stretch>
              </a:blipFill>
            </p:spPr>
            <p:txBody>
              <a:bodyPr/>
              <a:lstStyle/>
              <a:p>
                <a:r>
                  <a:rPr lang="zh-CN" altLang="en-US">
                    <a:noFill/>
                  </a:rPr>
                  <a:t> </a:t>
                </a:r>
              </a:p>
            </p:txBody>
          </p:sp>
        </mc:Fallback>
      </mc:AlternateContent>
      <p:graphicFrame>
        <p:nvGraphicFramePr>
          <p:cNvPr id="22" name="对象 21">
            <a:extLst>
              <a:ext uri="{FF2B5EF4-FFF2-40B4-BE49-F238E27FC236}">
                <a16:creationId xmlns:a16="http://schemas.microsoft.com/office/drawing/2014/main" id="{0952FDF1-C8E7-4551-F4A0-6FD964008197}"/>
              </a:ext>
            </a:extLst>
          </p:cNvPr>
          <p:cNvGraphicFramePr>
            <a:graphicFrameLocks noChangeAspect="1"/>
          </p:cNvGraphicFramePr>
          <p:nvPr>
            <p:extLst>
              <p:ext uri="{D42A27DB-BD31-4B8C-83A1-F6EECF244321}">
                <p14:modId xmlns:p14="http://schemas.microsoft.com/office/powerpoint/2010/main" val="2988484739"/>
              </p:ext>
            </p:extLst>
          </p:nvPr>
        </p:nvGraphicFramePr>
        <p:xfrm>
          <a:off x="2429749" y="2780569"/>
          <a:ext cx="6121400" cy="1066800"/>
        </p:xfrm>
        <a:graphic>
          <a:graphicData uri="http://schemas.openxmlformats.org/presentationml/2006/ole">
            <mc:AlternateContent xmlns:mc="http://schemas.openxmlformats.org/markup-compatibility/2006">
              <mc:Choice xmlns:v="urn:schemas-microsoft-com:vml" Requires="v">
                <p:oleObj name="Formula" r:id="rId3" imgW="2650680" imgH="462600" progId="Equation.Ribbit">
                  <p:embed/>
                </p:oleObj>
              </mc:Choice>
              <mc:Fallback>
                <p:oleObj name="Formula" r:id="rId3" imgW="2650680" imgH="462600" progId="Equation.Ribbit">
                  <p:embed/>
                  <p:pic>
                    <p:nvPicPr>
                      <p:cNvPr id="4" name="对象 3"/>
                      <p:cNvPicPr/>
                      <p:nvPr/>
                    </p:nvPicPr>
                    <p:blipFill>
                      <a:blip r:embed="rId4"/>
                      <a:stretch>
                        <a:fillRect/>
                      </a:stretch>
                    </p:blipFill>
                    <p:spPr>
                      <a:xfrm>
                        <a:off x="2429749" y="2780569"/>
                        <a:ext cx="6121400" cy="1066800"/>
                      </a:xfrm>
                      <a:prstGeom prst="rect">
                        <a:avLst/>
                      </a:prstGeom>
                    </p:spPr>
                  </p:pic>
                </p:oleObj>
              </mc:Fallback>
            </mc:AlternateContent>
          </a:graphicData>
        </a:graphic>
      </p:graphicFrame>
      <p:sp>
        <p:nvSpPr>
          <p:cNvPr id="23" name="矩形 22">
            <a:extLst>
              <a:ext uri="{FF2B5EF4-FFF2-40B4-BE49-F238E27FC236}">
                <a16:creationId xmlns:a16="http://schemas.microsoft.com/office/drawing/2014/main" id="{BB5E714D-2AEB-EFC6-EA4E-7BD6E3FA0538}"/>
              </a:ext>
            </a:extLst>
          </p:cNvPr>
          <p:cNvSpPr/>
          <p:nvPr/>
        </p:nvSpPr>
        <p:spPr>
          <a:xfrm>
            <a:off x="6635730" y="2855430"/>
            <a:ext cx="633080" cy="908007"/>
          </a:xfrm>
          <a:prstGeom prst="rect">
            <a:avLst/>
          </a:prstGeom>
          <a:solidFill>
            <a:srgbClr val="0066CC">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Verdana"/>
              <a:ea typeface="幼圆"/>
              <a:cs typeface="+mn-cs"/>
            </a:endParaRPr>
          </a:p>
        </p:txBody>
      </p:sp>
      <p:sp>
        <p:nvSpPr>
          <p:cNvPr id="24" name="Rectangle 3">
            <a:extLst>
              <a:ext uri="{FF2B5EF4-FFF2-40B4-BE49-F238E27FC236}">
                <a16:creationId xmlns:a16="http://schemas.microsoft.com/office/drawing/2014/main" id="{F480F5A5-70BE-E09B-EAD1-B8A4C5DB04D3}"/>
              </a:ext>
            </a:extLst>
          </p:cNvPr>
          <p:cNvSpPr>
            <a:spLocks noChangeArrowheads="1"/>
          </p:cNvSpPr>
          <p:nvPr/>
        </p:nvSpPr>
        <p:spPr bwMode="auto">
          <a:xfrm>
            <a:off x="5634494" y="4022494"/>
            <a:ext cx="3586980" cy="875529"/>
          </a:xfrm>
          <a:prstGeom prst="rect">
            <a:avLst/>
          </a:prstGeom>
          <a:solidFill>
            <a:sysClr val="window" lastClr="FFFFFF"/>
          </a:solidFill>
          <a:ln w="38100" cap="flat" cmpd="sng" algn="ctr">
            <a:solidFill>
              <a:srgbClr val="329E6E"/>
            </a:solidFill>
            <a:prstDash val="solid"/>
            <a:miter lim="800000"/>
          </a:ln>
          <a:effectLst/>
        </p:spPr>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marR="0" lvl="0" indent="0" defTabSz="914400" eaLnBrk="1" fontAlgn="auto" latinLnBrk="0" hangingPunct="1">
              <a:lnSpc>
                <a:spcPts val="3200"/>
              </a:lnSpc>
              <a:spcBef>
                <a:spcPct val="20000"/>
              </a:spcBef>
              <a:spcAft>
                <a:spcPts val="0"/>
              </a:spcAft>
              <a:buClrTx/>
              <a:buSzTx/>
              <a:buFont typeface="Arial" charset="0"/>
              <a:buNone/>
              <a:tabLst/>
              <a:defRPr/>
            </a:pPr>
            <a:r>
              <a:rPr kumimoji="0" lang="zh-CN" altLang="en-US" sz="2200" b="0" i="0" u="none" strike="noStrike" kern="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为分支结点权重，样本数越多的分支结点的影响越大</a:t>
            </a:r>
          </a:p>
        </p:txBody>
      </p:sp>
      <p:graphicFrame>
        <p:nvGraphicFramePr>
          <p:cNvPr id="25" name="对象 24">
            <a:extLst>
              <a:ext uri="{FF2B5EF4-FFF2-40B4-BE49-F238E27FC236}">
                <a16:creationId xmlns:a16="http://schemas.microsoft.com/office/drawing/2014/main" id="{299C3BA9-1F1E-1830-FC7A-E945746E95EE}"/>
              </a:ext>
            </a:extLst>
          </p:cNvPr>
          <p:cNvGraphicFramePr>
            <a:graphicFrameLocks noChangeAspect="1"/>
          </p:cNvGraphicFramePr>
          <p:nvPr>
            <p:extLst>
              <p:ext uri="{D42A27DB-BD31-4B8C-83A1-F6EECF244321}">
                <p14:modId xmlns:p14="http://schemas.microsoft.com/office/powerpoint/2010/main" val="179961595"/>
              </p:ext>
            </p:extLst>
          </p:nvPr>
        </p:nvGraphicFramePr>
        <p:xfrm>
          <a:off x="2737724" y="1599469"/>
          <a:ext cx="188913" cy="304800"/>
        </p:xfrm>
        <a:graphic>
          <a:graphicData uri="http://schemas.openxmlformats.org/presentationml/2006/ole">
            <mc:AlternateContent xmlns:mc="http://schemas.openxmlformats.org/markup-compatibility/2006">
              <mc:Choice xmlns:v="urn:schemas-microsoft-com:vml" Requires="v">
                <p:oleObj name="Formula" r:id="rId5" imgW="80280" imgH="129600" progId="Equation.Ribbit">
                  <p:embed/>
                </p:oleObj>
              </mc:Choice>
              <mc:Fallback>
                <p:oleObj name="Formula" r:id="rId5" imgW="80280" imgH="129600" progId="Equation.Ribbit">
                  <p:embed/>
                  <p:pic>
                    <p:nvPicPr>
                      <p:cNvPr id="5" name="对象 4"/>
                      <p:cNvPicPr/>
                      <p:nvPr/>
                    </p:nvPicPr>
                    <p:blipFill>
                      <a:blip r:embed="rId6"/>
                      <a:stretch>
                        <a:fillRect/>
                      </a:stretch>
                    </p:blipFill>
                    <p:spPr>
                      <a:xfrm>
                        <a:off x="2737724" y="1599469"/>
                        <a:ext cx="188913" cy="304800"/>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7D7CB336-6039-1A75-9573-F2ECCE378D05}"/>
              </a:ext>
            </a:extLst>
          </p:cNvPr>
          <p:cNvGraphicFramePr>
            <a:graphicFrameLocks noChangeAspect="1"/>
          </p:cNvGraphicFramePr>
          <p:nvPr>
            <p:extLst>
              <p:ext uri="{D42A27DB-BD31-4B8C-83A1-F6EECF244321}">
                <p14:modId xmlns:p14="http://schemas.microsoft.com/office/powerpoint/2010/main" val="4139593734"/>
              </p:ext>
            </p:extLst>
          </p:nvPr>
        </p:nvGraphicFramePr>
        <p:xfrm>
          <a:off x="3237787" y="1628044"/>
          <a:ext cx="173037" cy="242887"/>
        </p:xfrm>
        <a:graphic>
          <a:graphicData uri="http://schemas.openxmlformats.org/presentationml/2006/ole">
            <mc:AlternateContent xmlns:mc="http://schemas.openxmlformats.org/markup-compatibility/2006">
              <mc:Choice xmlns:v="urn:schemas-microsoft-com:vml" Requires="v">
                <p:oleObj name="Formula" r:id="rId7" imgW="119520" imgH="166680" progId="Equation.Ribbit">
                  <p:embed/>
                </p:oleObj>
              </mc:Choice>
              <mc:Fallback>
                <p:oleObj name="Formula" r:id="rId7" imgW="119520" imgH="166680" progId="Equation.Ribbit">
                  <p:embed/>
                  <p:pic>
                    <p:nvPicPr>
                      <p:cNvPr id="6" name="对象 5"/>
                      <p:cNvPicPr/>
                      <p:nvPr/>
                    </p:nvPicPr>
                    <p:blipFill>
                      <a:blip r:embed="rId8"/>
                      <a:stretch>
                        <a:fillRect/>
                      </a:stretch>
                    </p:blipFill>
                    <p:spPr>
                      <a:xfrm>
                        <a:off x="3237787" y="1628044"/>
                        <a:ext cx="173037" cy="242887"/>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516AB650-362A-07D2-3ECD-2E5D8364076B}"/>
              </a:ext>
            </a:extLst>
          </p:cNvPr>
          <p:cNvGraphicFramePr>
            <a:graphicFrameLocks noChangeAspect="1"/>
          </p:cNvGraphicFramePr>
          <p:nvPr>
            <p:extLst>
              <p:ext uri="{D42A27DB-BD31-4B8C-83A1-F6EECF244321}">
                <p14:modId xmlns:p14="http://schemas.microsoft.com/office/powerpoint/2010/main" val="666726594"/>
              </p:ext>
            </p:extLst>
          </p:nvPr>
        </p:nvGraphicFramePr>
        <p:xfrm>
          <a:off x="5091987" y="1583594"/>
          <a:ext cx="1606550" cy="331787"/>
        </p:xfrm>
        <a:graphic>
          <a:graphicData uri="http://schemas.openxmlformats.org/presentationml/2006/ole">
            <mc:AlternateContent xmlns:mc="http://schemas.openxmlformats.org/markup-compatibility/2006">
              <mc:Choice xmlns:v="urn:schemas-microsoft-com:vml" Requires="v">
                <p:oleObj name="Formula" r:id="rId9" imgW="913320" imgH="188280" progId="Equation.Ribbit">
                  <p:embed/>
                </p:oleObj>
              </mc:Choice>
              <mc:Fallback>
                <p:oleObj name="Formula" r:id="rId9" imgW="913320" imgH="188280" progId="Equation.Ribbit">
                  <p:embed/>
                  <p:pic>
                    <p:nvPicPr>
                      <p:cNvPr id="8" name="对象 7"/>
                      <p:cNvPicPr/>
                      <p:nvPr/>
                    </p:nvPicPr>
                    <p:blipFill>
                      <a:blip r:embed="rId10"/>
                      <a:stretch>
                        <a:fillRect/>
                      </a:stretch>
                    </p:blipFill>
                    <p:spPr>
                      <a:xfrm>
                        <a:off x="5091987" y="1583594"/>
                        <a:ext cx="1606550" cy="331787"/>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9093DCF3-A944-E0A4-B2B2-76C15D47A88D}"/>
              </a:ext>
            </a:extLst>
          </p:cNvPr>
          <p:cNvGraphicFramePr>
            <a:graphicFrameLocks noChangeAspect="1"/>
          </p:cNvGraphicFramePr>
          <p:nvPr>
            <p:extLst>
              <p:ext uri="{D42A27DB-BD31-4B8C-83A1-F6EECF244321}">
                <p14:modId xmlns:p14="http://schemas.microsoft.com/office/powerpoint/2010/main" val="3382983596"/>
              </p:ext>
            </p:extLst>
          </p:nvPr>
        </p:nvGraphicFramePr>
        <p:xfrm>
          <a:off x="6977938" y="1585560"/>
          <a:ext cx="188912" cy="306387"/>
        </p:xfrm>
        <a:graphic>
          <a:graphicData uri="http://schemas.openxmlformats.org/presentationml/2006/ole">
            <mc:AlternateContent xmlns:mc="http://schemas.openxmlformats.org/markup-compatibility/2006">
              <mc:Choice xmlns:v="urn:schemas-microsoft-com:vml" Requires="v">
                <p:oleObj name="Formula" r:id="rId11" imgW="80280" imgH="129600" progId="Equation.Ribbit">
                  <p:embed/>
                </p:oleObj>
              </mc:Choice>
              <mc:Fallback>
                <p:oleObj name="Formula" r:id="rId11" imgW="80280" imgH="129600" progId="Equation.Ribbit">
                  <p:embed/>
                  <p:pic>
                    <p:nvPicPr>
                      <p:cNvPr id="10" name="对象 9"/>
                      <p:cNvPicPr/>
                      <p:nvPr/>
                    </p:nvPicPr>
                    <p:blipFill>
                      <a:blip r:embed="rId6"/>
                      <a:stretch>
                        <a:fillRect/>
                      </a:stretch>
                    </p:blipFill>
                    <p:spPr>
                      <a:xfrm>
                        <a:off x="6977938" y="1585560"/>
                        <a:ext cx="188912" cy="306387"/>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id="{AA8693E7-1D64-349F-EFF6-F1FD98CCF16F}"/>
              </a:ext>
            </a:extLst>
          </p:cNvPr>
          <p:cNvGraphicFramePr>
            <a:graphicFrameLocks noChangeAspect="1"/>
          </p:cNvGraphicFramePr>
          <p:nvPr>
            <p:extLst>
              <p:ext uri="{D42A27DB-BD31-4B8C-83A1-F6EECF244321}">
                <p14:modId xmlns:p14="http://schemas.microsoft.com/office/powerpoint/2010/main" val="1664237986"/>
              </p:ext>
            </p:extLst>
          </p:nvPr>
        </p:nvGraphicFramePr>
        <p:xfrm>
          <a:off x="1740774" y="1947807"/>
          <a:ext cx="173037" cy="242887"/>
        </p:xfrm>
        <a:graphic>
          <a:graphicData uri="http://schemas.openxmlformats.org/presentationml/2006/ole">
            <mc:AlternateContent xmlns:mc="http://schemas.openxmlformats.org/markup-compatibility/2006">
              <mc:Choice xmlns:v="urn:schemas-microsoft-com:vml" Requires="v">
                <p:oleObj name="Formula" r:id="rId12" imgW="119520" imgH="166680" progId="Equation.Ribbit">
                  <p:embed/>
                </p:oleObj>
              </mc:Choice>
              <mc:Fallback>
                <p:oleObj name="Formula" r:id="rId12" imgW="119520" imgH="166680" progId="Equation.Ribbit">
                  <p:embed/>
                  <p:pic>
                    <p:nvPicPr>
                      <p:cNvPr id="11" name="对象 10"/>
                      <p:cNvPicPr/>
                      <p:nvPr/>
                    </p:nvPicPr>
                    <p:blipFill>
                      <a:blip r:embed="rId8"/>
                      <a:stretch>
                        <a:fillRect/>
                      </a:stretch>
                    </p:blipFill>
                    <p:spPr>
                      <a:xfrm>
                        <a:off x="1740774" y="1947807"/>
                        <a:ext cx="173037" cy="242887"/>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53D78B7F-A2B5-B3B2-1678-DDAE9647E007}"/>
              </a:ext>
            </a:extLst>
          </p:cNvPr>
          <p:cNvGraphicFramePr>
            <a:graphicFrameLocks noChangeAspect="1"/>
          </p:cNvGraphicFramePr>
          <p:nvPr>
            <p:extLst>
              <p:ext uri="{D42A27DB-BD31-4B8C-83A1-F6EECF244321}">
                <p14:modId xmlns:p14="http://schemas.microsoft.com/office/powerpoint/2010/main" val="1309621433"/>
              </p:ext>
            </p:extLst>
          </p:nvPr>
        </p:nvGraphicFramePr>
        <p:xfrm>
          <a:off x="4433174" y="1894852"/>
          <a:ext cx="190500" cy="312738"/>
        </p:xfrm>
        <a:graphic>
          <a:graphicData uri="http://schemas.openxmlformats.org/presentationml/2006/ole">
            <mc:AlternateContent xmlns:mc="http://schemas.openxmlformats.org/markup-compatibility/2006">
              <mc:Choice xmlns:v="urn:schemas-microsoft-com:vml" Requires="v">
                <p:oleObj name="Formula" r:id="rId13" imgW="78840" imgH="129600" progId="Equation.Ribbit">
                  <p:embed/>
                </p:oleObj>
              </mc:Choice>
              <mc:Fallback>
                <p:oleObj name="Formula" r:id="rId13" imgW="78840" imgH="129600" progId="Equation.Ribbit">
                  <p:embed/>
                  <p:pic>
                    <p:nvPicPr>
                      <p:cNvPr id="12" name="对象 11"/>
                      <p:cNvPicPr/>
                      <p:nvPr/>
                    </p:nvPicPr>
                    <p:blipFill>
                      <a:blip r:embed="rId14"/>
                      <a:stretch>
                        <a:fillRect/>
                      </a:stretch>
                    </p:blipFill>
                    <p:spPr>
                      <a:xfrm>
                        <a:off x="4433174" y="1894852"/>
                        <a:ext cx="190500" cy="312738"/>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C35124B0-6F79-BC72-8F93-97D3D40E7B1B}"/>
              </a:ext>
            </a:extLst>
          </p:cNvPr>
          <p:cNvGraphicFramePr>
            <a:graphicFrameLocks noChangeAspect="1"/>
          </p:cNvGraphicFramePr>
          <p:nvPr>
            <p:extLst>
              <p:ext uri="{D42A27DB-BD31-4B8C-83A1-F6EECF244321}">
                <p14:modId xmlns:p14="http://schemas.microsoft.com/office/powerpoint/2010/main" val="2533945044"/>
              </p:ext>
            </p:extLst>
          </p:nvPr>
        </p:nvGraphicFramePr>
        <p:xfrm>
          <a:off x="6801544" y="1910488"/>
          <a:ext cx="201613" cy="271463"/>
        </p:xfrm>
        <a:graphic>
          <a:graphicData uri="http://schemas.openxmlformats.org/presentationml/2006/ole">
            <mc:AlternateContent xmlns:mc="http://schemas.openxmlformats.org/markup-compatibility/2006">
              <mc:Choice xmlns:v="urn:schemas-microsoft-com:vml" Requires="v">
                <p:oleObj name="Formula" r:id="rId15" imgW="124560" imgH="166680" progId="Equation.Ribbit">
                  <p:embed/>
                </p:oleObj>
              </mc:Choice>
              <mc:Fallback>
                <p:oleObj name="Formula" r:id="rId15" imgW="124560" imgH="166680" progId="Equation.Ribbit">
                  <p:embed/>
                  <p:pic>
                    <p:nvPicPr>
                      <p:cNvPr id="13" name="对象 12"/>
                      <p:cNvPicPr/>
                      <p:nvPr/>
                    </p:nvPicPr>
                    <p:blipFill>
                      <a:blip r:embed="rId16"/>
                      <a:stretch>
                        <a:fillRect/>
                      </a:stretch>
                    </p:blipFill>
                    <p:spPr>
                      <a:xfrm>
                        <a:off x="6801544" y="1910488"/>
                        <a:ext cx="201613" cy="271463"/>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09AFEA2B-B184-4269-4823-7B89EE89469E}"/>
              </a:ext>
            </a:extLst>
          </p:cNvPr>
          <p:cNvGraphicFramePr>
            <a:graphicFrameLocks noChangeAspect="1"/>
          </p:cNvGraphicFramePr>
          <p:nvPr>
            <p:extLst>
              <p:ext uri="{D42A27DB-BD31-4B8C-83A1-F6EECF244321}">
                <p14:modId xmlns:p14="http://schemas.microsoft.com/office/powerpoint/2010/main" val="1337775275"/>
              </p:ext>
            </p:extLst>
          </p:nvPr>
        </p:nvGraphicFramePr>
        <p:xfrm>
          <a:off x="8730537" y="1891947"/>
          <a:ext cx="188913" cy="303212"/>
        </p:xfrm>
        <a:graphic>
          <a:graphicData uri="http://schemas.openxmlformats.org/presentationml/2006/ole">
            <mc:AlternateContent xmlns:mc="http://schemas.openxmlformats.org/markup-compatibility/2006">
              <mc:Choice xmlns:v="urn:schemas-microsoft-com:vml" Requires="v">
                <p:oleObj name="Formula" r:id="rId17" imgW="80280" imgH="129600" progId="Equation.Ribbit">
                  <p:embed/>
                </p:oleObj>
              </mc:Choice>
              <mc:Fallback>
                <p:oleObj name="Formula" r:id="rId17" imgW="80280" imgH="129600" progId="Equation.Ribbit">
                  <p:embed/>
                  <p:pic>
                    <p:nvPicPr>
                      <p:cNvPr id="14" name="对象 13"/>
                      <p:cNvPicPr/>
                      <p:nvPr/>
                    </p:nvPicPr>
                    <p:blipFill>
                      <a:blip r:embed="rId6"/>
                      <a:stretch>
                        <a:fillRect/>
                      </a:stretch>
                    </p:blipFill>
                    <p:spPr>
                      <a:xfrm>
                        <a:off x="8730537" y="1891947"/>
                        <a:ext cx="188913" cy="303212"/>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010E38F7-1253-FE59-9CAA-7388587FC9CE}"/>
              </a:ext>
            </a:extLst>
          </p:cNvPr>
          <p:cNvGraphicFramePr>
            <a:graphicFrameLocks noChangeAspect="1"/>
          </p:cNvGraphicFramePr>
          <p:nvPr>
            <p:extLst>
              <p:ext uri="{D42A27DB-BD31-4B8C-83A1-F6EECF244321}">
                <p14:modId xmlns:p14="http://schemas.microsoft.com/office/powerpoint/2010/main" val="3694307488"/>
              </p:ext>
            </p:extLst>
          </p:nvPr>
        </p:nvGraphicFramePr>
        <p:xfrm>
          <a:off x="1786129" y="2179002"/>
          <a:ext cx="255365" cy="311489"/>
        </p:xfrm>
        <a:graphic>
          <a:graphicData uri="http://schemas.openxmlformats.org/presentationml/2006/ole">
            <mc:AlternateContent xmlns:mc="http://schemas.openxmlformats.org/markup-compatibility/2006">
              <mc:Choice xmlns:v="urn:schemas-microsoft-com:vml" Requires="v">
                <p:oleObj name="Formula" r:id="rId18" imgW="134640" imgH="162720" progId="Equation.Ribbit">
                  <p:embed/>
                </p:oleObj>
              </mc:Choice>
              <mc:Fallback>
                <p:oleObj name="Formula" r:id="rId18" imgW="134640" imgH="162720" progId="Equation.Ribbit">
                  <p:embed/>
                  <p:pic>
                    <p:nvPicPr>
                      <p:cNvPr id="15" name="对象 14"/>
                      <p:cNvPicPr/>
                      <p:nvPr/>
                    </p:nvPicPr>
                    <p:blipFill>
                      <a:blip r:embed="rId19"/>
                      <a:stretch>
                        <a:fillRect/>
                      </a:stretch>
                    </p:blipFill>
                    <p:spPr>
                      <a:xfrm>
                        <a:off x="1786129" y="2179002"/>
                        <a:ext cx="255365" cy="311489"/>
                      </a:xfrm>
                      <a:prstGeom prst="rect">
                        <a:avLst/>
                      </a:prstGeom>
                    </p:spPr>
                  </p:pic>
                </p:oleObj>
              </mc:Fallback>
            </mc:AlternateContent>
          </a:graphicData>
        </a:graphic>
      </p:graphicFrame>
      <p:graphicFrame>
        <p:nvGraphicFramePr>
          <p:cNvPr id="34" name="对象 33">
            <a:extLst>
              <a:ext uri="{FF2B5EF4-FFF2-40B4-BE49-F238E27FC236}">
                <a16:creationId xmlns:a16="http://schemas.microsoft.com/office/drawing/2014/main" id="{B79F5487-B34B-EC01-41E8-39EF0334BAF7}"/>
              </a:ext>
            </a:extLst>
          </p:cNvPr>
          <p:cNvGraphicFramePr>
            <a:graphicFrameLocks noChangeAspect="1"/>
          </p:cNvGraphicFramePr>
          <p:nvPr>
            <p:extLst>
              <p:ext uri="{D42A27DB-BD31-4B8C-83A1-F6EECF244321}">
                <p14:modId xmlns:p14="http://schemas.microsoft.com/office/powerpoint/2010/main" val="2610546530"/>
              </p:ext>
            </p:extLst>
          </p:nvPr>
        </p:nvGraphicFramePr>
        <p:xfrm>
          <a:off x="3741024" y="2190694"/>
          <a:ext cx="285750" cy="261938"/>
        </p:xfrm>
        <a:graphic>
          <a:graphicData uri="http://schemas.openxmlformats.org/presentationml/2006/ole">
            <mc:AlternateContent xmlns:mc="http://schemas.openxmlformats.org/markup-compatibility/2006">
              <mc:Choice xmlns:v="urn:schemas-microsoft-com:vml" Requires="v">
                <p:oleObj name="Formula" r:id="rId20" imgW="182880" imgH="166680" progId="Equation.Ribbit">
                  <p:embed/>
                </p:oleObj>
              </mc:Choice>
              <mc:Fallback>
                <p:oleObj name="Formula" r:id="rId20" imgW="182880" imgH="166680" progId="Equation.Ribbit">
                  <p:embed/>
                  <p:pic>
                    <p:nvPicPr>
                      <p:cNvPr id="16" name="对象 15"/>
                      <p:cNvPicPr/>
                      <p:nvPr/>
                    </p:nvPicPr>
                    <p:blipFill>
                      <a:blip r:embed="rId21"/>
                      <a:stretch>
                        <a:fillRect/>
                      </a:stretch>
                    </p:blipFill>
                    <p:spPr>
                      <a:xfrm>
                        <a:off x="3741024" y="2190694"/>
                        <a:ext cx="285750" cy="261938"/>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C7EF0881-4232-A89F-FD87-E1748251FE1C}"/>
              </a:ext>
            </a:extLst>
          </p:cNvPr>
          <p:cNvGraphicFramePr>
            <a:graphicFrameLocks noChangeAspect="1"/>
          </p:cNvGraphicFramePr>
          <p:nvPr>
            <p:extLst>
              <p:ext uri="{D42A27DB-BD31-4B8C-83A1-F6EECF244321}">
                <p14:modId xmlns:p14="http://schemas.microsoft.com/office/powerpoint/2010/main" val="1119614504"/>
              </p:ext>
            </p:extLst>
          </p:nvPr>
        </p:nvGraphicFramePr>
        <p:xfrm>
          <a:off x="6540480" y="2208039"/>
          <a:ext cx="190500" cy="303213"/>
        </p:xfrm>
        <a:graphic>
          <a:graphicData uri="http://schemas.openxmlformats.org/presentationml/2006/ole">
            <mc:AlternateContent xmlns:mc="http://schemas.openxmlformats.org/markup-compatibility/2006">
              <mc:Choice xmlns:v="urn:schemas-microsoft-com:vml" Requires="v">
                <p:oleObj name="Formula" r:id="rId22" imgW="80280" imgH="129600" progId="Equation.Ribbit">
                  <p:embed/>
                </p:oleObj>
              </mc:Choice>
              <mc:Fallback>
                <p:oleObj name="Formula" r:id="rId22" imgW="80280" imgH="129600" progId="Equation.Ribbit">
                  <p:embed/>
                  <p:pic>
                    <p:nvPicPr>
                      <p:cNvPr id="17" name="对象 16"/>
                      <p:cNvPicPr/>
                      <p:nvPr/>
                    </p:nvPicPr>
                    <p:blipFill>
                      <a:blip r:embed="rId6"/>
                      <a:stretch>
                        <a:fillRect/>
                      </a:stretch>
                    </p:blipFill>
                    <p:spPr>
                      <a:xfrm>
                        <a:off x="6540480" y="2208039"/>
                        <a:ext cx="190500" cy="303213"/>
                      </a:xfrm>
                      <a:prstGeom prst="rect">
                        <a:avLst/>
                      </a:prstGeom>
                    </p:spPr>
                  </p:pic>
                </p:oleObj>
              </mc:Fallback>
            </mc:AlternateContent>
          </a:graphicData>
        </a:graphic>
      </p:graphicFrame>
      <p:graphicFrame>
        <p:nvGraphicFramePr>
          <p:cNvPr id="36" name="对象 35">
            <a:extLst>
              <a:ext uri="{FF2B5EF4-FFF2-40B4-BE49-F238E27FC236}">
                <a16:creationId xmlns:a16="http://schemas.microsoft.com/office/drawing/2014/main" id="{3C31C69A-D7E0-EF2D-9559-A7A344D4FBC1}"/>
              </a:ext>
            </a:extLst>
          </p:cNvPr>
          <p:cNvGraphicFramePr>
            <a:graphicFrameLocks noChangeAspect="1"/>
          </p:cNvGraphicFramePr>
          <p:nvPr>
            <p:extLst>
              <p:ext uri="{D42A27DB-BD31-4B8C-83A1-F6EECF244321}">
                <p14:modId xmlns:p14="http://schemas.microsoft.com/office/powerpoint/2010/main" val="1063148209"/>
              </p:ext>
            </p:extLst>
          </p:nvPr>
        </p:nvGraphicFramePr>
        <p:xfrm>
          <a:off x="7803877" y="2211385"/>
          <a:ext cx="200025" cy="269875"/>
        </p:xfrm>
        <a:graphic>
          <a:graphicData uri="http://schemas.openxmlformats.org/presentationml/2006/ole">
            <mc:AlternateContent xmlns:mc="http://schemas.openxmlformats.org/markup-compatibility/2006">
              <mc:Choice xmlns:v="urn:schemas-microsoft-com:vml" Requires="v">
                <p:oleObj name="Formula" r:id="rId23" imgW="124560" imgH="166680" progId="Equation.Ribbit">
                  <p:embed/>
                </p:oleObj>
              </mc:Choice>
              <mc:Fallback>
                <p:oleObj name="Formula" r:id="rId23" imgW="124560" imgH="166680" progId="Equation.Ribbit">
                  <p:embed/>
                  <p:pic>
                    <p:nvPicPr>
                      <p:cNvPr id="18" name="对象 17"/>
                      <p:cNvPicPr/>
                      <p:nvPr/>
                    </p:nvPicPr>
                    <p:blipFill>
                      <a:blip r:embed="rId16"/>
                      <a:stretch>
                        <a:fillRect/>
                      </a:stretch>
                    </p:blipFill>
                    <p:spPr>
                      <a:xfrm>
                        <a:off x="7803877" y="2211385"/>
                        <a:ext cx="200025" cy="269875"/>
                      </a:xfrm>
                      <a:prstGeom prst="rect">
                        <a:avLst/>
                      </a:prstGeom>
                    </p:spPr>
                  </p:pic>
                </p:oleObj>
              </mc:Fallback>
            </mc:AlternateContent>
          </a:graphicData>
        </a:graphic>
      </p:graphicFrame>
      <p:graphicFrame>
        <p:nvGraphicFramePr>
          <p:cNvPr id="37" name="对象 36">
            <a:extLst>
              <a:ext uri="{FF2B5EF4-FFF2-40B4-BE49-F238E27FC236}">
                <a16:creationId xmlns:a16="http://schemas.microsoft.com/office/drawing/2014/main" id="{01D59F36-716B-A865-EB88-F8698B5ACACB}"/>
              </a:ext>
            </a:extLst>
          </p:cNvPr>
          <p:cNvGraphicFramePr>
            <a:graphicFrameLocks noChangeAspect="1"/>
          </p:cNvGraphicFramePr>
          <p:nvPr>
            <p:extLst>
              <p:ext uri="{D42A27DB-BD31-4B8C-83A1-F6EECF244321}">
                <p14:modId xmlns:p14="http://schemas.microsoft.com/office/powerpoint/2010/main" val="3540284316"/>
              </p:ext>
            </p:extLst>
          </p:nvPr>
        </p:nvGraphicFramePr>
        <p:xfrm>
          <a:off x="7297024" y="5096731"/>
          <a:ext cx="188913" cy="304800"/>
        </p:xfrm>
        <a:graphic>
          <a:graphicData uri="http://schemas.openxmlformats.org/presentationml/2006/ole">
            <mc:AlternateContent xmlns:mc="http://schemas.openxmlformats.org/markup-compatibility/2006">
              <mc:Choice xmlns:v="urn:schemas-microsoft-com:vml" Requires="v">
                <p:oleObj name="Formula" r:id="rId24" imgW="80280" imgH="129600" progId="Equation.Ribbit">
                  <p:embed/>
                </p:oleObj>
              </mc:Choice>
              <mc:Fallback>
                <p:oleObj name="Formula" r:id="rId24" imgW="80280" imgH="129600" progId="Equation.Ribbit">
                  <p:embed/>
                  <p:pic>
                    <p:nvPicPr>
                      <p:cNvPr id="19" name="对象 18"/>
                      <p:cNvPicPr/>
                      <p:nvPr/>
                    </p:nvPicPr>
                    <p:blipFill>
                      <a:blip r:embed="rId6"/>
                      <a:stretch>
                        <a:fillRect/>
                      </a:stretch>
                    </p:blipFill>
                    <p:spPr>
                      <a:xfrm>
                        <a:off x="7297024" y="5096731"/>
                        <a:ext cx="188913" cy="304800"/>
                      </a:xfrm>
                      <a:prstGeom prst="rect">
                        <a:avLst/>
                      </a:prstGeom>
                    </p:spPr>
                  </p:pic>
                </p:oleObj>
              </mc:Fallback>
            </mc:AlternateContent>
          </a:graphicData>
        </a:graphic>
      </p:graphicFrame>
    </p:spTree>
    <p:extLst>
      <p:ext uri="{BB962C8B-B14F-4D97-AF65-F5344CB8AC3E}">
        <p14:creationId xmlns:p14="http://schemas.microsoft.com/office/powerpoint/2010/main" val="17460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7" name="TextBox 6">
            <a:extLst>
              <a:ext uri="{FF2B5EF4-FFF2-40B4-BE49-F238E27FC236}">
                <a16:creationId xmlns:a16="http://schemas.microsoft.com/office/drawing/2014/main" id="{ADD57673-82E5-139A-78F6-93E07F9D160B}"/>
              </a:ext>
            </a:extLst>
          </p:cNvPr>
          <p:cNvSpPr txBox="1">
            <a:spLocks noChangeArrowheads="1"/>
          </p:cNvSpPr>
          <p:nvPr/>
        </p:nvSpPr>
        <p:spPr bwMode="auto">
          <a:xfrm>
            <a:off x="2985977" y="1844824"/>
            <a:ext cx="323165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01	</a:t>
            </a:r>
            <a:r>
              <a:rPr lang="zh-CN" altLang="en-US" sz="3600" dirty="0">
                <a:latin typeface="Impact" pitchFamily="34" charset="0"/>
                <a:ea typeface="微软雅黑" pitchFamily="34" charset="-122"/>
              </a:rPr>
              <a:t>决策树原理</a:t>
            </a:r>
          </a:p>
        </p:txBody>
      </p:sp>
      <p:sp>
        <p:nvSpPr>
          <p:cNvPr id="8" name="TextBox 10">
            <a:extLst>
              <a:ext uri="{FF2B5EF4-FFF2-40B4-BE49-F238E27FC236}">
                <a16:creationId xmlns:a16="http://schemas.microsoft.com/office/drawing/2014/main" id="{FE24740A-0A67-D4FB-D26F-8E66064BDE5D}"/>
              </a:ext>
            </a:extLst>
          </p:cNvPr>
          <p:cNvSpPr txBox="1">
            <a:spLocks noChangeArrowheads="1"/>
          </p:cNvSpPr>
          <p:nvPr/>
        </p:nvSpPr>
        <p:spPr bwMode="auto">
          <a:xfrm>
            <a:off x="2985977" y="2741850"/>
            <a:ext cx="27699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02	</a:t>
            </a:r>
            <a:r>
              <a:rPr lang="zh-CN" altLang="en-US" sz="3600" dirty="0">
                <a:latin typeface="Impact" pitchFamily="34" charset="0"/>
                <a:ea typeface="微软雅黑" pitchFamily="34" charset="-122"/>
              </a:rPr>
              <a:t>划分选择</a:t>
            </a:r>
          </a:p>
        </p:txBody>
      </p:sp>
      <p:sp>
        <p:nvSpPr>
          <p:cNvPr id="9" name="TextBox 10">
            <a:extLst>
              <a:ext uri="{FF2B5EF4-FFF2-40B4-BE49-F238E27FC236}">
                <a16:creationId xmlns:a16="http://schemas.microsoft.com/office/drawing/2014/main" id="{0BB95006-ABB9-94E3-14C1-B4E297835975}"/>
              </a:ext>
            </a:extLst>
          </p:cNvPr>
          <p:cNvSpPr txBox="1">
            <a:spLocks noChangeArrowheads="1"/>
          </p:cNvSpPr>
          <p:nvPr/>
        </p:nvSpPr>
        <p:spPr bwMode="auto">
          <a:xfrm>
            <a:off x="2985977" y="3638876"/>
            <a:ext cx="27699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03	</a:t>
            </a:r>
            <a:r>
              <a:rPr lang="zh-CN" altLang="en-US" sz="3600" dirty="0">
                <a:latin typeface="Impact" pitchFamily="34" charset="0"/>
                <a:ea typeface="微软雅黑" pitchFamily="34" charset="-122"/>
              </a:rPr>
              <a:t>剪枝处理</a:t>
            </a:r>
          </a:p>
        </p:txBody>
      </p:sp>
      <p:sp>
        <p:nvSpPr>
          <p:cNvPr id="10" name="TextBox 10">
            <a:extLst>
              <a:ext uri="{FF2B5EF4-FFF2-40B4-BE49-F238E27FC236}">
                <a16:creationId xmlns:a16="http://schemas.microsoft.com/office/drawing/2014/main" id="{51EE216A-9F6F-3D6E-2A97-7B82C039B197}"/>
              </a:ext>
            </a:extLst>
          </p:cNvPr>
          <p:cNvSpPr txBox="1">
            <a:spLocks noChangeArrowheads="1"/>
          </p:cNvSpPr>
          <p:nvPr/>
        </p:nvSpPr>
        <p:spPr bwMode="auto">
          <a:xfrm>
            <a:off x="2985977" y="4535902"/>
            <a:ext cx="323165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04	</a:t>
            </a:r>
            <a:r>
              <a:rPr lang="zh-CN" altLang="en-US" sz="3600" dirty="0">
                <a:latin typeface="Impact" pitchFamily="34" charset="0"/>
                <a:ea typeface="微软雅黑" pitchFamily="34" charset="-122"/>
              </a:rPr>
              <a:t>缺失值处理</a:t>
            </a:r>
          </a:p>
        </p:txBody>
      </p:sp>
    </p:spTree>
    <p:extLst>
      <p:ext uri="{BB962C8B-B14F-4D97-AF65-F5344CB8AC3E}">
        <p14:creationId xmlns:p14="http://schemas.microsoft.com/office/powerpoint/2010/main" val="1253538490"/>
      </p:ext>
    </p:extLst>
  </p:cSld>
  <p:clrMapOvr>
    <a:masterClrMapping/>
  </p:clrMapOvr>
  <p:transition advTm="800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划分选择</a:t>
            </a:r>
          </a:p>
        </p:txBody>
      </p:sp>
      <p:sp>
        <p:nvSpPr>
          <p:cNvPr id="34" name="文本占位符 2">
            <a:extLst>
              <a:ext uri="{FF2B5EF4-FFF2-40B4-BE49-F238E27FC236}">
                <a16:creationId xmlns:a16="http://schemas.microsoft.com/office/drawing/2014/main" id="{F32D1E3B-1597-3C7C-4AA3-C1D075875CFD}"/>
              </a:ext>
            </a:extLst>
          </p:cNvPr>
          <p:cNvSpPr txBox="1">
            <a:spLocks/>
          </p:cNvSpPr>
          <p:nvPr/>
        </p:nvSpPr>
        <p:spPr>
          <a:xfrm>
            <a:off x="807894" y="1335178"/>
            <a:ext cx="8629650" cy="4572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Clr>
                <a:schemeClr val="tx2"/>
              </a:buClr>
              <a:buSzPct val="120000"/>
              <a:buFont typeface="Arial" panose="020B0604020202020204" pitchFamily="34" charset="0"/>
              <a:buNone/>
              <a:defRPr sz="3000" kern="1200" baseline="0">
                <a:solidFill>
                  <a:schemeClr val="tx2"/>
                </a:solidFill>
                <a:latin typeface="Verdana" panose="020B060403050404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Clr>
                <a:schemeClr val="tx2"/>
              </a:buClr>
              <a:buFont typeface="Wingdings" panose="05000000000000000000" pitchFamily="2" charset="2"/>
              <a:buNone/>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16754D"/>
              </a:buClr>
              <a:buSzPct val="120000"/>
              <a:buFont typeface="Arial" panose="020B0604020202020204" pitchFamily="34" charset="0"/>
              <a:buNone/>
              <a:tabLst/>
              <a:defRPr/>
            </a:pPr>
            <a:r>
              <a:rPr kumimoji="0" lang="zh-CN" altLang="en-US" sz="3000" b="0" i="0" u="none" strike="noStrike" kern="1200" cap="none" spc="0" normalizeH="0" baseline="0" noProof="0" dirty="0">
                <a:ln>
                  <a:noFill/>
                </a:ln>
                <a:solidFill>
                  <a:srgbClr val="16754D"/>
                </a:solidFill>
                <a:effectLst/>
                <a:uLnTx/>
                <a:uFillTx/>
                <a:latin typeface="+mj-ea"/>
                <a:ea typeface="+mj-ea"/>
                <a:cs typeface="+mn-cs"/>
              </a:rPr>
              <a:t>信息增益实例</a:t>
            </a:r>
          </a:p>
        </p:txBody>
      </p:sp>
      <p:sp>
        <p:nvSpPr>
          <p:cNvPr id="35" name="文本框 28">
            <a:extLst>
              <a:ext uri="{FF2B5EF4-FFF2-40B4-BE49-F238E27FC236}">
                <a16:creationId xmlns:a16="http://schemas.microsoft.com/office/drawing/2014/main" id="{5F8B1FC0-5469-5274-27EE-B0A56ED4E121}"/>
              </a:ext>
            </a:extLst>
          </p:cNvPr>
          <p:cNvSpPr txBox="1"/>
          <p:nvPr/>
        </p:nvSpPr>
        <p:spPr>
          <a:xfrm>
            <a:off x="5026982" y="3931445"/>
            <a:ext cx="723275" cy="461665"/>
          </a:xfrm>
          <a:prstGeom prst="rect">
            <a:avLst/>
          </a:prstGeom>
          <a:noFill/>
        </p:spPr>
        <p:txBody>
          <a:bodyPr wrap="none" rtlCol="0">
            <a:spAutoFit/>
          </a:bodyPr>
          <a:lstStyle/>
          <a:p>
            <a:pPr eaLnBrk="1" fontAlgn="auto" hangingPunct="1">
              <a:spcBef>
                <a:spcPts val="0"/>
              </a:spcBef>
              <a:spcAft>
                <a:spcPts val="0"/>
              </a:spcAft>
            </a:pPr>
            <a:r>
              <a:rPr lang="en-US" altLang="zh-CN" dirty="0">
                <a:solidFill>
                  <a:prstClr val="black"/>
                </a:solidFill>
                <a:latin typeface="Times" panose="02020603060405020304" pitchFamily="18" charset="0"/>
                <a:ea typeface="幼圆"/>
              </a:rPr>
              <a:t>…...</a:t>
            </a:r>
            <a:endParaRPr lang="zh-CN" altLang="en-US" dirty="0">
              <a:solidFill>
                <a:prstClr val="black"/>
              </a:solidFill>
              <a:latin typeface="Times" panose="02020603060405020304" pitchFamily="18" charset="0"/>
              <a:ea typeface="幼圆"/>
            </a:endParaRPr>
          </a:p>
        </p:txBody>
      </p:sp>
      <p:sp>
        <p:nvSpPr>
          <p:cNvPr id="36" name="文本框 29">
            <a:extLst>
              <a:ext uri="{FF2B5EF4-FFF2-40B4-BE49-F238E27FC236}">
                <a16:creationId xmlns:a16="http://schemas.microsoft.com/office/drawing/2014/main" id="{C26C175C-7AB4-D0E7-E752-93153696E484}"/>
              </a:ext>
            </a:extLst>
          </p:cNvPr>
          <p:cNvSpPr txBox="1"/>
          <p:nvPr/>
        </p:nvSpPr>
        <p:spPr>
          <a:xfrm>
            <a:off x="5142397" y="3395013"/>
            <a:ext cx="492443" cy="461665"/>
          </a:xfrm>
          <a:prstGeom prst="rect">
            <a:avLst/>
          </a:prstGeom>
          <a:noFill/>
        </p:spPr>
        <p:txBody>
          <a:bodyPr wrap="none" rtlCol="0">
            <a:spAutoFit/>
          </a:bodyPr>
          <a:lstStyle/>
          <a:p>
            <a:pPr eaLnBrk="1" fontAlgn="auto" hangingPunct="1">
              <a:spcBef>
                <a:spcPts val="0"/>
              </a:spcBef>
              <a:spcAft>
                <a:spcPts val="0"/>
              </a:spcAft>
            </a:pPr>
            <a:r>
              <a:rPr lang="en-US" altLang="zh-CN" dirty="0">
                <a:solidFill>
                  <a:prstClr val="black"/>
                </a:solidFill>
                <a:latin typeface="Times" panose="02020603060405020304" pitchFamily="18" charset="0"/>
                <a:ea typeface="幼圆"/>
              </a:rPr>
              <a:t>…</a:t>
            </a:r>
            <a:endParaRPr lang="zh-CN" altLang="en-US" dirty="0">
              <a:solidFill>
                <a:prstClr val="black"/>
              </a:solidFill>
              <a:latin typeface="Times" panose="02020603060405020304" pitchFamily="18" charset="0"/>
              <a:ea typeface="幼圆"/>
            </a:endParaRPr>
          </a:p>
        </p:txBody>
      </p:sp>
      <p:sp>
        <p:nvSpPr>
          <p:cNvPr id="37" name="文本框 31">
            <a:extLst>
              <a:ext uri="{FF2B5EF4-FFF2-40B4-BE49-F238E27FC236}">
                <a16:creationId xmlns:a16="http://schemas.microsoft.com/office/drawing/2014/main" id="{78BCED10-9935-91A0-20BA-A0F1AD8B1834}"/>
              </a:ext>
            </a:extLst>
          </p:cNvPr>
          <p:cNvSpPr txBox="1"/>
          <p:nvPr/>
        </p:nvSpPr>
        <p:spPr>
          <a:xfrm>
            <a:off x="4293526" y="4947896"/>
            <a:ext cx="723275" cy="461665"/>
          </a:xfrm>
          <a:prstGeom prst="rect">
            <a:avLst/>
          </a:prstGeom>
          <a:noFill/>
        </p:spPr>
        <p:txBody>
          <a:bodyPr wrap="none" rtlCol="0">
            <a:spAutoFit/>
          </a:bodyPr>
          <a:lstStyle/>
          <a:p>
            <a:pPr eaLnBrk="1" fontAlgn="auto" hangingPunct="1">
              <a:spcBef>
                <a:spcPts val="0"/>
              </a:spcBef>
              <a:spcAft>
                <a:spcPts val="0"/>
              </a:spcAft>
            </a:pPr>
            <a:r>
              <a:rPr lang="en-US" altLang="zh-CN" dirty="0">
                <a:solidFill>
                  <a:prstClr val="black"/>
                </a:solidFill>
                <a:latin typeface="Times" panose="02020603060405020304" pitchFamily="18" charset="0"/>
                <a:ea typeface="幼圆"/>
              </a:rPr>
              <a:t>…...</a:t>
            </a:r>
            <a:endParaRPr lang="zh-CN" altLang="en-US" dirty="0">
              <a:solidFill>
                <a:prstClr val="black"/>
              </a:solidFill>
              <a:latin typeface="Times" panose="02020603060405020304" pitchFamily="18" charset="0"/>
              <a:ea typeface="幼圆"/>
            </a:endParaRPr>
          </a:p>
        </p:txBody>
      </p:sp>
      <p:sp>
        <p:nvSpPr>
          <p:cNvPr id="38" name="文本框 32">
            <a:extLst>
              <a:ext uri="{FF2B5EF4-FFF2-40B4-BE49-F238E27FC236}">
                <a16:creationId xmlns:a16="http://schemas.microsoft.com/office/drawing/2014/main" id="{8CB4FC5E-9E76-1745-EC23-2649FD0CCCFA}"/>
              </a:ext>
            </a:extLst>
          </p:cNvPr>
          <p:cNvSpPr txBox="1"/>
          <p:nvPr/>
        </p:nvSpPr>
        <p:spPr>
          <a:xfrm>
            <a:off x="4408941" y="4411464"/>
            <a:ext cx="492443" cy="461665"/>
          </a:xfrm>
          <a:prstGeom prst="rect">
            <a:avLst/>
          </a:prstGeom>
          <a:noFill/>
        </p:spPr>
        <p:txBody>
          <a:bodyPr wrap="none" rtlCol="0">
            <a:spAutoFit/>
          </a:bodyPr>
          <a:lstStyle/>
          <a:p>
            <a:pPr eaLnBrk="1" fontAlgn="auto" hangingPunct="1">
              <a:spcBef>
                <a:spcPts val="0"/>
              </a:spcBef>
              <a:spcAft>
                <a:spcPts val="0"/>
              </a:spcAft>
            </a:pPr>
            <a:r>
              <a:rPr lang="en-US" altLang="zh-CN" dirty="0">
                <a:solidFill>
                  <a:prstClr val="black"/>
                </a:solidFill>
                <a:latin typeface="Times" panose="02020603060405020304" pitchFamily="18" charset="0"/>
                <a:ea typeface="幼圆"/>
              </a:rPr>
              <a:t>…</a:t>
            </a:r>
            <a:endParaRPr lang="zh-CN" altLang="en-US" dirty="0">
              <a:solidFill>
                <a:prstClr val="black"/>
              </a:solidFill>
              <a:latin typeface="Times" panose="02020603060405020304" pitchFamily="18" charset="0"/>
              <a:ea typeface="幼圆"/>
            </a:endParaRPr>
          </a:p>
        </p:txBody>
      </p:sp>
      <p:sp>
        <p:nvSpPr>
          <p:cNvPr id="39" name="文本框 38">
            <a:extLst>
              <a:ext uri="{FF2B5EF4-FFF2-40B4-BE49-F238E27FC236}">
                <a16:creationId xmlns:a16="http://schemas.microsoft.com/office/drawing/2014/main" id="{47EB2AD3-D537-F3C0-22FC-231BB312989A}"/>
              </a:ext>
            </a:extLst>
          </p:cNvPr>
          <p:cNvSpPr txBox="1"/>
          <p:nvPr/>
        </p:nvSpPr>
        <p:spPr>
          <a:xfrm>
            <a:off x="6198062" y="3433020"/>
            <a:ext cx="2622680" cy="2123658"/>
          </a:xfrm>
          <a:prstGeom prst="rect">
            <a:avLst/>
          </a:prstGeom>
          <a:noFill/>
        </p:spPr>
        <p:txBody>
          <a:bodyPr wrap="square" rtlCol="0">
            <a:spAutoFit/>
          </a:bodyPr>
          <a:lstStyle/>
          <a:p>
            <a:pPr eaLnBrk="1" fontAlgn="auto" hangingPunct="1">
              <a:spcBef>
                <a:spcPts val="0"/>
              </a:spcBef>
              <a:spcAft>
                <a:spcPts val="0"/>
              </a:spcAft>
            </a:pPr>
            <a:r>
              <a:rPr lang="zh-CN" altLang="en-US" sz="2200" dirty="0">
                <a:solidFill>
                  <a:prstClr val="black"/>
                </a:solidFill>
                <a:latin typeface="+mj-ea"/>
                <a:ea typeface="+mj-ea"/>
              </a:rPr>
              <a:t>该数据集包含</a:t>
            </a:r>
            <a:r>
              <a:rPr lang="en-US" altLang="zh-CN" sz="2200" dirty="0">
                <a:solidFill>
                  <a:prstClr val="black"/>
                </a:solidFill>
                <a:latin typeface="+mj-ea"/>
                <a:ea typeface="+mj-ea"/>
              </a:rPr>
              <a:t>   </a:t>
            </a:r>
            <a:r>
              <a:rPr lang="zh-CN" altLang="en-US" sz="2200" dirty="0">
                <a:solidFill>
                  <a:prstClr val="black"/>
                </a:solidFill>
                <a:latin typeface="+mj-ea"/>
                <a:ea typeface="+mj-ea"/>
              </a:rPr>
              <a:t>个训练样本</a:t>
            </a:r>
            <a:r>
              <a:rPr lang="zh-CN" altLang="en-US" sz="1800" dirty="0">
                <a:solidFill>
                  <a:prstClr val="black"/>
                </a:solidFill>
                <a:latin typeface="+mj-ea"/>
                <a:ea typeface="+mj-ea"/>
              </a:rPr>
              <a:t>，         ，</a:t>
            </a:r>
            <a:r>
              <a:rPr lang="zh-CN" altLang="en-US" sz="2200" dirty="0">
                <a:solidFill>
                  <a:prstClr val="black"/>
                </a:solidFill>
                <a:latin typeface="+mj-ea"/>
                <a:ea typeface="+mj-ea"/>
              </a:rPr>
              <a:t>其中正例占          ，</a:t>
            </a:r>
            <a:endParaRPr lang="en-US" altLang="zh-CN" sz="2200" dirty="0">
              <a:solidFill>
                <a:prstClr val="black"/>
              </a:solidFill>
              <a:latin typeface="+mj-ea"/>
              <a:ea typeface="+mj-ea"/>
            </a:endParaRPr>
          </a:p>
          <a:p>
            <a:pPr eaLnBrk="1" fontAlgn="auto" hangingPunct="1">
              <a:spcBef>
                <a:spcPts val="0"/>
              </a:spcBef>
              <a:spcAft>
                <a:spcPts val="0"/>
              </a:spcAft>
            </a:pPr>
            <a:r>
              <a:rPr lang="zh-CN" altLang="en-US" sz="2200" dirty="0">
                <a:solidFill>
                  <a:prstClr val="black"/>
                </a:solidFill>
                <a:latin typeface="+mj-ea"/>
                <a:ea typeface="+mj-ea"/>
              </a:rPr>
              <a:t>反例占         ，计算得到根结点的信息熵为</a:t>
            </a:r>
          </a:p>
        </p:txBody>
      </p:sp>
      <p:graphicFrame>
        <p:nvGraphicFramePr>
          <p:cNvPr id="40" name="对象 39">
            <a:extLst>
              <a:ext uri="{FF2B5EF4-FFF2-40B4-BE49-F238E27FC236}">
                <a16:creationId xmlns:a16="http://schemas.microsoft.com/office/drawing/2014/main" id="{DE0F0E58-346E-83E5-9CEF-00DE7FE8E208}"/>
              </a:ext>
            </a:extLst>
          </p:cNvPr>
          <p:cNvGraphicFramePr>
            <a:graphicFrameLocks noChangeAspect="1"/>
          </p:cNvGraphicFramePr>
          <p:nvPr>
            <p:extLst>
              <p:ext uri="{D42A27DB-BD31-4B8C-83A1-F6EECF244321}">
                <p14:modId xmlns:p14="http://schemas.microsoft.com/office/powerpoint/2010/main" val="1877932436"/>
              </p:ext>
            </p:extLst>
          </p:nvPr>
        </p:nvGraphicFramePr>
        <p:xfrm>
          <a:off x="7570887" y="3864008"/>
          <a:ext cx="755906" cy="292378"/>
        </p:xfrm>
        <a:graphic>
          <a:graphicData uri="http://schemas.openxmlformats.org/presentationml/2006/ole">
            <mc:AlternateContent xmlns:mc="http://schemas.openxmlformats.org/markup-compatibility/2006">
              <mc:Choice xmlns:v="urn:schemas-microsoft-com:vml" Requires="v">
                <p:oleObj name="Formula" r:id="rId2" imgW="460080" imgH="177840" progId="Equation.Ribbit">
                  <p:embed/>
                </p:oleObj>
              </mc:Choice>
              <mc:Fallback>
                <p:oleObj name="Formula" r:id="rId2" imgW="460080" imgH="177840" progId="Equation.Ribbit">
                  <p:embed/>
                  <p:pic>
                    <p:nvPicPr>
                      <p:cNvPr id="27" name="对象 26"/>
                      <p:cNvPicPr/>
                      <p:nvPr/>
                    </p:nvPicPr>
                    <p:blipFill>
                      <a:blip r:embed="rId3"/>
                      <a:stretch>
                        <a:fillRect/>
                      </a:stretch>
                    </p:blipFill>
                    <p:spPr>
                      <a:xfrm>
                        <a:off x="7570887" y="3864008"/>
                        <a:ext cx="755906" cy="292378"/>
                      </a:xfrm>
                      <a:prstGeom prst="rect">
                        <a:avLst/>
                      </a:prstGeom>
                    </p:spPr>
                  </p:pic>
                </p:oleObj>
              </mc:Fallback>
            </mc:AlternateContent>
          </a:graphicData>
        </a:graphic>
      </p:graphicFrame>
      <p:graphicFrame>
        <p:nvGraphicFramePr>
          <p:cNvPr id="41" name="对象 40">
            <a:extLst>
              <a:ext uri="{FF2B5EF4-FFF2-40B4-BE49-F238E27FC236}">
                <a16:creationId xmlns:a16="http://schemas.microsoft.com/office/drawing/2014/main" id="{0EAED094-8207-9730-9898-BFA2DDC9E1F0}"/>
              </a:ext>
            </a:extLst>
          </p:cNvPr>
          <p:cNvGraphicFramePr>
            <a:graphicFrameLocks noChangeAspect="1"/>
          </p:cNvGraphicFramePr>
          <p:nvPr>
            <p:extLst>
              <p:ext uri="{D42A27DB-BD31-4B8C-83A1-F6EECF244321}">
                <p14:modId xmlns:p14="http://schemas.microsoft.com/office/powerpoint/2010/main" val="3733713671"/>
              </p:ext>
            </p:extLst>
          </p:nvPr>
        </p:nvGraphicFramePr>
        <p:xfrm>
          <a:off x="7735744" y="4132690"/>
          <a:ext cx="841375" cy="357188"/>
        </p:xfrm>
        <a:graphic>
          <a:graphicData uri="http://schemas.openxmlformats.org/presentationml/2006/ole">
            <mc:AlternateContent xmlns:mc="http://schemas.openxmlformats.org/markup-compatibility/2006">
              <mc:Choice xmlns:v="urn:schemas-microsoft-com:vml" Requires="v">
                <p:oleObj name="Formula" r:id="rId4" imgW="478800" imgH="203400" progId="Equation.Ribbit">
                  <p:embed/>
                </p:oleObj>
              </mc:Choice>
              <mc:Fallback>
                <p:oleObj name="Formula" r:id="rId4" imgW="478800" imgH="203400" progId="Equation.Ribbit">
                  <p:embed/>
                  <p:pic>
                    <p:nvPicPr>
                      <p:cNvPr id="28" name="对象 27"/>
                      <p:cNvPicPr/>
                      <p:nvPr/>
                    </p:nvPicPr>
                    <p:blipFill>
                      <a:blip r:embed="rId5"/>
                      <a:stretch>
                        <a:fillRect/>
                      </a:stretch>
                    </p:blipFill>
                    <p:spPr>
                      <a:xfrm>
                        <a:off x="7735744" y="4132690"/>
                        <a:ext cx="841375" cy="357188"/>
                      </a:xfrm>
                      <a:prstGeom prst="rect">
                        <a:avLst/>
                      </a:prstGeom>
                    </p:spPr>
                  </p:pic>
                </p:oleObj>
              </mc:Fallback>
            </mc:AlternateContent>
          </a:graphicData>
        </a:graphic>
      </p:graphicFrame>
      <p:graphicFrame>
        <p:nvGraphicFramePr>
          <p:cNvPr id="42" name="对象 41">
            <a:extLst>
              <a:ext uri="{FF2B5EF4-FFF2-40B4-BE49-F238E27FC236}">
                <a16:creationId xmlns:a16="http://schemas.microsoft.com/office/drawing/2014/main" id="{76791AA5-A3A5-FF9F-8C7C-F9969113B873}"/>
              </a:ext>
            </a:extLst>
          </p:cNvPr>
          <p:cNvGraphicFramePr>
            <a:graphicFrameLocks noChangeAspect="1"/>
          </p:cNvGraphicFramePr>
          <p:nvPr>
            <p:extLst>
              <p:ext uri="{D42A27DB-BD31-4B8C-83A1-F6EECF244321}">
                <p14:modId xmlns:p14="http://schemas.microsoft.com/office/powerpoint/2010/main" val="2193520285"/>
              </p:ext>
            </p:extLst>
          </p:nvPr>
        </p:nvGraphicFramePr>
        <p:xfrm>
          <a:off x="7149957" y="4478765"/>
          <a:ext cx="801687" cy="339725"/>
        </p:xfrm>
        <a:graphic>
          <a:graphicData uri="http://schemas.openxmlformats.org/presentationml/2006/ole">
            <mc:AlternateContent xmlns:mc="http://schemas.openxmlformats.org/markup-compatibility/2006">
              <mc:Choice xmlns:v="urn:schemas-microsoft-com:vml" Requires="v">
                <p:oleObj name="Formula" r:id="rId6" imgW="478800" imgH="203400" progId="Equation.Ribbit">
                  <p:embed/>
                </p:oleObj>
              </mc:Choice>
              <mc:Fallback>
                <p:oleObj name="Formula" r:id="rId6" imgW="478800" imgH="203400" progId="Equation.Ribbit">
                  <p:embed/>
                  <p:pic>
                    <p:nvPicPr>
                      <p:cNvPr id="29" name="对象 28"/>
                      <p:cNvPicPr/>
                      <p:nvPr/>
                    </p:nvPicPr>
                    <p:blipFill>
                      <a:blip r:embed="rId7"/>
                      <a:stretch>
                        <a:fillRect/>
                      </a:stretch>
                    </p:blipFill>
                    <p:spPr>
                      <a:xfrm>
                        <a:off x="7149957" y="4478765"/>
                        <a:ext cx="801687" cy="339725"/>
                      </a:xfrm>
                      <a:prstGeom prst="rect">
                        <a:avLst/>
                      </a:prstGeom>
                    </p:spPr>
                  </p:pic>
                </p:oleObj>
              </mc:Fallback>
            </mc:AlternateContent>
          </a:graphicData>
        </a:graphic>
      </p:graphicFrame>
      <p:graphicFrame>
        <p:nvGraphicFramePr>
          <p:cNvPr id="43" name="内容占位符 3">
            <a:extLst>
              <a:ext uri="{FF2B5EF4-FFF2-40B4-BE49-F238E27FC236}">
                <a16:creationId xmlns:a16="http://schemas.microsoft.com/office/drawing/2014/main" id="{4471DBF7-5601-9049-C4C4-E7173A2C2015}"/>
              </a:ext>
            </a:extLst>
          </p:cNvPr>
          <p:cNvGraphicFramePr>
            <a:graphicFrameLocks noChangeAspect="1"/>
          </p:cNvGraphicFramePr>
          <p:nvPr>
            <p:extLst>
              <p:ext uri="{D42A27DB-BD31-4B8C-83A1-F6EECF244321}">
                <p14:modId xmlns:p14="http://schemas.microsoft.com/office/powerpoint/2010/main" val="603757275"/>
              </p:ext>
            </p:extLst>
          </p:nvPr>
        </p:nvGraphicFramePr>
        <p:xfrm>
          <a:off x="1684194" y="5556678"/>
          <a:ext cx="6959600" cy="788987"/>
        </p:xfrm>
        <a:graphic>
          <a:graphicData uri="http://schemas.openxmlformats.org/presentationml/2006/ole">
            <mc:AlternateContent xmlns:mc="http://schemas.openxmlformats.org/markup-compatibility/2006">
              <mc:Choice xmlns:v="urn:schemas-microsoft-com:vml" Requires="v">
                <p:oleObj name="Formula" r:id="rId8" imgW="4071960" imgH="460080" progId="Equation.Ribbit">
                  <p:embed/>
                </p:oleObj>
              </mc:Choice>
              <mc:Fallback>
                <p:oleObj name="Formula" r:id="rId8" imgW="4071960" imgH="460080" progId="Equation.Ribbit">
                  <p:embed/>
                  <p:pic>
                    <p:nvPicPr>
                      <p:cNvPr id="31" name="内容占位符 3"/>
                      <p:cNvPicPr/>
                      <p:nvPr/>
                    </p:nvPicPr>
                    <p:blipFill>
                      <a:blip r:embed="rId9"/>
                      <a:stretch>
                        <a:fillRect/>
                      </a:stretch>
                    </p:blipFill>
                    <p:spPr>
                      <a:xfrm>
                        <a:off x="1684194" y="5556678"/>
                        <a:ext cx="6959600" cy="788987"/>
                      </a:xfrm>
                      <a:prstGeom prst="rect">
                        <a:avLst/>
                      </a:prstGeom>
                    </p:spPr>
                  </p:pic>
                </p:oleObj>
              </mc:Fallback>
            </mc:AlternateContent>
          </a:graphicData>
        </a:graphic>
      </p:graphicFrame>
      <p:graphicFrame>
        <p:nvGraphicFramePr>
          <p:cNvPr id="44" name="对象 43">
            <a:extLst>
              <a:ext uri="{FF2B5EF4-FFF2-40B4-BE49-F238E27FC236}">
                <a16:creationId xmlns:a16="http://schemas.microsoft.com/office/drawing/2014/main" id="{96B4D716-7AF7-C3BD-898F-D5C74A560DD9}"/>
              </a:ext>
            </a:extLst>
          </p:cNvPr>
          <p:cNvGraphicFramePr>
            <a:graphicFrameLocks noChangeAspect="1"/>
          </p:cNvGraphicFramePr>
          <p:nvPr>
            <p:extLst>
              <p:ext uri="{D42A27DB-BD31-4B8C-83A1-F6EECF244321}">
                <p14:modId xmlns:p14="http://schemas.microsoft.com/office/powerpoint/2010/main" val="911009798"/>
              </p:ext>
            </p:extLst>
          </p:nvPr>
        </p:nvGraphicFramePr>
        <p:xfrm>
          <a:off x="7948840" y="3506044"/>
          <a:ext cx="266700" cy="304800"/>
        </p:xfrm>
        <a:graphic>
          <a:graphicData uri="http://schemas.openxmlformats.org/presentationml/2006/ole">
            <mc:AlternateContent xmlns:mc="http://schemas.openxmlformats.org/markup-compatibility/2006">
              <mc:Choice xmlns:v="urn:schemas-microsoft-com:vml" Requires="v">
                <p:oleObj name="Formula" r:id="rId10" imgW="145080" imgH="165240" progId="Equation.Ribbit">
                  <p:embed/>
                </p:oleObj>
              </mc:Choice>
              <mc:Fallback>
                <p:oleObj name="Formula" r:id="rId10" imgW="145080" imgH="165240" progId="Equation.Ribbit">
                  <p:embed/>
                  <p:pic>
                    <p:nvPicPr>
                      <p:cNvPr id="4" name="对象 3"/>
                      <p:cNvPicPr/>
                      <p:nvPr/>
                    </p:nvPicPr>
                    <p:blipFill>
                      <a:blip r:embed="rId11"/>
                      <a:stretch>
                        <a:fillRect/>
                      </a:stretch>
                    </p:blipFill>
                    <p:spPr>
                      <a:xfrm>
                        <a:off x="7948840" y="3506044"/>
                        <a:ext cx="266700" cy="304800"/>
                      </a:xfrm>
                      <a:prstGeom prst="rect">
                        <a:avLst/>
                      </a:prstGeom>
                    </p:spPr>
                  </p:pic>
                </p:oleObj>
              </mc:Fallback>
            </mc:AlternateContent>
          </a:graphicData>
        </a:graphic>
      </p:graphicFrame>
      <p:pic>
        <p:nvPicPr>
          <p:cNvPr id="45" name="图片 44">
            <a:extLst>
              <a:ext uri="{FF2B5EF4-FFF2-40B4-BE49-F238E27FC236}">
                <a16:creationId xmlns:a16="http://schemas.microsoft.com/office/drawing/2014/main" id="{33A3E1F8-7FF9-21C5-2113-BD01C09C71C2}"/>
              </a:ext>
            </a:extLst>
          </p:cNvPr>
          <p:cNvPicPr>
            <a:picLocks noChangeAspect="1"/>
          </p:cNvPicPr>
          <p:nvPr/>
        </p:nvPicPr>
        <p:blipFill>
          <a:blip r:embed="rId12"/>
          <a:stretch>
            <a:fillRect/>
          </a:stretch>
        </p:blipFill>
        <p:spPr>
          <a:xfrm>
            <a:off x="1004619" y="1882426"/>
            <a:ext cx="5128424" cy="3600694"/>
          </a:xfrm>
          <a:prstGeom prst="rect">
            <a:avLst/>
          </a:prstGeom>
        </p:spPr>
      </p:pic>
    </p:spTree>
    <p:extLst>
      <p:ext uri="{BB962C8B-B14F-4D97-AF65-F5344CB8AC3E}">
        <p14:creationId xmlns:p14="http://schemas.microsoft.com/office/powerpoint/2010/main" val="1607204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划分选择</a:t>
            </a:r>
          </a:p>
        </p:txBody>
      </p:sp>
      <p:sp>
        <p:nvSpPr>
          <p:cNvPr id="3" name="内容占位符 2">
            <a:extLst>
              <a:ext uri="{FF2B5EF4-FFF2-40B4-BE49-F238E27FC236}">
                <a16:creationId xmlns:a16="http://schemas.microsoft.com/office/drawing/2014/main" id="{4D901E67-C9E4-E719-920E-A88D8AD41EDB}"/>
              </a:ext>
            </a:extLst>
          </p:cNvPr>
          <p:cNvSpPr txBox="1">
            <a:spLocks/>
          </p:cNvSpPr>
          <p:nvPr/>
        </p:nvSpPr>
        <p:spPr>
          <a:xfrm>
            <a:off x="95240" y="1509826"/>
            <a:ext cx="8616950" cy="4930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以属性“色泽”为例，其对应的  个数据子集分别为    </a:t>
            </a:r>
            <a:r>
              <a:rPr kumimoji="0" lang="en-US" altLang="zh-CN" sz="2200" b="0" i="0" u="none" strike="noStrike" kern="1200" cap="none" spc="0" normalizeH="0" baseline="0" noProof="0" dirty="0">
                <a:ln>
                  <a:noFill/>
                </a:ln>
                <a:solidFill>
                  <a:sysClr val="windowText" lastClr="000000"/>
                </a:solidFill>
                <a:effectLst/>
                <a:uLnTx/>
                <a:uFillTx/>
                <a:latin typeface="+mj-ea"/>
                <a:ea typeface="+mj-ea"/>
                <a:cs typeface="+mn-cs"/>
              </a:rPr>
              <a:t>(</a:t>
            </a: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色泽</a:t>
            </a:r>
            <a:r>
              <a:rPr kumimoji="0" lang="en-US" altLang="zh-CN" sz="2200" b="0" i="0" u="none" strike="noStrike" kern="1200" cap="none" spc="0" normalizeH="0" baseline="0" noProof="0" dirty="0">
                <a:ln>
                  <a:noFill/>
                </a:ln>
                <a:solidFill>
                  <a:sysClr val="windowText" lastClr="000000"/>
                </a:solidFill>
                <a:effectLst/>
                <a:uLnTx/>
                <a:uFillTx/>
                <a:latin typeface="+mj-ea"/>
                <a:ea typeface="+mj-ea"/>
                <a:cs typeface="+mn-cs"/>
              </a:rPr>
              <a:t>=</a:t>
            </a: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青绿</a:t>
            </a:r>
            <a:r>
              <a:rPr kumimoji="0" lang="en-US" altLang="zh-CN" sz="2200" b="0" i="0" u="none" strike="noStrike" kern="1200" cap="none" spc="0" normalizeH="0" baseline="0" noProof="0" dirty="0">
                <a:ln>
                  <a:noFill/>
                </a:ln>
                <a:solidFill>
                  <a:sysClr val="windowText" lastClr="000000"/>
                </a:solidFill>
                <a:effectLst/>
                <a:uLnTx/>
                <a:uFillTx/>
                <a:latin typeface="+mj-ea"/>
                <a:ea typeface="+mj-ea"/>
                <a:cs typeface="+mn-cs"/>
              </a:rPr>
              <a:t>)</a:t>
            </a: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   </a:t>
            </a:r>
            <a:r>
              <a:rPr kumimoji="0" lang="en-US" altLang="zh-CN" sz="2200" b="0" i="0" u="none" strike="noStrike" kern="1200" cap="none" spc="0" normalizeH="0" baseline="0" noProof="0" dirty="0">
                <a:ln>
                  <a:noFill/>
                </a:ln>
                <a:solidFill>
                  <a:sysClr val="windowText" lastClr="000000"/>
                </a:solidFill>
                <a:effectLst/>
                <a:uLnTx/>
                <a:uFillTx/>
                <a:latin typeface="+mj-ea"/>
                <a:ea typeface="+mj-ea"/>
                <a:cs typeface="+mn-cs"/>
              </a:rPr>
              <a:t>(</a:t>
            </a: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色泽</a:t>
            </a:r>
            <a:r>
              <a:rPr kumimoji="0" lang="en-US" altLang="zh-CN" sz="2200" b="0" i="0" u="none" strike="noStrike" kern="1200" cap="none" spc="0" normalizeH="0" baseline="0" noProof="0" dirty="0">
                <a:ln>
                  <a:noFill/>
                </a:ln>
                <a:solidFill>
                  <a:sysClr val="windowText" lastClr="000000"/>
                </a:solidFill>
                <a:effectLst/>
                <a:uLnTx/>
                <a:uFillTx/>
                <a:latin typeface="+mj-ea"/>
                <a:ea typeface="+mj-ea"/>
                <a:cs typeface="+mn-cs"/>
              </a:rPr>
              <a:t>=</a:t>
            </a: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乌黑</a:t>
            </a:r>
            <a:r>
              <a:rPr kumimoji="0" lang="en-US" altLang="zh-CN" sz="2200" b="0" i="0" u="none" strike="noStrike" kern="1200" cap="none" spc="0" normalizeH="0" baseline="0" noProof="0" dirty="0">
                <a:ln>
                  <a:noFill/>
                </a:ln>
                <a:solidFill>
                  <a:sysClr val="windowText" lastClr="000000"/>
                </a:solidFill>
                <a:effectLst/>
                <a:uLnTx/>
                <a:uFillTx/>
                <a:latin typeface="+mj-ea"/>
                <a:ea typeface="+mj-ea"/>
                <a:cs typeface="+mn-cs"/>
              </a:rPr>
              <a:t>)</a:t>
            </a: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   </a:t>
            </a:r>
            <a:r>
              <a:rPr kumimoji="0" lang="en-US" altLang="zh-CN" sz="2200" b="0" i="0" u="none" strike="noStrike" kern="1200" cap="none" spc="0" normalizeH="0" baseline="0" noProof="0" dirty="0">
                <a:ln>
                  <a:noFill/>
                </a:ln>
                <a:solidFill>
                  <a:sysClr val="windowText" lastClr="000000"/>
                </a:solidFill>
                <a:effectLst/>
                <a:uLnTx/>
                <a:uFillTx/>
                <a:latin typeface="+mj-ea"/>
                <a:ea typeface="+mj-ea"/>
                <a:cs typeface="+mn-cs"/>
              </a:rPr>
              <a:t>(</a:t>
            </a: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色泽</a:t>
            </a:r>
            <a:r>
              <a:rPr kumimoji="0" lang="en-US" altLang="zh-CN" sz="2200" b="0" i="0" u="none" strike="noStrike" kern="1200" cap="none" spc="0" normalizeH="0" baseline="0" noProof="0" dirty="0">
                <a:ln>
                  <a:noFill/>
                </a:ln>
                <a:solidFill>
                  <a:sysClr val="windowText" lastClr="000000"/>
                </a:solidFill>
                <a:effectLst/>
                <a:uLnTx/>
                <a:uFillTx/>
                <a:latin typeface="+mj-ea"/>
                <a:ea typeface="+mj-ea"/>
                <a:cs typeface="+mn-cs"/>
              </a:rPr>
              <a:t>=</a:t>
            </a: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浅白</a:t>
            </a:r>
            <a:r>
              <a:rPr kumimoji="0" lang="en-US" altLang="zh-CN" sz="2200" b="0" i="0" u="none" strike="noStrike" kern="1200" cap="none" spc="0" normalizeH="0" baseline="0" noProof="0" dirty="0">
                <a:ln>
                  <a:noFill/>
                </a:ln>
                <a:solidFill>
                  <a:sysClr val="windowText" lastClr="000000"/>
                </a:solidFill>
                <a:effectLst/>
                <a:uLnTx/>
                <a:uFillTx/>
                <a:latin typeface="+mj-ea"/>
                <a:ea typeface="+mj-ea"/>
                <a:cs typeface="+mn-cs"/>
              </a:rPr>
              <a:t>)</a:t>
            </a: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子集    包含编号为                            的  个样例，其中正例占</a:t>
            </a: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             ，反例占          ，  、   同理，  个结点的信息熵为：</a:t>
            </a: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342900" marR="0" lvl="0" indent="-3429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属性“色泽”的信息增益为</a:t>
            </a:r>
          </a:p>
        </p:txBody>
      </p:sp>
      <p:graphicFrame>
        <p:nvGraphicFramePr>
          <p:cNvPr id="4" name="对象 3">
            <a:extLst>
              <a:ext uri="{FF2B5EF4-FFF2-40B4-BE49-F238E27FC236}">
                <a16:creationId xmlns:a16="http://schemas.microsoft.com/office/drawing/2014/main" id="{AAFB005E-1499-0755-2ED1-22C99295C67F}"/>
              </a:ext>
            </a:extLst>
          </p:cNvPr>
          <p:cNvGraphicFramePr>
            <a:graphicFrameLocks noChangeAspect="1"/>
          </p:cNvGraphicFramePr>
          <p:nvPr>
            <p:extLst>
              <p:ext uri="{D42A27DB-BD31-4B8C-83A1-F6EECF244321}">
                <p14:modId xmlns:p14="http://schemas.microsoft.com/office/powerpoint/2010/main" val="437534076"/>
              </p:ext>
            </p:extLst>
          </p:nvPr>
        </p:nvGraphicFramePr>
        <p:xfrm>
          <a:off x="6852385" y="1544453"/>
          <a:ext cx="307975" cy="317500"/>
        </p:xfrm>
        <a:graphic>
          <a:graphicData uri="http://schemas.openxmlformats.org/presentationml/2006/ole">
            <mc:AlternateContent xmlns:mc="http://schemas.openxmlformats.org/markup-compatibility/2006">
              <mc:Choice xmlns:v="urn:schemas-microsoft-com:vml" Requires="v">
                <p:oleObj name="Formula" r:id="rId2" imgW="177840" imgH="184320" progId="Equation.Ribbit">
                  <p:embed/>
                </p:oleObj>
              </mc:Choice>
              <mc:Fallback>
                <p:oleObj name="Formula" r:id="rId2" imgW="177840" imgH="184320" progId="Equation.Ribbit">
                  <p:embed/>
                  <p:pic>
                    <p:nvPicPr>
                      <p:cNvPr id="4" name="对象 3"/>
                      <p:cNvPicPr/>
                      <p:nvPr/>
                    </p:nvPicPr>
                    <p:blipFill>
                      <a:blip r:embed="rId3"/>
                      <a:stretch>
                        <a:fillRect/>
                      </a:stretch>
                    </p:blipFill>
                    <p:spPr>
                      <a:xfrm>
                        <a:off x="6852385" y="1544453"/>
                        <a:ext cx="307975" cy="317500"/>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77232F4C-B70E-E9D9-47DD-534F99A783E7}"/>
              </a:ext>
            </a:extLst>
          </p:cNvPr>
          <p:cNvGraphicFramePr>
            <a:graphicFrameLocks noChangeAspect="1"/>
          </p:cNvGraphicFramePr>
          <p:nvPr>
            <p:extLst>
              <p:ext uri="{D42A27DB-BD31-4B8C-83A1-F6EECF244321}">
                <p14:modId xmlns:p14="http://schemas.microsoft.com/office/powerpoint/2010/main" val="1076430573"/>
              </p:ext>
            </p:extLst>
          </p:nvPr>
        </p:nvGraphicFramePr>
        <p:xfrm>
          <a:off x="980988" y="1883092"/>
          <a:ext cx="312738" cy="319088"/>
        </p:xfrm>
        <a:graphic>
          <a:graphicData uri="http://schemas.openxmlformats.org/presentationml/2006/ole">
            <mc:AlternateContent xmlns:mc="http://schemas.openxmlformats.org/markup-compatibility/2006">
              <mc:Choice xmlns:v="urn:schemas-microsoft-com:vml" Requires="v">
                <p:oleObj name="Formula" r:id="rId4" imgW="180360" imgH="184320" progId="Equation.Ribbit">
                  <p:embed/>
                </p:oleObj>
              </mc:Choice>
              <mc:Fallback>
                <p:oleObj name="Formula" r:id="rId4" imgW="180360" imgH="184320" progId="Equation.Ribbit">
                  <p:embed/>
                  <p:pic>
                    <p:nvPicPr>
                      <p:cNvPr id="5" name="对象 4"/>
                      <p:cNvPicPr/>
                      <p:nvPr/>
                    </p:nvPicPr>
                    <p:blipFill>
                      <a:blip r:embed="rId5"/>
                      <a:stretch>
                        <a:fillRect/>
                      </a:stretch>
                    </p:blipFill>
                    <p:spPr>
                      <a:xfrm>
                        <a:off x="980988" y="1883092"/>
                        <a:ext cx="312738" cy="319088"/>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8C34200C-B03C-000C-C37C-F4DC9B3A1990}"/>
              </a:ext>
            </a:extLst>
          </p:cNvPr>
          <p:cNvGraphicFramePr>
            <a:graphicFrameLocks noChangeAspect="1"/>
          </p:cNvGraphicFramePr>
          <p:nvPr>
            <p:extLst>
              <p:ext uri="{D42A27DB-BD31-4B8C-83A1-F6EECF244321}">
                <p14:modId xmlns:p14="http://schemas.microsoft.com/office/powerpoint/2010/main" val="3606398142"/>
              </p:ext>
            </p:extLst>
          </p:nvPr>
        </p:nvGraphicFramePr>
        <p:xfrm>
          <a:off x="3019751" y="1870717"/>
          <a:ext cx="314325" cy="317500"/>
        </p:xfrm>
        <a:graphic>
          <a:graphicData uri="http://schemas.openxmlformats.org/presentationml/2006/ole">
            <mc:AlternateContent xmlns:mc="http://schemas.openxmlformats.org/markup-compatibility/2006">
              <mc:Choice xmlns:v="urn:schemas-microsoft-com:vml" Requires="v">
                <p:oleObj name="Formula" r:id="rId6" imgW="181800" imgH="184320" progId="Equation.Ribbit">
                  <p:embed/>
                </p:oleObj>
              </mc:Choice>
              <mc:Fallback>
                <p:oleObj name="Formula" r:id="rId6" imgW="181800" imgH="184320" progId="Equation.Ribbit">
                  <p:embed/>
                  <p:pic>
                    <p:nvPicPr>
                      <p:cNvPr id="6" name="对象 5"/>
                      <p:cNvPicPr/>
                      <p:nvPr/>
                    </p:nvPicPr>
                    <p:blipFill>
                      <a:blip r:embed="rId7"/>
                      <a:stretch>
                        <a:fillRect/>
                      </a:stretch>
                    </p:blipFill>
                    <p:spPr>
                      <a:xfrm>
                        <a:off x="3019751" y="1870717"/>
                        <a:ext cx="314325" cy="3175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FD225418-2935-6640-2F1D-A4B42FF54979}"/>
              </a:ext>
            </a:extLst>
          </p:cNvPr>
          <p:cNvGraphicFramePr>
            <a:graphicFrameLocks noChangeAspect="1"/>
          </p:cNvGraphicFramePr>
          <p:nvPr>
            <p:extLst>
              <p:ext uri="{D42A27DB-BD31-4B8C-83A1-F6EECF244321}">
                <p14:modId xmlns:p14="http://schemas.microsoft.com/office/powerpoint/2010/main" val="2191105687"/>
              </p:ext>
            </p:extLst>
          </p:nvPr>
        </p:nvGraphicFramePr>
        <p:xfrm>
          <a:off x="1137357" y="2287526"/>
          <a:ext cx="306387" cy="319087"/>
        </p:xfrm>
        <a:graphic>
          <a:graphicData uri="http://schemas.openxmlformats.org/presentationml/2006/ole">
            <mc:AlternateContent xmlns:mc="http://schemas.openxmlformats.org/markup-compatibility/2006">
              <mc:Choice xmlns:v="urn:schemas-microsoft-com:vml" Requires="v">
                <p:oleObj name="Formula" r:id="rId8" imgW="177840" imgH="184320" progId="Equation.Ribbit">
                  <p:embed/>
                </p:oleObj>
              </mc:Choice>
              <mc:Fallback>
                <p:oleObj name="Formula" r:id="rId8" imgW="177840" imgH="184320" progId="Equation.Ribbit">
                  <p:embed/>
                  <p:pic>
                    <p:nvPicPr>
                      <p:cNvPr id="7" name="对象 6"/>
                      <p:cNvPicPr/>
                      <p:nvPr/>
                    </p:nvPicPr>
                    <p:blipFill>
                      <a:blip r:embed="rId3"/>
                      <a:stretch>
                        <a:fillRect/>
                      </a:stretch>
                    </p:blipFill>
                    <p:spPr>
                      <a:xfrm>
                        <a:off x="1137357" y="2287526"/>
                        <a:ext cx="306387" cy="319087"/>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F3A328DD-DCD5-D87C-F6F8-7FE3F991006F}"/>
              </a:ext>
            </a:extLst>
          </p:cNvPr>
          <p:cNvGraphicFramePr>
            <a:graphicFrameLocks noChangeAspect="1"/>
          </p:cNvGraphicFramePr>
          <p:nvPr>
            <p:extLst>
              <p:ext uri="{D42A27DB-BD31-4B8C-83A1-F6EECF244321}">
                <p14:modId xmlns:p14="http://schemas.microsoft.com/office/powerpoint/2010/main" val="3375403108"/>
              </p:ext>
            </p:extLst>
          </p:nvPr>
        </p:nvGraphicFramePr>
        <p:xfrm>
          <a:off x="358667" y="2629631"/>
          <a:ext cx="849313" cy="403225"/>
        </p:xfrm>
        <a:graphic>
          <a:graphicData uri="http://schemas.openxmlformats.org/presentationml/2006/ole">
            <mc:AlternateContent xmlns:mc="http://schemas.openxmlformats.org/markup-compatibility/2006">
              <mc:Choice xmlns:v="urn:schemas-microsoft-com:vml" Requires="v">
                <p:oleObj name="Formula" r:id="rId9" imgW="425520" imgH="203400" progId="Equation.Ribbit">
                  <p:embed/>
                </p:oleObj>
              </mc:Choice>
              <mc:Fallback>
                <p:oleObj name="Formula" r:id="rId9" imgW="425520" imgH="203400" progId="Equation.Ribbit">
                  <p:embed/>
                  <p:pic>
                    <p:nvPicPr>
                      <p:cNvPr id="8" name="对象 7"/>
                      <p:cNvPicPr/>
                      <p:nvPr/>
                    </p:nvPicPr>
                    <p:blipFill>
                      <a:blip r:embed="rId10"/>
                      <a:stretch>
                        <a:fillRect/>
                      </a:stretch>
                    </p:blipFill>
                    <p:spPr>
                      <a:xfrm>
                        <a:off x="358667" y="2629631"/>
                        <a:ext cx="849313" cy="403225"/>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144B7347-157F-7DCC-3CF1-711380EAD89E}"/>
              </a:ext>
            </a:extLst>
          </p:cNvPr>
          <p:cNvGraphicFramePr>
            <a:graphicFrameLocks noChangeAspect="1"/>
          </p:cNvGraphicFramePr>
          <p:nvPr>
            <p:extLst>
              <p:ext uri="{D42A27DB-BD31-4B8C-83A1-F6EECF244321}">
                <p14:modId xmlns:p14="http://schemas.microsoft.com/office/powerpoint/2010/main" val="2987057716"/>
              </p:ext>
            </p:extLst>
          </p:nvPr>
        </p:nvGraphicFramePr>
        <p:xfrm>
          <a:off x="2412120" y="2628838"/>
          <a:ext cx="838200" cy="398462"/>
        </p:xfrm>
        <a:graphic>
          <a:graphicData uri="http://schemas.openxmlformats.org/presentationml/2006/ole">
            <mc:AlternateContent xmlns:mc="http://schemas.openxmlformats.org/markup-compatibility/2006">
              <mc:Choice xmlns:v="urn:schemas-microsoft-com:vml" Requires="v">
                <p:oleObj name="Formula" r:id="rId11" imgW="425520" imgH="203400" progId="Equation.Ribbit">
                  <p:embed/>
                </p:oleObj>
              </mc:Choice>
              <mc:Fallback>
                <p:oleObj name="Formula" r:id="rId11" imgW="425520" imgH="203400" progId="Equation.Ribbit">
                  <p:embed/>
                  <p:pic>
                    <p:nvPicPr>
                      <p:cNvPr id="9" name="对象 8"/>
                      <p:cNvPicPr/>
                      <p:nvPr/>
                    </p:nvPicPr>
                    <p:blipFill>
                      <a:blip r:embed="rId12"/>
                      <a:stretch>
                        <a:fillRect/>
                      </a:stretch>
                    </p:blipFill>
                    <p:spPr>
                      <a:xfrm>
                        <a:off x="2412120" y="2628838"/>
                        <a:ext cx="838200" cy="398462"/>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4379291F-3320-24C2-CB77-CC3A78EA676C}"/>
              </a:ext>
            </a:extLst>
          </p:cNvPr>
          <p:cNvGraphicFramePr>
            <a:graphicFrameLocks noChangeAspect="1"/>
          </p:cNvGraphicFramePr>
          <p:nvPr>
            <p:extLst>
              <p:ext uri="{D42A27DB-BD31-4B8C-83A1-F6EECF244321}">
                <p14:modId xmlns:p14="http://schemas.microsoft.com/office/powerpoint/2010/main" val="2409699363"/>
              </p:ext>
            </p:extLst>
          </p:nvPr>
        </p:nvGraphicFramePr>
        <p:xfrm>
          <a:off x="3347156" y="2698688"/>
          <a:ext cx="311150" cy="319088"/>
        </p:xfrm>
        <a:graphic>
          <a:graphicData uri="http://schemas.openxmlformats.org/presentationml/2006/ole">
            <mc:AlternateContent xmlns:mc="http://schemas.openxmlformats.org/markup-compatibility/2006">
              <mc:Choice xmlns:v="urn:schemas-microsoft-com:vml" Requires="v">
                <p:oleObj name="Formula" r:id="rId13" imgW="180360" imgH="184320" progId="Equation.Ribbit">
                  <p:embed/>
                </p:oleObj>
              </mc:Choice>
              <mc:Fallback>
                <p:oleObj name="Formula" r:id="rId13" imgW="180360" imgH="184320" progId="Equation.Ribbit">
                  <p:embed/>
                  <p:pic>
                    <p:nvPicPr>
                      <p:cNvPr id="11" name="对象 10"/>
                      <p:cNvPicPr/>
                      <p:nvPr/>
                    </p:nvPicPr>
                    <p:blipFill>
                      <a:blip r:embed="rId5"/>
                      <a:stretch>
                        <a:fillRect/>
                      </a:stretch>
                    </p:blipFill>
                    <p:spPr>
                      <a:xfrm>
                        <a:off x="3347156" y="2698688"/>
                        <a:ext cx="311150" cy="319088"/>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9433DC26-CEE0-3681-6B87-4064C94ED9B9}"/>
              </a:ext>
            </a:extLst>
          </p:cNvPr>
          <p:cNvGraphicFramePr>
            <a:graphicFrameLocks noChangeAspect="1"/>
          </p:cNvGraphicFramePr>
          <p:nvPr>
            <p:extLst>
              <p:ext uri="{D42A27DB-BD31-4B8C-83A1-F6EECF244321}">
                <p14:modId xmlns:p14="http://schemas.microsoft.com/office/powerpoint/2010/main" val="2073900156"/>
              </p:ext>
            </p:extLst>
          </p:nvPr>
        </p:nvGraphicFramePr>
        <p:xfrm>
          <a:off x="3782570" y="2698688"/>
          <a:ext cx="314325" cy="319088"/>
        </p:xfrm>
        <a:graphic>
          <a:graphicData uri="http://schemas.openxmlformats.org/presentationml/2006/ole">
            <mc:AlternateContent xmlns:mc="http://schemas.openxmlformats.org/markup-compatibility/2006">
              <mc:Choice xmlns:v="urn:schemas-microsoft-com:vml" Requires="v">
                <p:oleObj name="Formula" r:id="rId14" imgW="181800" imgH="184320" progId="Equation.Ribbit">
                  <p:embed/>
                </p:oleObj>
              </mc:Choice>
              <mc:Fallback>
                <p:oleObj name="Formula" r:id="rId14" imgW="181800" imgH="184320" progId="Equation.Ribbit">
                  <p:embed/>
                  <p:pic>
                    <p:nvPicPr>
                      <p:cNvPr id="14" name="对象 13"/>
                      <p:cNvPicPr/>
                      <p:nvPr/>
                    </p:nvPicPr>
                    <p:blipFill>
                      <a:blip r:embed="rId7"/>
                      <a:stretch>
                        <a:fillRect/>
                      </a:stretch>
                    </p:blipFill>
                    <p:spPr>
                      <a:xfrm>
                        <a:off x="3782570" y="2698688"/>
                        <a:ext cx="314325" cy="319088"/>
                      </a:xfrm>
                      <a:prstGeom prst="rect">
                        <a:avLst/>
                      </a:prstGeom>
                    </p:spPr>
                  </p:pic>
                </p:oleObj>
              </mc:Fallback>
            </mc:AlternateContent>
          </a:graphicData>
        </a:graphic>
      </p:graphicFrame>
      <p:graphicFrame>
        <p:nvGraphicFramePr>
          <p:cNvPr id="12" name="内容占位符 3">
            <a:extLst>
              <a:ext uri="{FF2B5EF4-FFF2-40B4-BE49-F238E27FC236}">
                <a16:creationId xmlns:a16="http://schemas.microsoft.com/office/drawing/2014/main" id="{A6102BC9-AB50-79A6-A4B5-A4C2DF7A6F34}"/>
              </a:ext>
            </a:extLst>
          </p:cNvPr>
          <p:cNvGraphicFramePr>
            <a:graphicFrameLocks noChangeAspect="1"/>
          </p:cNvGraphicFramePr>
          <p:nvPr>
            <p:extLst>
              <p:ext uri="{D42A27DB-BD31-4B8C-83A1-F6EECF244321}">
                <p14:modId xmlns:p14="http://schemas.microsoft.com/office/powerpoint/2010/main" val="1292976024"/>
              </p:ext>
            </p:extLst>
          </p:nvPr>
        </p:nvGraphicFramePr>
        <p:xfrm>
          <a:off x="2189869" y="3189226"/>
          <a:ext cx="4887913" cy="387350"/>
        </p:xfrm>
        <a:graphic>
          <a:graphicData uri="http://schemas.openxmlformats.org/presentationml/2006/ole">
            <mc:AlternateContent xmlns:mc="http://schemas.openxmlformats.org/markup-compatibility/2006">
              <mc:Choice xmlns:v="urn:schemas-microsoft-com:vml" Requires="v">
                <p:oleObj name="Formula" r:id="rId15" imgW="2583360" imgH="203400" progId="Equation.Ribbit">
                  <p:embed/>
                </p:oleObj>
              </mc:Choice>
              <mc:Fallback>
                <p:oleObj name="Formula" r:id="rId15" imgW="2583360" imgH="203400" progId="Equation.Ribbit">
                  <p:embed/>
                  <p:pic>
                    <p:nvPicPr>
                      <p:cNvPr id="17" name="内容占位符 3"/>
                      <p:cNvPicPr/>
                      <p:nvPr/>
                    </p:nvPicPr>
                    <p:blipFill>
                      <a:blip r:embed="rId16"/>
                      <a:stretch>
                        <a:fillRect/>
                      </a:stretch>
                    </p:blipFill>
                    <p:spPr>
                      <a:xfrm>
                        <a:off x="2189869" y="3189226"/>
                        <a:ext cx="4887913" cy="387350"/>
                      </a:xfrm>
                      <a:prstGeom prst="rect">
                        <a:avLst/>
                      </a:prstGeom>
                    </p:spPr>
                  </p:pic>
                </p:oleObj>
              </mc:Fallback>
            </mc:AlternateContent>
          </a:graphicData>
        </a:graphic>
      </p:graphicFrame>
      <p:graphicFrame>
        <p:nvGraphicFramePr>
          <p:cNvPr id="13" name="内容占位符 3">
            <a:extLst>
              <a:ext uri="{FF2B5EF4-FFF2-40B4-BE49-F238E27FC236}">
                <a16:creationId xmlns:a16="http://schemas.microsoft.com/office/drawing/2014/main" id="{2821B472-A740-4BAF-E8F5-16DB19AC238C}"/>
              </a:ext>
            </a:extLst>
          </p:cNvPr>
          <p:cNvGraphicFramePr>
            <a:graphicFrameLocks noChangeAspect="1"/>
          </p:cNvGraphicFramePr>
          <p:nvPr>
            <p:extLst>
              <p:ext uri="{D42A27DB-BD31-4B8C-83A1-F6EECF244321}">
                <p14:modId xmlns:p14="http://schemas.microsoft.com/office/powerpoint/2010/main" val="3031393083"/>
              </p:ext>
            </p:extLst>
          </p:nvPr>
        </p:nvGraphicFramePr>
        <p:xfrm>
          <a:off x="2189869" y="3684526"/>
          <a:ext cx="4887913" cy="388937"/>
        </p:xfrm>
        <a:graphic>
          <a:graphicData uri="http://schemas.openxmlformats.org/presentationml/2006/ole">
            <mc:AlternateContent xmlns:mc="http://schemas.openxmlformats.org/markup-compatibility/2006">
              <mc:Choice xmlns:v="urn:schemas-microsoft-com:vml" Requires="v">
                <p:oleObj name="Formula" r:id="rId17" imgW="2583360" imgH="204480" progId="Equation.Ribbit">
                  <p:embed/>
                </p:oleObj>
              </mc:Choice>
              <mc:Fallback>
                <p:oleObj name="Formula" r:id="rId17" imgW="2583360" imgH="204480" progId="Equation.Ribbit">
                  <p:embed/>
                  <p:pic>
                    <p:nvPicPr>
                      <p:cNvPr id="21" name="内容占位符 3"/>
                      <p:cNvPicPr/>
                      <p:nvPr/>
                    </p:nvPicPr>
                    <p:blipFill>
                      <a:blip r:embed="rId18"/>
                      <a:stretch>
                        <a:fillRect/>
                      </a:stretch>
                    </p:blipFill>
                    <p:spPr>
                      <a:xfrm>
                        <a:off x="2189869" y="3684526"/>
                        <a:ext cx="4887913" cy="388937"/>
                      </a:xfrm>
                      <a:prstGeom prst="rect">
                        <a:avLst/>
                      </a:prstGeom>
                    </p:spPr>
                  </p:pic>
                </p:oleObj>
              </mc:Fallback>
            </mc:AlternateContent>
          </a:graphicData>
        </a:graphic>
      </p:graphicFrame>
      <p:graphicFrame>
        <p:nvGraphicFramePr>
          <p:cNvPr id="14" name="内容占位符 3">
            <a:extLst>
              <a:ext uri="{FF2B5EF4-FFF2-40B4-BE49-F238E27FC236}">
                <a16:creationId xmlns:a16="http://schemas.microsoft.com/office/drawing/2014/main" id="{F8DAAFF0-EE19-598D-D3DE-451DEE290C85}"/>
              </a:ext>
            </a:extLst>
          </p:cNvPr>
          <p:cNvGraphicFramePr>
            <a:graphicFrameLocks noChangeAspect="1"/>
          </p:cNvGraphicFramePr>
          <p:nvPr>
            <p:extLst>
              <p:ext uri="{D42A27DB-BD31-4B8C-83A1-F6EECF244321}">
                <p14:modId xmlns:p14="http://schemas.microsoft.com/office/powerpoint/2010/main" val="2398954542"/>
              </p:ext>
            </p:extLst>
          </p:nvPr>
        </p:nvGraphicFramePr>
        <p:xfrm>
          <a:off x="2189869" y="4178238"/>
          <a:ext cx="4887913" cy="388938"/>
        </p:xfrm>
        <a:graphic>
          <a:graphicData uri="http://schemas.openxmlformats.org/presentationml/2006/ole">
            <mc:AlternateContent xmlns:mc="http://schemas.openxmlformats.org/markup-compatibility/2006">
              <mc:Choice xmlns:v="urn:schemas-microsoft-com:vml" Requires="v">
                <p:oleObj name="Formula" r:id="rId19" imgW="2581920" imgH="204480" progId="Equation.Ribbit">
                  <p:embed/>
                </p:oleObj>
              </mc:Choice>
              <mc:Fallback>
                <p:oleObj name="Formula" r:id="rId19" imgW="2581920" imgH="204480" progId="Equation.Ribbit">
                  <p:embed/>
                  <p:pic>
                    <p:nvPicPr>
                      <p:cNvPr id="22" name="内容占位符 3"/>
                      <p:cNvPicPr/>
                      <p:nvPr/>
                    </p:nvPicPr>
                    <p:blipFill>
                      <a:blip r:embed="rId20"/>
                      <a:stretch>
                        <a:fillRect/>
                      </a:stretch>
                    </p:blipFill>
                    <p:spPr>
                      <a:xfrm>
                        <a:off x="2189869" y="4178238"/>
                        <a:ext cx="4887913" cy="388938"/>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661DB944-10E1-DC3F-C8A0-0B9D307274F6}"/>
              </a:ext>
            </a:extLst>
          </p:cNvPr>
          <p:cNvGraphicFramePr>
            <a:graphicFrameLocks noChangeAspect="1"/>
          </p:cNvGraphicFramePr>
          <p:nvPr>
            <p:extLst>
              <p:ext uri="{D42A27DB-BD31-4B8C-83A1-F6EECF244321}">
                <p14:modId xmlns:p14="http://schemas.microsoft.com/office/powerpoint/2010/main" val="1786713686"/>
              </p:ext>
            </p:extLst>
          </p:nvPr>
        </p:nvGraphicFramePr>
        <p:xfrm>
          <a:off x="688094" y="5197413"/>
          <a:ext cx="4506913" cy="722313"/>
        </p:xfrm>
        <a:graphic>
          <a:graphicData uri="http://schemas.openxmlformats.org/presentationml/2006/ole">
            <mc:AlternateContent xmlns:mc="http://schemas.openxmlformats.org/markup-compatibility/2006">
              <mc:Choice xmlns:v="urn:schemas-microsoft-com:vml" Requires="v">
                <p:oleObj name="Formula" r:id="rId21" imgW="2876760" imgH="461160" progId="Equation.Ribbit">
                  <p:embed/>
                </p:oleObj>
              </mc:Choice>
              <mc:Fallback>
                <p:oleObj name="Formula" r:id="rId21" imgW="2876760" imgH="461160" progId="Equation.Ribbit">
                  <p:embed/>
                  <p:pic>
                    <p:nvPicPr>
                      <p:cNvPr id="26" name="对象 25"/>
                      <p:cNvPicPr/>
                      <p:nvPr/>
                    </p:nvPicPr>
                    <p:blipFill>
                      <a:blip r:embed="rId22"/>
                      <a:stretch>
                        <a:fillRect/>
                      </a:stretch>
                    </p:blipFill>
                    <p:spPr>
                      <a:xfrm>
                        <a:off x="688094" y="5197413"/>
                        <a:ext cx="4506913" cy="722313"/>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AFDCFA4E-8CC5-61F0-5229-237840BCE752}"/>
              </a:ext>
            </a:extLst>
          </p:cNvPr>
          <p:cNvGraphicFramePr>
            <a:graphicFrameLocks noChangeAspect="1"/>
          </p:cNvGraphicFramePr>
          <p:nvPr>
            <p:extLst>
              <p:ext uri="{D42A27DB-BD31-4B8C-83A1-F6EECF244321}">
                <p14:modId xmlns:p14="http://schemas.microsoft.com/office/powerpoint/2010/main" val="656398408"/>
              </p:ext>
            </p:extLst>
          </p:nvPr>
        </p:nvGraphicFramePr>
        <p:xfrm>
          <a:off x="2202569" y="5943538"/>
          <a:ext cx="5343525" cy="346075"/>
        </p:xfrm>
        <a:graphic>
          <a:graphicData uri="http://schemas.openxmlformats.org/presentationml/2006/ole">
            <mc:AlternateContent xmlns:mc="http://schemas.openxmlformats.org/markup-compatibility/2006">
              <mc:Choice xmlns:v="urn:schemas-microsoft-com:vml" Requires="v">
                <p:oleObj name="Formula" r:id="rId23" imgW="3139560" imgH="203400" progId="Equation.Ribbit">
                  <p:embed/>
                </p:oleObj>
              </mc:Choice>
              <mc:Fallback>
                <p:oleObj name="Formula" r:id="rId23" imgW="3139560" imgH="203400" progId="Equation.Ribbit">
                  <p:embed/>
                  <p:pic>
                    <p:nvPicPr>
                      <p:cNvPr id="27" name="对象 26"/>
                      <p:cNvPicPr/>
                      <p:nvPr/>
                    </p:nvPicPr>
                    <p:blipFill>
                      <a:blip r:embed="rId24"/>
                      <a:stretch>
                        <a:fillRect/>
                      </a:stretch>
                    </p:blipFill>
                    <p:spPr>
                      <a:xfrm>
                        <a:off x="2202569" y="5943538"/>
                        <a:ext cx="5343525" cy="346075"/>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BAF6137F-429D-31E4-EE33-C6C86D7BB8B0}"/>
              </a:ext>
            </a:extLst>
          </p:cNvPr>
          <p:cNvGraphicFramePr>
            <a:graphicFrameLocks noChangeAspect="1"/>
          </p:cNvGraphicFramePr>
          <p:nvPr>
            <p:extLst>
              <p:ext uri="{D42A27DB-BD31-4B8C-83A1-F6EECF244321}">
                <p14:modId xmlns:p14="http://schemas.microsoft.com/office/powerpoint/2010/main" val="3479772539"/>
              </p:ext>
            </p:extLst>
          </p:nvPr>
        </p:nvGraphicFramePr>
        <p:xfrm>
          <a:off x="2204157" y="6368988"/>
          <a:ext cx="828675" cy="273050"/>
        </p:xfrm>
        <a:graphic>
          <a:graphicData uri="http://schemas.openxmlformats.org/presentationml/2006/ole">
            <mc:AlternateContent xmlns:mc="http://schemas.openxmlformats.org/markup-compatibility/2006">
              <mc:Choice xmlns:v="urn:schemas-microsoft-com:vml" Requires="v">
                <p:oleObj name="Formula" r:id="rId25" imgW="495360" imgH="162720" progId="Equation.Ribbit">
                  <p:embed/>
                </p:oleObj>
              </mc:Choice>
              <mc:Fallback>
                <p:oleObj name="Formula" r:id="rId25" imgW="495360" imgH="162720" progId="Equation.Ribbit">
                  <p:embed/>
                  <p:pic>
                    <p:nvPicPr>
                      <p:cNvPr id="28" name="对象 27"/>
                      <p:cNvPicPr/>
                      <p:nvPr/>
                    </p:nvPicPr>
                    <p:blipFill>
                      <a:blip r:embed="rId26"/>
                      <a:stretch>
                        <a:fillRect/>
                      </a:stretch>
                    </p:blipFill>
                    <p:spPr>
                      <a:xfrm>
                        <a:off x="2204157" y="6368988"/>
                        <a:ext cx="828675" cy="273050"/>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EDCCAF1C-69AD-C13F-12A8-60B42E265C44}"/>
              </a:ext>
            </a:extLst>
          </p:cNvPr>
          <p:cNvGraphicFramePr>
            <a:graphicFrameLocks noChangeAspect="1"/>
          </p:cNvGraphicFramePr>
          <p:nvPr>
            <p:extLst>
              <p:ext uri="{D42A27DB-BD31-4B8C-83A1-F6EECF244321}">
                <p14:modId xmlns:p14="http://schemas.microsoft.com/office/powerpoint/2010/main" val="3567929100"/>
              </p:ext>
            </p:extLst>
          </p:nvPr>
        </p:nvGraphicFramePr>
        <p:xfrm>
          <a:off x="2831220" y="2238313"/>
          <a:ext cx="2363787" cy="366713"/>
        </p:xfrm>
        <a:graphic>
          <a:graphicData uri="http://schemas.openxmlformats.org/presentationml/2006/ole">
            <mc:AlternateContent xmlns:mc="http://schemas.openxmlformats.org/markup-compatibility/2006">
              <mc:Choice xmlns:v="urn:schemas-microsoft-com:vml" Requires="v">
                <p:oleObj name="Formula" r:id="rId27" imgW="1144440" imgH="177840" progId="Equation.Ribbit">
                  <p:embed/>
                </p:oleObj>
              </mc:Choice>
              <mc:Fallback>
                <p:oleObj name="Formula" r:id="rId27" imgW="1144440" imgH="177840" progId="Equation.Ribbit">
                  <p:embed/>
                  <p:pic>
                    <p:nvPicPr>
                      <p:cNvPr id="10" name="对象 9"/>
                      <p:cNvPicPr/>
                      <p:nvPr/>
                    </p:nvPicPr>
                    <p:blipFill>
                      <a:blip r:embed="rId28"/>
                      <a:stretch>
                        <a:fillRect/>
                      </a:stretch>
                    </p:blipFill>
                    <p:spPr>
                      <a:xfrm>
                        <a:off x="2831220" y="2238313"/>
                        <a:ext cx="2363787" cy="366713"/>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0E5387A2-7508-8BF0-97E0-D40A5BCD08E1}"/>
              </a:ext>
            </a:extLst>
          </p:cNvPr>
          <p:cNvGraphicFramePr>
            <a:graphicFrameLocks noChangeAspect="1"/>
          </p:cNvGraphicFramePr>
          <p:nvPr>
            <p:extLst>
              <p:ext uri="{D42A27DB-BD31-4B8C-83A1-F6EECF244321}">
                <p14:modId xmlns:p14="http://schemas.microsoft.com/office/powerpoint/2010/main" val="2384679389"/>
              </p:ext>
            </p:extLst>
          </p:nvPr>
        </p:nvGraphicFramePr>
        <p:xfrm>
          <a:off x="5447011" y="2250041"/>
          <a:ext cx="158750" cy="347662"/>
        </p:xfrm>
        <a:graphic>
          <a:graphicData uri="http://schemas.openxmlformats.org/presentationml/2006/ole">
            <mc:AlternateContent xmlns:mc="http://schemas.openxmlformats.org/markup-compatibility/2006">
              <mc:Choice xmlns:v="urn:schemas-microsoft-com:vml" Requires="v">
                <p:oleObj name="Formula" r:id="rId29" imgW="75240" imgH="162720" progId="Equation.Ribbit">
                  <p:embed/>
                </p:oleObj>
              </mc:Choice>
              <mc:Fallback>
                <p:oleObj name="Formula" r:id="rId29" imgW="75240" imgH="162720" progId="Equation.Ribbit">
                  <p:embed/>
                  <p:pic>
                    <p:nvPicPr>
                      <p:cNvPr id="12" name="对象 11"/>
                      <p:cNvPicPr/>
                      <p:nvPr/>
                    </p:nvPicPr>
                    <p:blipFill>
                      <a:blip r:embed="rId30"/>
                      <a:stretch>
                        <a:fillRect/>
                      </a:stretch>
                    </p:blipFill>
                    <p:spPr>
                      <a:xfrm>
                        <a:off x="5447011" y="2250041"/>
                        <a:ext cx="158750" cy="347662"/>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C4A44C34-27E0-B4B3-32CE-2CF70962C7D0}"/>
              </a:ext>
            </a:extLst>
          </p:cNvPr>
          <p:cNvGraphicFramePr>
            <a:graphicFrameLocks noChangeAspect="1"/>
          </p:cNvGraphicFramePr>
          <p:nvPr>
            <p:extLst>
              <p:ext uri="{D42A27DB-BD31-4B8C-83A1-F6EECF244321}">
                <p14:modId xmlns:p14="http://schemas.microsoft.com/office/powerpoint/2010/main" val="1601180321"/>
              </p:ext>
            </p:extLst>
          </p:nvPr>
        </p:nvGraphicFramePr>
        <p:xfrm>
          <a:off x="4919637" y="2683347"/>
          <a:ext cx="158750" cy="347662"/>
        </p:xfrm>
        <a:graphic>
          <a:graphicData uri="http://schemas.openxmlformats.org/presentationml/2006/ole">
            <mc:AlternateContent xmlns:mc="http://schemas.openxmlformats.org/markup-compatibility/2006">
              <mc:Choice xmlns:v="urn:schemas-microsoft-com:vml" Requires="v">
                <p:oleObj name="Formula" r:id="rId31" imgW="75240" imgH="162720" progId="Equation.Ribbit">
                  <p:embed/>
                </p:oleObj>
              </mc:Choice>
              <mc:Fallback>
                <p:oleObj name="Formula" r:id="rId31" imgW="75240" imgH="162720" progId="Equation.Ribbit">
                  <p:embed/>
                  <p:pic>
                    <p:nvPicPr>
                      <p:cNvPr id="23" name="对象 22"/>
                      <p:cNvPicPr/>
                      <p:nvPr/>
                    </p:nvPicPr>
                    <p:blipFill>
                      <a:blip r:embed="rId32"/>
                      <a:stretch>
                        <a:fillRect/>
                      </a:stretch>
                    </p:blipFill>
                    <p:spPr>
                      <a:xfrm>
                        <a:off x="4919637" y="2683347"/>
                        <a:ext cx="158750" cy="347662"/>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1D4CCD75-5835-BA2C-CDBB-3C70CBAAF47F}"/>
              </a:ext>
            </a:extLst>
          </p:cNvPr>
          <p:cNvGraphicFramePr>
            <a:graphicFrameLocks noChangeAspect="1"/>
          </p:cNvGraphicFramePr>
          <p:nvPr>
            <p:extLst>
              <p:ext uri="{D42A27DB-BD31-4B8C-83A1-F6EECF244321}">
                <p14:modId xmlns:p14="http://schemas.microsoft.com/office/powerpoint/2010/main" val="1018008939"/>
              </p:ext>
            </p:extLst>
          </p:nvPr>
        </p:nvGraphicFramePr>
        <p:xfrm>
          <a:off x="4482219" y="1556739"/>
          <a:ext cx="149269" cy="330200"/>
        </p:xfrm>
        <a:graphic>
          <a:graphicData uri="http://schemas.openxmlformats.org/presentationml/2006/ole">
            <mc:AlternateContent xmlns:mc="http://schemas.openxmlformats.org/markup-compatibility/2006">
              <mc:Choice xmlns:v="urn:schemas-microsoft-com:vml" Requires="v">
                <p:oleObj name="Formula" r:id="rId33" imgW="75240" imgH="162720" progId="Equation.Ribbit">
                  <p:embed/>
                </p:oleObj>
              </mc:Choice>
              <mc:Fallback>
                <p:oleObj name="Formula" r:id="rId33" imgW="75240" imgH="162720" progId="Equation.Ribbit">
                  <p:embed/>
                  <p:pic>
                    <p:nvPicPr>
                      <p:cNvPr id="24" name="对象 23"/>
                      <p:cNvPicPr/>
                      <p:nvPr/>
                    </p:nvPicPr>
                    <p:blipFill>
                      <a:blip r:embed="rId32"/>
                      <a:stretch>
                        <a:fillRect/>
                      </a:stretch>
                    </p:blipFill>
                    <p:spPr>
                      <a:xfrm>
                        <a:off x="4482219" y="1556739"/>
                        <a:ext cx="149269" cy="330200"/>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E59D2B9F-C66B-00E7-7567-A572147EC0DA}"/>
              </a:ext>
            </a:extLst>
          </p:cNvPr>
          <p:cNvGraphicFramePr>
            <a:graphicFrameLocks noChangeAspect="1"/>
          </p:cNvGraphicFramePr>
          <p:nvPr>
            <p:extLst>
              <p:ext uri="{D42A27DB-BD31-4B8C-83A1-F6EECF244321}">
                <p14:modId xmlns:p14="http://schemas.microsoft.com/office/powerpoint/2010/main" val="921599316"/>
              </p:ext>
            </p:extLst>
          </p:nvPr>
        </p:nvGraphicFramePr>
        <p:xfrm>
          <a:off x="4534607" y="3800413"/>
          <a:ext cx="608996" cy="114300"/>
        </p:xfrm>
        <a:graphic>
          <a:graphicData uri="http://schemas.openxmlformats.org/presentationml/2006/ole">
            <mc:AlternateContent xmlns:mc="http://schemas.openxmlformats.org/markup-compatibility/2006">
              <mc:Choice xmlns:v="urn:schemas-microsoft-com:vml" Requires="v">
                <p:oleObj name="Formula" r:id="rId34" imgW="14040" imgH="0" progId="Equation.Ribbit">
                  <p:embed/>
                </p:oleObj>
              </mc:Choice>
              <mc:Fallback>
                <p:oleObj name="Formula" r:id="rId34" imgW="14040" imgH="0" progId="Equation.Ribbit">
                  <p:embed/>
                  <p:pic>
                    <p:nvPicPr>
                      <p:cNvPr id="18" name="对象 17"/>
                      <p:cNvPicPr/>
                      <p:nvPr/>
                    </p:nvPicPr>
                    <p:blipFill>
                      <a:blip r:embed="rId35"/>
                      <a:stretch>
                        <a:fillRect/>
                      </a:stretch>
                    </p:blipFill>
                    <p:spPr>
                      <a:xfrm>
                        <a:off x="4534607" y="3800413"/>
                        <a:ext cx="608996" cy="114300"/>
                      </a:xfrm>
                      <a:prstGeom prst="rect">
                        <a:avLst/>
                      </a:prstGeom>
                    </p:spPr>
                  </p:pic>
                </p:oleObj>
              </mc:Fallback>
            </mc:AlternateContent>
          </a:graphicData>
        </a:graphic>
      </p:graphicFrame>
      <p:pic>
        <p:nvPicPr>
          <p:cNvPr id="2" name="图片 1">
            <a:extLst>
              <a:ext uri="{FF2B5EF4-FFF2-40B4-BE49-F238E27FC236}">
                <a16:creationId xmlns:a16="http://schemas.microsoft.com/office/drawing/2014/main" id="{EC063B26-CC1D-77AC-64CC-A332A2E35DAE}"/>
              </a:ext>
            </a:extLst>
          </p:cNvPr>
          <p:cNvPicPr>
            <a:picLocks noChangeAspect="1"/>
          </p:cNvPicPr>
          <p:nvPr/>
        </p:nvPicPr>
        <p:blipFill>
          <a:blip r:embed="rId36"/>
          <a:stretch>
            <a:fillRect/>
          </a:stretch>
        </p:blipFill>
        <p:spPr>
          <a:xfrm>
            <a:off x="7675653" y="2923913"/>
            <a:ext cx="4126998" cy="2897587"/>
          </a:xfrm>
          <a:prstGeom prst="rect">
            <a:avLst/>
          </a:prstGeom>
        </p:spPr>
      </p:pic>
    </p:spTree>
    <p:extLst>
      <p:ext uri="{BB962C8B-B14F-4D97-AF65-F5344CB8AC3E}">
        <p14:creationId xmlns:p14="http://schemas.microsoft.com/office/powerpoint/2010/main" val="415668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划分选择</a:t>
            </a:r>
          </a:p>
        </p:txBody>
      </p:sp>
      <p:sp>
        <p:nvSpPr>
          <p:cNvPr id="2" name="内容占位符 2">
            <a:extLst>
              <a:ext uri="{FF2B5EF4-FFF2-40B4-BE49-F238E27FC236}">
                <a16:creationId xmlns:a16="http://schemas.microsoft.com/office/drawing/2014/main" id="{2ACC4A6A-A8F8-6AC9-91F5-6EF949D1FB72}"/>
              </a:ext>
            </a:extLst>
          </p:cNvPr>
          <p:cNvSpPr txBox="1">
            <a:spLocks/>
          </p:cNvSpPr>
          <p:nvPr/>
        </p:nvSpPr>
        <p:spPr>
          <a:xfrm>
            <a:off x="890027" y="1558244"/>
            <a:ext cx="8616950" cy="4930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a:ln>
                  <a:noFill/>
                </a:ln>
                <a:solidFill>
                  <a:sysClr val="windowText" lastClr="000000"/>
                </a:solidFill>
                <a:effectLst/>
                <a:uLnTx/>
                <a:uFillTx/>
                <a:latin typeface="+mj-ea"/>
                <a:ea typeface="+mj-ea"/>
                <a:cs typeface="+mn-cs"/>
              </a:rPr>
              <a:t>类似的，其他属性的信息增益为</a:t>
            </a: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endParaRPr kumimoji="0" lang="zh-CN" altLang="en-US" sz="2200" b="0" i="0" u="none" strike="noStrike" kern="1200" cap="none" spc="0" normalizeH="0" baseline="0" noProof="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endParaRPr kumimoji="0" lang="zh-CN" altLang="en-US" sz="2200" b="0" i="0" u="none" strike="noStrike" kern="1200" cap="none" spc="0" normalizeH="0" baseline="0" noProof="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endParaRPr kumimoji="0" lang="zh-CN" altLang="en-US" sz="2200" b="0" i="0" u="none" strike="noStrike" kern="1200" cap="none" spc="0" normalizeH="0" baseline="0" noProof="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endParaRPr kumimoji="0" lang="zh-CN" altLang="en-US" sz="2200" b="0" i="0" u="none" strike="noStrike" kern="1200" cap="none" spc="0" normalizeH="0" baseline="0" noProof="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endParaRPr kumimoji="0" lang="zh-CN" altLang="en-US" sz="2200" b="0" i="0" u="none" strike="noStrike" kern="1200" cap="none" spc="0" normalizeH="0" baseline="0" noProof="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a:ln>
                  <a:noFill/>
                </a:ln>
                <a:solidFill>
                  <a:sysClr val="windowText" lastClr="000000"/>
                </a:solidFill>
                <a:effectLst/>
                <a:uLnTx/>
                <a:uFillTx/>
                <a:latin typeface="+mj-ea"/>
                <a:ea typeface="+mj-ea"/>
                <a:cs typeface="+mn-cs"/>
              </a:rPr>
              <a:t>显然，属性“纹理”的信息增益最大，其被选为划分属性</a:t>
            </a: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p:txBody>
      </p:sp>
      <p:graphicFrame>
        <p:nvGraphicFramePr>
          <p:cNvPr id="3" name="对象 2">
            <a:extLst>
              <a:ext uri="{FF2B5EF4-FFF2-40B4-BE49-F238E27FC236}">
                <a16:creationId xmlns:a16="http://schemas.microsoft.com/office/drawing/2014/main" id="{834429E2-E105-BA3F-11DF-7B7F68BC6DCF}"/>
              </a:ext>
            </a:extLst>
          </p:cNvPr>
          <p:cNvGraphicFramePr>
            <a:graphicFrameLocks noChangeAspect="1"/>
          </p:cNvGraphicFramePr>
          <p:nvPr>
            <p:extLst>
              <p:ext uri="{D42A27DB-BD31-4B8C-83A1-F6EECF244321}">
                <p14:modId xmlns:p14="http://schemas.microsoft.com/office/powerpoint/2010/main" val="4018505966"/>
              </p:ext>
            </p:extLst>
          </p:nvPr>
        </p:nvGraphicFramePr>
        <p:xfrm>
          <a:off x="1488515" y="2328521"/>
          <a:ext cx="2922587" cy="377825"/>
        </p:xfrm>
        <a:graphic>
          <a:graphicData uri="http://schemas.openxmlformats.org/presentationml/2006/ole">
            <mc:AlternateContent xmlns:mc="http://schemas.openxmlformats.org/markup-compatibility/2006">
              <mc:Choice xmlns:v="urn:schemas-microsoft-com:vml" Requires="v">
                <p:oleObj name="Formula" r:id="rId2" imgW="1465920" imgH="188280" progId="Equation.Ribbit">
                  <p:embed/>
                </p:oleObj>
              </mc:Choice>
              <mc:Fallback>
                <p:oleObj name="Formula" r:id="rId2" imgW="1465920" imgH="188280" progId="Equation.Ribbit">
                  <p:embed/>
                  <p:pic>
                    <p:nvPicPr>
                      <p:cNvPr id="5" name="对象 4"/>
                      <p:cNvPicPr/>
                      <p:nvPr/>
                    </p:nvPicPr>
                    <p:blipFill>
                      <a:blip r:embed="rId3"/>
                      <a:stretch>
                        <a:fillRect/>
                      </a:stretch>
                    </p:blipFill>
                    <p:spPr>
                      <a:xfrm>
                        <a:off x="1488515" y="2328521"/>
                        <a:ext cx="2922587" cy="377825"/>
                      </a:xfrm>
                      <a:prstGeom prst="rect">
                        <a:avLst/>
                      </a:prstGeom>
                    </p:spPr>
                  </p:pic>
                </p:oleObj>
              </mc:Fallback>
            </mc:AlternateContent>
          </a:graphicData>
        </a:graphic>
      </p:graphicFrame>
      <p:cxnSp>
        <p:nvCxnSpPr>
          <p:cNvPr id="4" name="直接连接符 3">
            <a:extLst>
              <a:ext uri="{FF2B5EF4-FFF2-40B4-BE49-F238E27FC236}">
                <a16:creationId xmlns:a16="http://schemas.microsoft.com/office/drawing/2014/main" id="{7B52EE75-56B0-9CD7-2C81-E2B145E13C07}"/>
              </a:ext>
            </a:extLst>
          </p:cNvPr>
          <p:cNvCxnSpPr/>
          <p:nvPr/>
        </p:nvCxnSpPr>
        <p:spPr>
          <a:xfrm>
            <a:off x="5826905" y="5160779"/>
            <a:ext cx="2203197" cy="631503"/>
          </a:xfrm>
          <a:prstGeom prst="line">
            <a:avLst/>
          </a:prstGeom>
          <a:noFill/>
          <a:ln w="6350" cap="flat" cmpd="sng" algn="ctr">
            <a:solidFill>
              <a:sysClr val="windowText" lastClr="000000"/>
            </a:solidFill>
            <a:prstDash val="solid"/>
            <a:miter lim="800000"/>
          </a:ln>
          <a:effectLst/>
        </p:spPr>
      </p:cxnSp>
      <p:cxnSp>
        <p:nvCxnSpPr>
          <p:cNvPr id="5" name="直接连接符 4">
            <a:extLst>
              <a:ext uri="{FF2B5EF4-FFF2-40B4-BE49-F238E27FC236}">
                <a16:creationId xmlns:a16="http://schemas.microsoft.com/office/drawing/2014/main" id="{B40012EC-CC91-7E17-99C3-06494C112CF8}"/>
              </a:ext>
            </a:extLst>
          </p:cNvPr>
          <p:cNvCxnSpPr/>
          <p:nvPr/>
        </p:nvCxnSpPr>
        <p:spPr>
          <a:xfrm flipH="1">
            <a:off x="2882565" y="5155006"/>
            <a:ext cx="2077319" cy="579765"/>
          </a:xfrm>
          <a:prstGeom prst="line">
            <a:avLst/>
          </a:prstGeom>
          <a:noFill/>
          <a:ln w="6350" cap="flat" cmpd="sng" algn="ctr">
            <a:solidFill>
              <a:sysClr val="windowText" lastClr="000000"/>
            </a:solidFill>
            <a:prstDash val="solid"/>
            <a:miter lim="800000"/>
          </a:ln>
          <a:effectLst/>
        </p:spPr>
      </p:cxnSp>
      <p:cxnSp>
        <p:nvCxnSpPr>
          <p:cNvPr id="6" name="直接连接符 5">
            <a:extLst>
              <a:ext uri="{FF2B5EF4-FFF2-40B4-BE49-F238E27FC236}">
                <a16:creationId xmlns:a16="http://schemas.microsoft.com/office/drawing/2014/main" id="{D46B1B6E-3E75-B544-EF1B-088B666D35F6}"/>
              </a:ext>
            </a:extLst>
          </p:cNvPr>
          <p:cNvCxnSpPr>
            <a:stCxn id="11" idx="2"/>
            <a:endCxn id="12" idx="0"/>
          </p:cNvCxnSpPr>
          <p:nvPr/>
        </p:nvCxnSpPr>
        <p:spPr>
          <a:xfrm>
            <a:off x="5220002" y="5141357"/>
            <a:ext cx="683816" cy="644360"/>
          </a:xfrm>
          <a:prstGeom prst="line">
            <a:avLst/>
          </a:prstGeom>
          <a:noFill/>
          <a:ln w="6350" cap="flat" cmpd="sng" algn="ctr">
            <a:solidFill>
              <a:sysClr val="windowText" lastClr="000000"/>
            </a:solidFill>
            <a:prstDash val="solid"/>
            <a:miter lim="800000"/>
          </a:ln>
          <a:effectLst/>
        </p:spPr>
      </p:cxnSp>
      <p:sp>
        <p:nvSpPr>
          <p:cNvPr id="7" name="文本框 6">
            <a:extLst>
              <a:ext uri="{FF2B5EF4-FFF2-40B4-BE49-F238E27FC236}">
                <a16:creationId xmlns:a16="http://schemas.microsoft.com/office/drawing/2014/main" id="{F40106C0-B6D2-7CD9-F15C-27A0D2AC860B}"/>
              </a:ext>
            </a:extLst>
          </p:cNvPr>
          <p:cNvSpPr txBox="1"/>
          <p:nvPr/>
        </p:nvSpPr>
        <p:spPr>
          <a:xfrm>
            <a:off x="3074502" y="5170418"/>
            <a:ext cx="64633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mj-ea"/>
                <a:ea typeface="+mj-ea"/>
              </a:rPr>
              <a:t>清晰</a:t>
            </a:r>
          </a:p>
        </p:txBody>
      </p:sp>
      <p:sp>
        <p:nvSpPr>
          <p:cNvPr id="8" name="文本框 7">
            <a:extLst>
              <a:ext uri="{FF2B5EF4-FFF2-40B4-BE49-F238E27FC236}">
                <a16:creationId xmlns:a16="http://schemas.microsoft.com/office/drawing/2014/main" id="{8D41D36D-CCCE-0ACB-1B6F-D0F6781E79B3}"/>
              </a:ext>
            </a:extLst>
          </p:cNvPr>
          <p:cNvSpPr txBox="1"/>
          <p:nvPr/>
        </p:nvSpPr>
        <p:spPr>
          <a:xfrm>
            <a:off x="4889624" y="5278871"/>
            <a:ext cx="64633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mj-ea"/>
                <a:ea typeface="+mj-ea"/>
              </a:rPr>
              <a:t>稍糊</a:t>
            </a:r>
          </a:p>
        </p:txBody>
      </p:sp>
      <p:sp>
        <p:nvSpPr>
          <p:cNvPr id="9" name="文本框 8">
            <a:extLst>
              <a:ext uri="{FF2B5EF4-FFF2-40B4-BE49-F238E27FC236}">
                <a16:creationId xmlns:a16="http://schemas.microsoft.com/office/drawing/2014/main" id="{4924F057-F112-2CD3-D752-88C8E638CC26}"/>
              </a:ext>
            </a:extLst>
          </p:cNvPr>
          <p:cNvSpPr txBox="1"/>
          <p:nvPr/>
        </p:nvSpPr>
        <p:spPr>
          <a:xfrm>
            <a:off x="6605337" y="5107198"/>
            <a:ext cx="64633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mj-ea"/>
                <a:ea typeface="+mj-ea"/>
              </a:rPr>
              <a:t>模糊</a:t>
            </a:r>
          </a:p>
        </p:txBody>
      </p:sp>
      <p:sp>
        <p:nvSpPr>
          <p:cNvPr id="10" name="圆角矩形 21">
            <a:extLst>
              <a:ext uri="{FF2B5EF4-FFF2-40B4-BE49-F238E27FC236}">
                <a16:creationId xmlns:a16="http://schemas.microsoft.com/office/drawing/2014/main" id="{FD8D6786-4288-4BF3-6D51-26634B960282}"/>
              </a:ext>
            </a:extLst>
          </p:cNvPr>
          <p:cNvSpPr/>
          <p:nvPr/>
        </p:nvSpPr>
        <p:spPr>
          <a:xfrm>
            <a:off x="1144369" y="5770325"/>
            <a:ext cx="3291251"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200" b="0" i="0" u="none" strike="noStrike" kern="0" cap="none" spc="0" normalizeH="0" baseline="0" noProof="0" dirty="0">
                <a:ln>
                  <a:noFill/>
                </a:ln>
                <a:solidFill>
                  <a:prstClr val="black"/>
                </a:solidFill>
                <a:effectLst/>
                <a:uLnTx/>
                <a:uFillTx/>
                <a:latin typeface="+mj-ea"/>
                <a:ea typeface="+mj-ea"/>
                <a:cs typeface="+mn-cs"/>
              </a:rPr>
              <a:t>{1,2,3,4,5,6,8,10,15}</a:t>
            </a:r>
            <a:endParaRPr kumimoji="0" lang="zh-CN" altLang="en-US" sz="2200" b="0" i="0" u="none" strike="noStrike" kern="0" cap="none" spc="0" normalizeH="0" baseline="0" noProof="0" dirty="0">
              <a:ln>
                <a:noFill/>
              </a:ln>
              <a:solidFill>
                <a:prstClr val="black"/>
              </a:solidFill>
              <a:effectLst/>
              <a:uLnTx/>
              <a:uFillTx/>
              <a:latin typeface="+mj-ea"/>
              <a:ea typeface="+mj-ea"/>
              <a:cs typeface="+mn-cs"/>
            </a:endParaRPr>
          </a:p>
        </p:txBody>
      </p:sp>
      <p:sp>
        <p:nvSpPr>
          <p:cNvPr id="11" name="圆角矩形 23">
            <a:extLst>
              <a:ext uri="{FF2B5EF4-FFF2-40B4-BE49-F238E27FC236}">
                <a16:creationId xmlns:a16="http://schemas.microsoft.com/office/drawing/2014/main" id="{438A0E9A-FDCF-F568-5A74-ABE8317137A9}"/>
              </a:ext>
            </a:extLst>
          </p:cNvPr>
          <p:cNvSpPr/>
          <p:nvPr/>
        </p:nvSpPr>
        <p:spPr>
          <a:xfrm>
            <a:off x="4500002" y="4709357"/>
            <a:ext cx="144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纹理</a:t>
            </a:r>
            <a:r>
              <a:rPr kumimoji="0" lang="en-US" altLang="zh-CN" sz="2200" b="0" i="0" u="none" strike="noStrike" kern="0" cap="none" spc="0" normalizeH="0" baseline="0" noProof="0" dirty="0">
                <a:ln>
                  <a:noFill/>
                </a:ln>
                <a:solidFill>
                  <a:prstClr val="black"/>
                </a:solidFill>
                <a:effectLst/>
                <a:uLnTx/>
                <a:uFillTx/>
                <a:latin typeface="+mj-ea"/>
                <a:ea typeface="+mj-ea"/>
                <a:cs typeface="+mn-cs"/>
              </a:rPr>
              <a:t>=?</a:t>
            </a:r>
            <a:endParaRPr kumimoji="0" lang="zh-CN" altLang="en-US" sz="2200" b="0" i="0" u="none" strike="noStrike" kern="0" cap="none" spc="0" normalizeH="0" baseline="0" noProof="0" dirty="0">
              <a:ln>
                <a:noFill/>
              </a:ln>
              <a:solidFill>
                <a:prstClr val="black"/>
              </a:solidFill>
              <a:effectLst/>
              <a:uLnTx/>
              <a:uFillTx/>
              <a:latin typeface="+mj-ea"/>
              <a:ea typeface="+mj-ea"/>
              <a:cs typeface="+mn-cs"/>
            </a:endParaRPr>
          </a:p>
        </p:txBody>
      </p:sp>
      <p:sp>
        <p:nvSpPr>
          <p:cNvPr id="12" name="圆角矩形 24">
            <a:extLst>
              <a:ext uri="{FF2B5EF4-FFF2-40B4-BE49-F238E27FC236}">
                <a16:creationId xmlns:a16="http://schemas.microsoft.com/office/drawing/2014/main" id="{622EF52A-878D-05C7-4F9C-3F3E8A52703B}"/>
              </a:ext>
            </a:extLst>
          </p:cNvPr>
          <p:cNvSpPr/>
          <p:nvPr/>
        </p:nvSpPr>
        <p:spPr>
          <a:xfrm>
            <a:off x="4941633" y="5785717"/>
            <a:ext cx="1924369"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200" b="0" i="0" u="none" strike="noStrike" kern="0" cap="none" spc="0" normalizeH="0" baseline="0" noProof="0" dirty="0">
                <a:ln>
                  <a:noFill/>
                </a:ln>
                <a:solidFill>
                  <a:prstClr val="black"/>
                </a:solidFill>
                <a:effectLst/>
                <a:uLnTx/>
                <a:uFillTx/>
                <a:latin typeface="+mj-ea"/>
                <a:ea typeface="+mj-ea"/>
                <a:cs typeface="+mn-cs"/>
              </a:rPr>
              <a:t>{7,9,13,14,17}</a:t>
            </a:r>
            <a:endParaRPr kumimoji="0" lang="zh-CN" altLang="en-US" sz="2200" b="0" i="0" u="none" strike="noStrike" kern="0" cap="none" spc="0" normalizeH="0" baseline="0" noProof="0" dirty="0">
              <a:ln>
                <a:noFill/>
              </a:ln>
              <a:solidFill>
                <a:prstClr val="black"/>
              </a:solidFill>
              <a:effectLst/>
              <a:uLnTx/>
              <a:uFillTx/>
              <a:latin typeface="+mj-ea"/>
              <a:ea typeface="+mj-ea"/>
              <a:cs typeface="+mn-cs"/>
            </a:endParaRPr>
          </a:p>
        </p:txBody>
      </p:sp>
      <p:sp>
        <p:nvSpPr>
          <p:cNvPr id="13" name="圆角矩形 48">
            <a:extLst>
              <a:ext uri="{FF2B5EF4-FFF2-40B4-BE49-F238E27FC236}">
                <a16:creationId xmlns:a16="http://schemas.microsoft.com/office/drawing/2014/main" id="{93AE4B5F-8100-AE86-6328-7DD68CA740A5}"/>
              </a:ext>
            </a:extLst>
          </p:cNvPr>
          <p:cNvSpPr/>
          <p:nvPr/>
        </p:nvSpPr>
        <p:spPr>
          <a:xfrm>
            <a:off x="7270566" y="5757811"/>
            <a:ext cx="1924369"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200" b="0" i="0" u="none" strike="noStrike" kern="0" cap="none" spc="0" normalizeH="0" baseline="0" noProof="0" dirty="0">
                <a:ln>
                  <a:noFill/>
                </a:ln>
                <a:solidFill>
                  <a:prstClr val="black"/>
                </a:solidFill>
                <a:effectLst/>
                <a:uLnTx/>
                <a:uFillTx/>
                <a:latin typeface="+mj-ea"/>
                <a:ea typeface="+mj-ea"/>
                <a:cs typeface="+mn-cs"/>
              </a:rPr>
              <a:t>{11,12,16}</a:t>
            </a:r>
            <a:endParaRPr kumimoji="0" lang="zh-CN" altLang="en-US" sz="2200" b="0" i="0" u="none" strike="noStrike" kern="0" cap="none" spc="0" normalizeH="0" baseline="0" noProof="0" dirty="0">
              <a:ln>
                <a:noFill/>
              </a:ln>
              <a:solidFill>
                <a:prstClr val="black"/>
              </a:solidFill>
              <a:effectLst/>
              <a:uLnTx/>
              <a:uFillTx/>
              <a:latin typeface="+mj-ea"/>
              <a:ea typeface="+mj-ea"/>
              <a:cs typeface="+mn-cs"/>
            </a:endParaRPr>
          </a:p>
        </p:txBody>
      </p:sp>
      <p:graphicFrame>
        <p:nvGraphicFramePr>
          <p:cNvPr id="14" name="对象 13">
            <a:extLst>
              <a:ext uri="{FF2B5EF4-FFF2-40B4-BE49-F238E27FC236}">
                <a16:creationId xmlns:a16="http://schemas.microsoft.com/office/drawing/2014/main" id="{6737FE6E-3581-AB99-CE9F-A3E721D97083}"/>
              </a:ext>
            </a:extLst>
          </p:cNvPr>
          <p:cNvGraphicFramePr>
            <a:graphicFrameLocks noChangeAspect="1"/>
          </p:cNvGraphicFramePr>
          <p:nvPr>
            <p:extLst>
              <p:ext uri="{D42A27DB-BD31-4B8C-83A1-F6EECF244321}">
                <p14:modId xmlns:p14="http://schemas.microsoft.com/office/powerpoint/2010/main" val="1038383492"/>
              </p:ext>
            </p:extLst>
          </p:nvPr>
        </p:nvGraphicFramePr>
        <p:xfrm>
          <a:off x="5212790" y="2331696"/>
          <a:ext cx="2884487" cy="374650"/>
        </p:xfrm>
        <a:graphic>
          <a:graphicData uri="http://schemas.openxmlformats.org/presentationml/2006/ole">
            <mc:AlternateContent xmlns:mc="http://schemas.openxmlformats.org/markup-compatibility/2006">
              <mc:Choice xmlns:v="urn:schemas-microsoft-com:vml" Requires="v">
                <p:oleObj name="Formula" r:id="rId4" imgW="1459440" imgH="188280" progId="Equation.Ribbit">
                  <p:embed/>
                </p:oleObj>
              </mc:Choice>
              <mc:Fallback>
                <p:oleObj name="Formula" r:id="rId4" imgW="1459440" imgH="188280" progId="Equation.Ribbit">
                  <p:embed/>
                  <p:pic>
                    <p:nvPicPr>
                      <p:cNvPr id="26" name="对象 25"/>
                      <p:cNvPicPr/>
                      <p:nvPr/>
                    </p:nvPicPr>
                    <p:blipFill>
                      <a:blip r:embed="rId5"/>
                      <a:stretch>
                        <a:fillRect/>
                      </a:stretch>
                    </p:blipFill>
                    <p:spPr>
                      <a:xfrm>
                        <a:off x="5212790" y="2331696"/>
                        <a:ext cx="2884487" cy="37465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BE8E1A74-624B-E594-EAC0-41A117025D91}"/>
              </a:ext>
            </a:extLst>
          </p:cNvPr>
          <p:cNvGraphicFramePr>
            <a:graphicFrameLocks noChangeAspect="1"/>
          </p:cNvGraphicFramePr>
          <p:nvPr>
            <p:extLst>
              <p:ext uri="{D42A27DB-BD31-4B8C-83A1-F6EECF244321}">
                <p14:modId xmlns:p14="http://schemas.microsoft.com/office/powerpoint/2010/main" val="3878293558"/>
              </p:ext>
            </p:extLst>
          </p:nvPr>
        </p:nvGraphicFramePr>
        <p:xfrm>
          <a:off x="1485340" y="2826996"/>
          <a:ext cx="2940050" cy="374650"/>
        </p:xfrm>
        <a:graphic>
          <a:graphicData uri="http://schemas.openxmlformats.org/presentationml/2006/ole">
            <mc:AlternateContent xmlns:mc="http://schemas.openxmlformats.org/markup-compatibility/2006">
              <mc:Choice xmlns:v="urn:schemas-microsoft-com:vml" Requires="v">
                <p:oleObj name="Formula" r:id="rId6" imgW="1459440" imgH="185760" progId="Equation.Ribbit">
                  <p:embed/>
                </p:oleObj>
              </mc:Choice>
              <mc:Fallback>
                <p:oleObj name="Formula" r:id="rId6" imgW="1459440" imgH="185760" progId="Equation.Ribbit">
                  <p:embed/>
                  <p:pic>
                    <p:nvPicPr>
                      <p:cNvPr id="27" name="对象 26"/>
                      <p:cNvPicPr/>
                      <p:nvPr/>
                    </p:nvPicPr>
                    <p:blipFill>
                      <a:blip r:embed="rId7"/>
                      <a:stretch>
                        <a:fillRect/>
                      </a:stretch>
                    </p:blipFill>
                    <p:spPr>
                      <a:xfrm>
                        <a:off x="1485340" y="2826996"/>
                        <a:ext cx="2940050" cy="37465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453A6508-7764-B72E-C134-9A37F4DCB70B}"/>
              </a:ext>
            </a:extLst>
          </p:cNvPr>
          <p:cNvGraphicFramePr>
            <a:graphicFrameLocks noChangeAspect="1"/>
          </p:cNvGraphicFramePr>
          <p:nvPr>
            <p:extLst>
              <p:ext uri="{D42A27DB-BD31-4B8C-83A1-F6EECF244321}">
                <p14:modId xmlns:p14="http://schemas.microsoft.com/office/powerpoint/2010/main" val="822997903"/>
              </p:ext>
            </p:extLst>
          </p:nvPr>
        </p:nvGraphicFramePr>
        <p:xfrm>
          <a:off x="5212790" y="2822233"/>
          <a:ext cx="2954337" cy="377825"/>
        </p:xfrm>
        <a:graphic>
          <a:graphicData uri="http://schemas.openxmlformats.org/presentationml/2006/ole">
            <mc:AlternateContent xmlns:mc="http://schemas.openxmlformats.org/markup-compatibility/2006">
              <mc:Choice xmlns:v="urn:schemas-microsoft-com:vml" Requires="v">
                <p:oleObj name="Formula" r:id="rId8" imgW="1465920" imgH="186840" progId="Equation.Ribbit">
                  <p:embed/>
                </p:oleObj>
              </mc:Choice>
              <mc:Fallback>
                <p:oleObj name="Formula" r:id="rId8" imgW="1465920" imgH="186840" progId="Equation.Ribbit">
                  <p:embed/>
                  <p:pic>
                    <p:nvPicPr>
                      <p:cNvPr id="28" name="对象 27"/>
                      <p:cNvPicPr/>
                      <p:nvPr/>
                    </p:nvPicPr>
                    <p:blipFill>
                      <a:blip r:embed="rId9"/>
                      <a:stretch>
                        <a:fillRect/>
                      </a:stretch>
                    </p:blipFill>
                    <p:spPr>
                      <a:xfrm>
                        <a:off x="5212790" y="2822233"/>
                        <a:ext cx="2954337" cy="377825"/>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82587AA8-9CF0-4C89-8305-6591D446A10A}"/>
              </a:ext>
            </a:extLst>
          </p:cNvPr>
          <p:cNvGraphicFramePr>
            <a:graphicFrameLocks noChangeAspect="1"/>
          </p:cNvGraphicFramePr>
          <p:nvPr>
            <p:extLst>
              <p:ext uri="{D42A27DB-BD31-4B8C-83A1-F6EECF244321}">
                <p14:modId xmlns:p14="http://schemas.microsoft.com/office/powerpoint/2010/main" val="98230296"/>
              </p:ext>
            </p:extLst>
          </p:nvPr>
        </p:nvGraphicFramePr>
        <p:xfrm>
          <a:off x="1485340" y="3284196"/>
          <a:ext cx="2925762" cy="377825"/>
        </p:xfrm>
        <a:graphic>
          <a:graphicData uri="http://schemas.openxmlformats.org/presentationml/2006/ole">
            <mc:AlternateContent xmlns:mc="http://schemas.openxmlformats.org/markup-compatibility/2006">
              <mc:Choice xmlns:v="urn:schemas-microsoft-com:vml" Requires="v">
                <p:oleObj name="Formula" r:id="rId10" imgW="1465920" imgH="188280" progId="Equation.Ribbit">
                  <p:embed/>
                </p:oleObj>
              </mc:Choice>
              <mc:Fallback>
                <p:oleObj name="Formula" r:id="rId10" imgW="1465920" imgH="188280" progId="Equation.Ribbit">
                  <p:embed/>
                  <p:pic>
                    <p:nvPicPr>
                      <p:cNvPr id="4" name="对象 3"/>
                      <p:cNvPicPr/>
                      <p:nvPr/>
                    </p:nvPicPr>
                    <p:blipFill>
                      <a:blip r:embed="rId11"/>
                      <a:stretch>
                        <a:fillRect/>
                      </a:stretch>
                    </p:blipFill>
                    <p:spPr>
                      <a:xfrm>
                        <a:off x="1485340" y="3284196"/>
                        <a:ext cx="2925762" cy="377825"/>
                      </a:xfrm>
                      <a:prstGeom prst="rect">
                        <a:avLst/>
                      </a:prstGeom>
                    </p:spPr>
                  </p:pic>
                </p:oleObj>
              </mc:Fallback>
            </mc:AlternateContent>
          </a:graphicData>
        </a:graphic>
      </p:graphicFrame>
    </p:spTree>
    <p:extLst>
      <p:ext uri="{BB962C8B-B14F-4D97-AF65-F5344CB8AC3E}">
        <p14:creationId xmlns:p14="http://schemas.microsoft.com/office/powerpoint/2010/main" val="144469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划分选择</a:t>
            </a:r>
          </a:p>
        </p:txBody>
      </p:sp>
      <p:sp>
        <p:nvSpPr>
          <p:cNvPr id="2" name="内容占位符 2">
            <a:extLst>
              <a:ext uri="{FF2B5EF4-FFF2-40B4-BE49-F238E27FC236}">
                <a16:creationId xmlns:a16="http://schemas.microsoft.com/office/drawing/2014/main" id="{CE563470-757B-7A9D-282F-E94DDA7ABB9B}"/>
              </a:ext>
            </a:extLst>
          </p:cNvPr>
          <p:cNvSpPr txBox="1">
            <a:spLocks/>
          </p:cNvSpPr>
          <p:nvPr/>
        </p:nvSpPr>
        <p:spPr>
          <a:xfrm>
            <a:off x="1349965" y="1547293"/>
            <a:ext cx="8616950" cy="4930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a:ln>
                  <a:noFill/>
                </a:ln>
                <a:solidFill>
                  <a:sysClr val="windowText" lastClr="000000"/>
                </a:solidFill>
                <a:effectLst/>
                <a:uLnTx/>
                <a:uFillTx/>
                <a:latin typeface="+mj-ea"/>
                <a:ea typeface="+mj-ea"/>
                <a:cs typeface="+mn-cs"/>
              </a:rPr>
              <a:t>决策树学习算法将对每个分支结点做进一步划分，最终得到的决策树如图：</a:t>
            </a: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p:txBody>
      </p:sp>
      <p:cxnSp>
        <p:nvCxnSpPr>
          <p:cNvPr id="3" name="直接连接符 2">
            <a:extLst>
              <a:ext uri="{FF2B5EF4-FFF2-40B4-BE49-F238E27FC236}">
                <a16:creationId xmlns:a16="http://schemas.microsoft.com/office/drawing/2014/main" id="{7B145CA8-6736-C86C-C90C-3BA43BA989C1}"/>
              </a:ext>
            </a:extLst>
          </p:cNvPr>
          <p:cNvCxnSpPr>
            <a:endCxn id="10" idx="0"/>
          </p:cNvCxnSpPr>
          <p:nvPr/>
        </p:nvCxnSpPr>
        <p:spPr>
          <a:xfrm>
            <a:off x="6286843" y="2496779"/>
            <a:ext cx="2203197" cy="631503"/>
          </a:xfrm>
          <a:prstGeom prst="line">
            <a:avLst/>
          </a:prstGeom>
          <a:noFill/>
          <a:ln w="6350" cap="flat" cmpd="sng" algn="ctr">
            <a:solidFill>
              <a:sysClr val="windowText" lastClr="000000"/>
            </a:solidFill>
            <a:prstDash val="solid"/>
            <a:miter lim="800000"/>
          </a:ln>
          <a:effectLst/>
        </p:spPr>
      </p:cxnSp>
      <p:cxnSp>
        <p:nvCxnSpPr>
          <p:cNvPr id="4" name="直接连接符 3">
            <a:extLst>
              <a:ext uri="{FF2B5EF4-FFF2-40B4-BE49-F238E27FC236}">
                <a16:creationId xmlns:a16="http://schemas.microsoft.com/office/drawing/2014/main" id="{B6057B62-3C75-B6F3-3A1D-90934C68536E}"/>
              </a:ext>
            </a:extLst>
          </p:cNvPr>
          <p:cNvCxnSpPr>
            <a:endCxn id="9" idx="0"/>
          </p:cNvCxnSpPr>
          <p:nvPr/>
        </p:nvCxnSpPr>
        <p:spPr>
          <a:xfrm flipH="1">
            <a:off x="3329468" y="2537849"/>
            <a:ext cx="2333275" cy="590433"/>
          </a:xfrm>
          <a:prstGeom prst="line">
            <a:avLst/>
          </a:prstGeom>
          <a:noFill/>
          <a:ln w="6350" cap="flat" cmpd="sng" algn="ctr">
            <a:solidFill>
              <a:sysClr val="windowText" lastClr="000000"/>
            </a:solidFill>
            <a:prstDash val="solid"/>
            <a:miter lim="800000"/>
          </a:ln>
          <a:effectLst/>
        </p:spPr>
      </p:cxnSp>
      <p:cxnSp>
        <p:nvCxnSpPr>
          <p:cNvPr id="5" name="直接连接符 4">
            <a:extLst>
              <a:ext uri="{FF2B5EF4-FFF2-40B4-BE49-F238E27FC236}">
                <a16:creationId xmlns:a16="http://schemas.microsoft.com/office/drawing/2014/main" id="{5B5FE5B2-D517-0DFF-F3A9-4E5FA8BA1827}"/>
              </a:ext>
            </a:extLst>
          </p:cNvPr>
          <p:cNvCxnSpPr>
            <a:stCxn id="11" idx="2"/>
            <a:endCxn id="41" idx="0"/>
          </p:cNvCxnSpPr>
          <p:nvPr/>
        </p:nvCxnSpPr>
        <p:spPr>
          <a:xfrm>
            <a:off x="6023945" y="2526560"/>
            <a:ext cx="761995" cy="595157"/>
          </a:xfrm>
          <a:prstGeom prst="line">
            <a:avLst/>
          </a:prstGeom>
          <a:noFill/>
          <a:ln w="6350" cap="flat" cmpd="sng" algn="ctr">
            <a:solidFill>
              <a:sysClr val="windowText" lastClr="000000"/>
            </a:solidFill>
            <a:prstDash val="solid"/>
            <a:miter lim="800000"/>
          </a:ln>
          <a:effectLst/>
        </p:spPr>
      </p:cxnSp>
      <p:sp>
        <p:nvSpPr>
          <p:cNvPr id="6" name="文本框 5">
            <a:extLst>
              <a:ext uri="{FF2B5EF4-FFF2-40B4-BE49-F238E27FC236}">
                <a16:creationId xmlns:a16="http://schemas.microsoft.com/office/drawing/2014/main" id="{23AF2245-12F2-C610-E845-0B02515A0F33}"/>
              </a:ext>
            </a:extLst>
          </p:cNvPr>
          <p:cNvSpPr txBox="1"/>
          <p:nvPr/>
        </p:nvSpPr>
        <p:spPr>
          <a:xfrm>
            <a:off x="3438124" y="2652738"/>
            <a:ext cx="64633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mj-ea"/>
                <a:ea typeface="+mj-ea"/>
              </a:rPr>
              <a:t>清晰</a:t>
            </a:r>
          </a:p>
        </p:txBody>
      </p:sp>
      <p:sp>
        <p:nvSpPr>
          <p:cNvPr id="7" name="文本框 6">
            <a:extLst>
              <a:ext uri="{FF2B5EF4-FFF2-40B4-BE49-F238E27FC236}">
                <a16:creationId xmlns:a16="http://schemas.microsoft.com/office/drawing/2014/main" id="{8E8F8523-1073-21F0-BB78-8E93338B11F5}"/>
              </a:ext>
            </a:extLst>
          </p:cNvPr>
          <p:cNvSpPr txBox="1"/>
          <p:nvPr/>
        </p:nvSpPr>
        <p:spPr>
          <a:xfrm>
            <a:off x="5702545" y="2652738"/>
            <a:ext cx="64633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mj-ea"/>
                <a:ea typeface="+mj-ea"/>
              </a:rPr>
              <a:t>稍糊</a:t>
            </a:r>
          </a:p>
        </p:txBody>
      </p:sp>
      <p:sp>
        <p:nvSpPr>
          <p:cNvPr id="8" name="文本框 7">
            <a:extLst>
              <a:ext uri="{FF2B5EF4-FFF2-40B4-BE49-F238E27FC236}">
                <a16:creationId xmlns:a16="http://schemas.microsoft.com/office/drawing/2014/main" id="{3AE3FE89-BF4C-B76F-6D4D-DA094615DE7A}"/>
              </a:ext>
            </a:extLst>
          </p:cNvPr>
          <p:cNvSpPr txBox="1"/>
          <p:nvPr/>
        </p:nvSpPr>
        <p:spPr>
          <a:xfrm>
            <a:off x="7935062" y="2652738"/>
            <a:ext cx="64633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mj-ea"/>
                <a:ea typeface="+mj-ea"/>
              </a:rPr>
              <a:t>模糊</a:t>
            </a:r>
          </a:p>
        </p:txBody>
      </p:sp>
      <p:sp>
        <p:nvSpPr>
          <p:cNvPr id="9" name="圆角矩形 9">
            <a:extLst>
              <a:ext uri="{FF2B5EF4-FFF2-40B4-BE49-F238E27FC236}">
                <a16:creationId xmlns:a16="http://schemas.microsoft.com/office/drawing/2014/main" id="{BADB0E9F-1EC0-9AE2-4FE9-C125C55A2327}"/>
              </a:ext>
            </a:extLst>
          </p:cNvPr>
          <p:cNvSpPr/>
          <p:nvPr/>
        </p:nvSpPr>
        <p:spPr>
          <a:xfrm>
            <a:off x="2789468" y="3128282"/>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根蒂</a:t>
            </a:r>
            <a:r>
              <a:rPr kumimoji="0" lang="en-US" altLang="zh-CN" sz="2200" b="0" i="0" u="none" strike="noStrike" kern="0" cap="none" spc="0" normalizeH="0" baseline="0" noProof="0" dirty="0">
                <a:ln>
                  <a:noFill/>
                </a:ln>
                <a:solidFill>
                  <a:prstClr val="black"/>
                </a:solidFill>
                <a:effectLst/>
                <a:uLnTx/>
                <a:uFillTx/>
                <a:latin typeface="+mj-ea"/>
                <a:ea typeface="+mj-ea"/>
                <a:cs typeface="+mn-cs"/>
              </a:rPr>
              <a:t>=?</a:t>
            </a:r>
            <a:endParaRPr kumimoji="0" lang="zh-CN" altLang="en-US" sz="2200" b="0" i="0" u="none" strike="noStrike" kern="0" cap="none" spc="0" normalizeH="0" baseline="0" noProof="0" dirty="0">
              <a:ln>
                <a:noFill/>
              </a:ln>
              <a:solidFill>
                <a:prstClr val="black"/>
              </a:solidFill>
              <a:effectLst/>
              <a:uLnTx/>
              <a:uFillTx/>
              <a:latin typeface="+mj-ea"/>
              <a:ea typeface="+mj-ea"/>
              <a:cs typeface="+mn-cs"/>
            </a:endParaRPr>
          </a:p>
        </p:txBody>
      </p:sp>
      <p:sp>
        <p:nvSpPr>
          <p:cNvPr id="10" name="椭圆 9">
            <a:extLst>
              <a:ext uri="{FF2B5EF4-FFF2-40B4-BE49-F238E27FC236}">
                <a16:creationId xmlns:a16="http://schemas.microsoft.com/office/drawing/2014/main" id="{3E1C19BD-3A71-4323-592C-25B5ACA5DF6B}"/>
              </a:ext>
            </a:extLst>
          </p:cNvPr>
          <p:cNvSpPr/>
          <p:nvPr/>
        </p:nvSpPr>
        <p:spPr>
          <a:xfrm>
            <a:off x="7950040" y="3128282"/>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坏瓜</a:t>
            </a:r>
          </a:p>
        </p:txBody>
      </p:sp>
      <p:sp>
        <p:nvSpPr>
          <p:cNvPr id="11" name="圆角矩形 11">
            <a:extLst>
              <a:ext uri="{FF2B5EF4-FFF2-40B4-BE49-F238E27FC236}">
                <a16:creationId xmlns:a16="http://schemas.microsoft.com/office/drawing/2014/main" id="{7B369BE8-F646-79FD-EAA8-F75F30090B99}"/>
              </a:ext>
            </a:extLst>
          </p:cNvPr>
          <p:cNvSpPr/>
          <p:nvPr/>
        </p:nvSpPr>
        <p:spPr>
          <a:xfrm>
            <a:off x="5303945" y="2094560"/>
            <a:ext cx="144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纹理</a:t>
            </a:r>
            <a:r>
              <a:rPr kumimoji="0" lang="en-US" altLang="zh-CN" sz="2200" b="0" i="0" u="none" strike="noStrike" kern="0" cap="none" spc="0" normalizeH="0" baseline="0" noProof="0" dirty="0">
                <a:ln>
                  <a:noFill/>
                </a:ln>
                <a:solidFill>
                  <a:prstClr val="black"/>
                </a:solidFill>
                <a:effectLst/>
                <a:uLnTx/>
                <a:uFillTx/>
                <a:latin typeface="+mj-ea"/>
                <a:ea typeface="+mj-ea"/>
                <a:cs typeface="+mn-cs"/>
              </a:rPr>
              <a:t>=?</a:t>
            </a:r>
            <a:endParaRPr kumimoji="0" lang="zh-CN" altLang="en-US" sz="2200" b="0" i="0" u="none" strike="noStrike" kern="0" cap="none" spc="0" normalizeH="0" baseline="0" noProof="0" dirty="0">
              <a:ln>
                <a:noFill/>
              </a:ln>
              <a:solidFill>
                <a:prstClr val="black"/>
              </a:solidFill>
              <a:effectLst/>
              <a:uLnTx/>
              <a:uFillTx/>
              <a:latin typeface="+mj-ea"/>
              <a:ea typeface="+mj-ea"/>
              <a:cs typeface="+mn-cs"/>
            </a:endParaRPr>
          </a:p>
        </p:txBody>
      </p:sp>
      <p:sp>
        <p:nvSpPr>
          <p:cNvPr id="12" name="椭圆 11">
            <a:extLst>
              <a:ext uri="{FF2B5EF4-FFF2-40B4-BE49-F238E27FC236}">
                <a16:creationId xmlns:a16="http://schemas.microsoft.com/office/drawing/2014/main" id="{EA6FC79A-E54C-F7A1-2054-C22A3EE84ACE}"/>
              </a:ext>
            </a:extLst>
          </p:cNvPr>
          <p:cNvSpPr/>
          <p:nvPr/>
        </p:nvSpPr>
        <p:spPr>
          <a:xfrm>
            <a:off x="4063607" y="4201872"/>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坏瓜</a:t>
            </a:r>
          </a:p>
        </p:txBody>
      </p:sp>
      <p:sp>
        <p:nvSpPr>
          <p:cNvPr id="13" name="椭圆 12">
            <a:extLst>
              <a:ext uri="{FF2B5EF4-FFF2-40B4-BE49-F238E27FC236}">
                <a16:creationId xmlns:a16="http://schemas.microsoft.com/office/drawing/2014/main" id="{DB1F24C0-BE8B-4CCC-4427-04E3AF3F8E7B}"/>
              </a:ext>
            </a:extLst>
          </p:cNvPr>
          <p:cNvSpPr/>
          <p:nvPr/>
        </p:nvSpPr>
        <p:spPr>
          <a:xfrm>
            <a:off x="1515329" y="4201872"/>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好瓜</a:t>
            </a:r>
          </a:p>
        </p:txBody>
      </p:sp>
      <p:cxnSp>
        <p:nvCxnSpPr>
          <p:cNvPr id="14" name="直接连接符 13">
            <a:extLst>
              <a:ext uri="{FF2B5EF4-FFF2-40B4-BE49-F238E27FC236}">
                <a16:creationId xmlns:a16="http://schemas.microsoft.com/office/drawing/2014/main" id="{F5C34598-DE42-4689-839E-ACBDBAB9B7D6}"/>
              </a:ext>
            </a:extLst>
          </p:cNvPr>
          <p:cNvCxnSpPr>
            <a:endCxn id="13" idx="0"/>
          </p:cNvCxnSpPr>
          <p:nvPr/>
        </p:nvCxnSpPr>
        <p:spPr>
          <a:xfrm flipH="1">
            <a:off x="2055329" y="3560282"/>
            <a:ext cx="1056139" cy="641590"/>
          </a:xfrm>
          <a:prstGeom prst="line">
            <a:avLst/>
          </a:prstGeom>
          <a:noFill/>
          <a:ln w="6350" cap="flat" cmpd="sng" algn="ctr">
            <a:solidFill>
              <a:sysClr val="windowText" lastClr="000000"/>
            </a:solidFill>
            <a:prstDash val="solid"/>
            <a:miter lim="800000"/>
          </a:ln>
          <a:effectLst/>
        </p:spPr>
      </p:cxnSp>
      <p:cxnSp>
        <p:nvCxnSpPr>
          <p:cNvPr id="15" name="直接连接符 14">
            <a:extLst>
              <a:ext uri="{FF2B5EF4-FFF2-40B4-BE49-F238E27FC236}">
                <a16:creationId xmlns:a16="http://schemas.microsoft.com/office/drawing/2014/main" id="{7C77D183-EA05-AF0D-C188-430905DCB839}"/>
              </a:ext>
            </a:extLst>
          </p:cNvPr>
          <p:cNvCxnSpPr>
            <a:endCxn id="12" idx="0"/>
          </p:cNvCxnSpPr>
          <p:nvPr/>
        </p:nvCxnSpPr>
        <p:spPr>
          <a:xfrm>
            <a:off x="3551034" y="3560282"/>
            <a:ext cx="1052573" cy="641590"/>
          </a:xfrm>
          <a:prstGeom prst="line">
            <a:avLst/>
          </a:prstGeom>
          <a:noFill/>
          <a:ln w="6350" cap="flat" cmpd="sng" algn="ctr">
            <a:solidFill>
              <a:sysClr val="windowText" lastClr="000000"/>
            </a:solidFill>
            <a:prstDash val="solid"/>
            <a:miter lim="800000"/>
          </a:ln>
          <a:effectLst/>
        </p:spPr>
      </p:cxnSp>
      <p:cxnSp>
        <p:nvCxnSpPr>
          <p:cNvPr id="16" name="直接连接符 15">
            <a:extLst>
              <a:ext uri="{FF2B5EF4-FFF2-40B4-BE49-F238E27FC236}">
                <a16:creationId xmlns:a16="http://schemas.microsoft.com/office/drawing/2014/main" id="{04F78BFC-5E62-6CE1-65A6-EB684F0F2F78}"/>
              </a:ext>
            </a:extLst>
          </p:cNvPr>
          <p:cNvCxnSpPr>
            <a:stCxn id="9" idx="2"/>
            <a:endCxn id="29" idx="0"/>
          </p:cNvCxnSpPr>
          <p:nvPr/>
        </p:nvCxnSpPr>
        <p:spPr>
          <a:xfrm>
            <a:off x="3329468" y="3560282"/>
            <a:ext cx="0" cy="641590"/>
          </a:xfrm>
          <a:prstGeom prst="line">
            <a:avLst/>
          </a:prstGeom>
          <a:noFill/>
          <a:ln w="6350" cap="flat" cmpd="sng" algn="ctr">
            <a:solidFill>
              <a:sysClr val="windowText" lastClr="000000"/>
            </a:solidFill>
            <a:prstDash val="solid"/>
            <a:miter lim="800000"/>
          </a:ln>
          <a:effectLst/>
        </p:spPr>
      </p:cxnSp>
      <p:sp>
        <p:nvSpPr>
          <p:cNvPr id="17" name="文本框 37">
            <a:extLst>
              <a:ext uri="{FF2B5EF4-FFF2-40B4-BE49-F238E27FC236}">
                <a16:creationId xmlns:a16="http://schemas.microsoft.com/office/drawing/2014/main" id="{5382C7CB-1D7D-C75A-5E33-8CD8475EEDE2}"/>
              </a:ext>
            </a:extLst>
          </p:cNvPr>
          <p:cNvSpPr txBox="1"/>
          <p:nvPr/>
        </p:nvSpPr>
        <p:spPr>
          <a:xfrm>
            <a:off x="1880926" y="3680040"/>
            <a:ext cx="64633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mj-ea"/>
                <a:ea typeface="+mj-ea"/>
              </a:rPr>
              <a:t>蜷缩</a:t>
            </a:r>
          </a:p>
        </p:txBody>
      </p:sp>
      <p:sp>
        <p:nvSpPr>
          <p:cNvPr id="18" name="文本框 38">
            <a:extLst>
              <a:ext uri="{FF2B5EF4-FFF2-40B4-BE49-F238E27FC236}">
                <a16:creationId xmlns:a16="http://schemas.microsoft.com/office/drawing/2014/main" id="{EDC85B1F-9880-4F0D-A568-8BEC998F5088}"/>
              </a:ext>
            </a:extLst>
          </p:cNvPr>
          <p:cNvSpPr txBox="1"/>
          <p:nvPr/>
        </p:nvSpPr>
        <p:spPr>
          <a:xfrm>
            <a:off x="3267337" y="3680040"/>
            <a:ext cx="64633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mj-ea"/>
                <a:ea typeface="+mj-ea"/>
              </a:rPr>
              <a:t>稍蜷</a:t>
            </a:r>
          </a:p>
        </p:txBody>
      </p:sp>
      <p:sp>
        <p:nvSpPr>
          <p:cNvPr id="19" name="文本框 39">
            <a:extLst>
              <a:ext uri="{FF2B5EF4-FFF2-40B4-BE49-F238E27FC236}">
                <a16:creationId xmlns:a16="http://schemas.microsoft.com/office/drawing/2014/main" id="{EE9CCFF4-A114-FD12-9C5B-B97652081265}"/>
              </a:ext>
            </a:extLst>
          </p:cNvPr>
          <p:cNvSpPr txBox="1"/>
          <p:nvPr/>
        </p:nvSpPr>
        <p:spPr>
          <a:xfrm>
            <a:off x="4245823" y="3680040"/>
            <a:ext cx="64633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mj-ea"/>
                <a:ea typeface="+mj-ea"/>
              </a:rPr>
              <a:t>硬挺</a:t>
            </a:r>
          </a:p>
        </p:txBody>
      </p:sp>
      <p:grpSp>
        <p:nvGrpSpPr>
          <p:cNvPr id="20" name="组合 19">
            <a:extLst>
              <a:ext uri="{FF2B5EF4-FFF2-40B4-BE49-F238E27FC236}">
                <a16:creationId xmlns:a16="http://schemas.microsoft.com/office/drawing/2014/main" id="{A418742A-D2F9-A700-EFC0-8ACBB8A714E7}"/>
              </a:ext>
            </a:extLst>
          </p:cNvPr>
          <p:cNvGrpSpPr/>
          <p:nvPr/>
        </p:nvGrpSpPr>
        <p:grpSpPr>
          <a:xfrm>
            <a:off x="5704554" y="4201872"/>
            <a:ext cx="2286066" cy="432000"/>
            <a:chOff x="5861816" y="2353958"/>
            <a:chExt cx="2286066" cy="432000"/>
          </a:xfrm>
        </p:grpSpPr>
        <p:sp>
          <p:nvSpPr>
            <p:cNvPr id="21" name="椭圆 20">
              <a:extLst>
                <a:ext uri="{FF2B5EF4-FFF2-40B4-BE49-F238E27FC236}">
                  <a16:creationId xmlns:a16="http://schemas.microsoft.com/office/drawing/2014/main" id="{7B5EB86D-2983-A66B-828A-E7EFD35E3E42}"/>
                </a:ext>
              </a:extLst>
            </p:cNvPr>
            <p:cNvSpPr/>
            <p:nvPr/>
          </p:nvSpPr>
          <p:spPr>
            <a:xfrm>
              <a:off x="5861816" y="2353958"/>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好瓜</a:t>
              </a:r>
            </a:p>
          </p:txBody>
        </p:sp>
        <p:sp>
          <p:nvSpPr>
            <p:cNvPr id="22" name="椭圆 21">
              <a:extLst>
                <a:ext uri="{FF2B5EF4-FFF2-40B4-BE49-F238E27FC236}">
                  <a16:creationId xmlns:a16="http://schemas.microsoft.com/office/drawing/2014/main" id="{D3F4A717-46D3-3C22-6DC3-3475404241E8}"/>
                </a:ext>
              </a:extLst>
            </p:cNvPr>
            <p:cNvSpPr/>
            <p:nvPr/>
          </p:nvSpPr>
          <p:spPr>
            <a:xfrm>
              <a:off x="7067882" y="2353958"/>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坏瓜</a:t>
              </a:r>
            </a:p>
          </p:txBody>
        </p:sp>
      </p:grpSp>
      <p:cxnSp>
        <p:nvCxnSpPr>
          <p:cNvPr id="23" name="直接连接符 22">
            <a:extLst>
              <a:ext uri="{FF2B5EF4-FFF2-40B4-BE49-F238E27FC236}">
                <a16:creationId xmlns:a16="http://schemas.microsoft.com/office/drawing/2014/main" id="{4CF726F3-23B8-C61A-7557-539B41488953}"/>
              </a:ext>
            </a:extLst>
          </p:cNvPr>
          <p:cNvCxnSpPr>
            <a:endCxn id="21" idx="0"/>
          </p:cNvCxnSpPr>
          <p:nvPr/>
        </p:nvCxnSpPr>
        <p:spPr>
          <a:xfrm flipH="1">
            <a:off x="6244554" y="3481391"/>
            <a:ext cx="431813" cy="720481"/>
          </a:xfrm>
          <a:prstGeom prst="line">
            <a:avLst/>
          </a:prstGeom>
          <a:noFill/>
          <a:ln w="6350" cap="flat" cmpd="sng" algn="ctr">
            <a:solidFill>
              <a:sysClr val="windowText" lastClr="000000"/>
            </a:solidFill>
            <a:prstDash val="solid"/>
            <a:miter lim="800000"/>
          </a:ln>
          <a:effectLst/>
        </p:spPr>
      </p:cxnSp>
      <p:cxnSp>
        <p:nvCxnSpPr>
          <p:cNvPr id="24" name="直接连接符 23">
            <a:extLst>
              <a:ext uri="{FF2B5EF4-FFF2-40B4-BE49-F238E27FC236}">
                <a16:creationId xmlns:a16="http://schemas.microsoft.com/office/drawing/2014/main" id="{7221E0B9-D9CD-561D-7012-1D1C6391E0B6}"/>
              </a:ext>
            </a:extLst>
          </p:cNvPr>
          <p:cNvCxnSpPr>
            <a:endCxn id="22" idx="0"/>
          </p:cNvCxnSpPr>
          <p:nvPr/>
        </p:nvCxnSpPr>
        <p:spPr>
          <a:xfrm>
            <a:off x="6965180" y="3481391"/>
            <a:ext cx="485440" cy="720481"/>
          </a:xfrm>
          <a:prstGeom prst="line">
            <a:avLst/>
          </a:prstGeom>
          <a:noFill/>
          <a:ln w="6350" cap="flat" cmpd="sng" algn="ctr">
            <a:solidFill>
              <a:sysClr val="windowText" lastClr="000000"/>
            </a:solidFill>
            <a:prstDash val="solid"/>
            <a:miter lim="800000"/>
          </a:ln>
          <a:effectLst/>
        </p:spPr>
      </p:cxnSp>
      <p:sp>
        <p:nvSpPr>
          <p:cNvPr id="25" name="椭圆 24">
            <a:extLst>
              <a:ext uri="{FF2B5EF4-FFF2-40B4-BE49-F238E27FC236}">
                <a16:creationId xmlns:a16="http://schemas.microsoft.com/office/drawing/2014/main" id="{8CD39A39-77A1-6AC4-65B3-161438C5004B}"/>
              </a:ext>
            </a:extLst>
          </p:cNvPr>
          <p:cNvSpPr/>
          <p:nvPr/>
        </p:nvSpPr>
        <p:spPr>
          <a:xfrm>
            <a:off x="1501831" y="5275462"/>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好瓜</a:t>
            </a:r>
          </a:p>
        </p:txBody>
      </p:sp>
      <p:sp>
        <p:nvSpPr>
          <p:cNvPr id="26" name="椭圆 25">
            <a:extLst>
              <a:ext uri="{FF2B5EF4-FFF2-40B4-BE49-F238E27FC236}">
                <a16:creationId xmlns:a16="http://schemas.microsoft.com/office/drawing/2014/main" id="{B72B9BA8-FBEE-FF94-170D-F2D21B188B38}"/>
              </a:ext>
            </a:extLst>
          </p:cNvPr>
          <p:cNvSpPr/>
          <p:nvPr/>
        </p:nvSpPr>
        <p:spPr>
          <a:xfrm>
            <a:off x="4063607" y="5275462"/>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好瓜</a:t>
            </a:r>
          </a:p>
        </p:txBody>
      </p:sp>
      <p:cxnSp>
        <p:nvCxnSpPr>
          <p:cNvPr id="27" name="直接连接符 26">
            <a:extLst>
              <a:ext uri="{FF2B5EF4-FFF2-40B4-BE49-F238E27FC236}">
                <a16:creationId xmlns:a16="http://schemas.microsoft.com/office/drawing/2014/main" id="{0C3F382F-4013-7DED-926D-F19A6F28F9A3}"/>
              </a:ext>
            </a:extLst>
          </p:cNvPr>
          <p:cNvCxnSpPr>
            <a:endCxn id="25" idx="0"/>
          </p:cNvCxnSpPr>
          <p:nvPr/>
        </p:nvCxnSpPr>
        <p:spPr>
          <a:xfrm flipH="1">
            <a:off x="2041831" y="4481372"/>
            <a:ext cx="1207634" cy="794090"/>
          </a:xfrm>
          <a:prstGeom prst="line">
            <a:avLst/>
          </a:prstGeom>
          <a:noFill/>
          <a:ln w="6350" cap="flat" cmpd="sng" algn="ctr">
            <a:solidFill>
              <a:sysClr val="windowText" lastClr="000000"/>
            </a:solidFill>
            <a:prstDash val="solid"/>
            <a:miter lim="800000"/>
          </a:ln>
          <a:effectLst/>
        </p:spPr>
      </p:cxnSp>
      <p:cxnSp>
        <p:nvCxnSpPr>
          <p:cNvPr id="28" name="直接连接符 27">
            <a:extLst>
              <a:ext uri="{FF2B5EF4-FFF2-40B4-BE49-F238E27FC236}">
                <a16:creationId xmlns:a16="http://schemas.microsoft.com/office/drawing/2014/main" id="{92D67B6F-54FA-B82F-0C95-38F4B48A7CEF}"/>
              </a:ext>
            </a:extLst>
          </p:cNvPr>
          <p:cNvCxnSpPr>
            <a:endCxn id="26" idx="0"/>
          </p:cNvCxnSpPr>
          <p:nvPr/>
        </p:nvCxnSpPr>
        <p:spPr>
          <a:xfrm>
            <a:off x="3442795" y="4553876"/>
            <a:ext cx="1160812" cy="721586"/>
          </a:xfrm>
          <a:prstGeom prst="line">
            <a:avLst/>
          </a:prstGeom>
          <a:noFill/>
          <a:ln w="6350" cap="flat" cmpd="sng" algn="ctr">
            <a:solidFill>
              <a:sysClr val="windowText" lastClr="000000"/>
            </a:solidFill>
            <a:prstDash val="solid"/>
            <a:miter lim="800000"/>
          </a:ln>
          <a:effectLst/>
        </p:spPr>
      </p:cxnSp>
      <p:sp>
        <p:nvSpPr>
          <p:cNvPr id="29" name="圆角矩形 29">
            <a:extLst>
              <a:ext uri="{FF2B5EF4-FFF2-40B4-BE49-F238E27FC236}">
                <a16:creationId xmlns:a16="http://schemas.microsoft.com/office/drawing/2014/main" id="{3CB9BAFC-0695-FF75-3650-BC920F5607DA}"/>
              </a:ext>
            </a:extLst>
          </p:cNvPr>
          <p:cNvSpPr/>
          <p:nvPr/>
        </p:nvSpPr>
        <p:spPr>
          <a:xfrm>
            <a:off x="2789468" y="4201872"/>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色泽</a:t>
            </a:r>
            <a:r>
              <a:rPr kumimoji="0" lang="en-US" altLang="zh-CN" sz="2200" b="0" i="0" u="none" strike="noStrike" kern="0" cap="none" spc="0" normalizeH="0" baseline="0" noProof="0" dirty="0">
                <a:ln>
                  <a:noFill/>
                </a:ln>
                <a:solidFill>
                  <a:prstClr val="black"/>
                </a:solidFill>
                <a:effectLst/>
                <a:uLnTx/>
                <a:uFillTx/>
                <a:latin typeface="+mj-ea"/>
                <a:ea typeface="+mj-ea"/>
                <a:cs typeface="+mn-cs"/>
              </a:rPr>
              <a:t>=?</a:t>
            </a:r>
            <a:endParaRPr kumimoji="0" lang="zh-CN" altLang="en-US" sz="2200" b="0" i="0" u="none" strike="noStrike" kern="0" cap="none" spc="0" normalizeH="0" baseline="0" noProof="0" dirty="0">
              <a:ln>
                <a:noFill/>
              </a:ln>
              <a:solidFill>
                <a:prstClr val="black"/>
              </a:solidFill>
              <a:effectLst/>
              <a:uLnTx/>
              <a:uFillTx/>
              <a:latin typeface="+mj-ea"/>
              <a:ea typeface="+mj-ea"/>
              <a:cs typeface="+mn-cs"/>
            </a:endParaRPr>
          </a:p>
        </p:txBody>
      </p:sp>
      <p:sp>
        <p:nvSpPr>
          <p:cNvPr id="30" name="文本框 60">
            <a:extLst>
              <a:ext uri="{FF2B5EF4-FFF2-40B4-BE49-F238E27FC236}">
                <a16:creationId xmlns:a16="http://schemas.microsoft.com/office/drawing/2014/main" id="{727EC9D5-A037-B552-1D30-CEF80D2CD9D3}"/>
              </a:ext>
            </a:extLst>
          </p:cNvPr>
          <p:cNvSpPr txBox="1"/>
          <p:nvPr/>
        </p:nvSpPr>
        <p:spPr>
          <a:xfrm>
            <a:off x="1860464" y="4728706"/>
            <a:ext cx="64633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mj-ea"/>
                <a:ea typeface="+mj-ea"/>
              </a:rPr>
              <a:t>青绿</a:t>
            </a:r>
          </a:p>
        </p:txBody>
      </p:sp>
      <p:cxnSp>
        <p:nvCxnSpPr>
          <p:cNvPr id="31" name="直接连接符 30">
            <a:extLst>
              <a:ext uri="{FF2B5EF4-FFF2-40B4-BE49-F238E27FC236}">
                <a16:creationId xmlns:a16="http://schemas.microsoft.com/office/drawing/2014/main" id="{3AD4B787-0B8D-3838-783A-B91D792080FA}"/>
              </a:ext>
            </a:extLst>
          </p:cNvPr>
          <p:cNvCxnSpPr>
            <a:stCxn id="29" idx="2"/>
            <a:endCxn id="38" idx="0"/>
          </p:cNvCxnSpPr>
          <p:nvPr/>
        </p:nvCxnSpPr>
        <p:spPr>
          <a:xfrm>
            <a:off x="3329468" y="4633872"/>
            <a:ext cx="1016" cy="641590"/>
          </a:xfrm>
          <a:prstGeom prst="line">
            <a:avLst/>
          </a:prstGeom>
          <a:noFill/>
          <a:ln w="6350" cap="flat" cmpd="sng" algn="ctr">
            <a:solidFill>
              <a:sysClr val="windowText" lastClr="000000"/>
            </a:solidFill>
            <a:prstDash val="solid"/>
            <a:miter lim="800000"/>
          </a:ln>
          <a:effectLst/>
        </p:spPr>
      </p:cxnSp>
      <p:sp>
        <p:nvSpPr>
          <p:cNvPr id="32" name="文本框 64">
            <a:extLst>
              <a:ext uri="{FF2B5EF4-FFF2-40B4-BE49-F238E27FC236}">
                <a16:creationId xmlns:a16="http://schemas.microsoft.com/office/drawing/2014/main" id="{C2F02936-2060-E27D-C63B-192340DB54DA}"/>
              </a:ext>
            </a:extLst>
          </p:cNvPr>
          <p:cNvSpPr txBox="1"/>
          <p:nvPr/>
        </p:nvSpPr>
        <p:spPr>
          <a:xfrm>
            <a:off x="3250483" y="4733787"/>
            <a:ext cx="64633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mj-ea"/>
                <a:ea typeface="+mj-ea"/>
              </a:rPr>
              <a:t>乌黑</a:t>
            </a:r>
          </a:p>
        </p:txBody>
      </p:sp>
      <p:sp>
        <p:nvSpPr>
          <p:cNvPr id="33" name="文本框 65">
            <a:extLst>
              <a:ext uri="{FF2B5EF4-FFF2-40B4-BE49-F238E27FC236}">
                <a16:creationId xmlns:a16="http://schemas.microsoft.com/office/drawing/2014/main" id="{9FD39223-9222-3914-617E-1BC16D52FC75}"/>
              </a:ext>
            </a:extLst>
          </p:cNvPr>
          <p:cNvSpPr txBox="1"/>
          <p:nvPr/>
        </p:nvSpPr>
        <p:spPr>
          <a:xfrm>
            <a:off x="4105758" y="4728706"/>
            <a:ext cx="64633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mj-ea"/>
                <a:ea typeface="+mj-ea"/>
              </a:rPr>
              <a:t>浅白</a:t>
            </a:r>
          </a:p>
        </p:txBody>
      </p:sp>
      <p:sp>
        <p:nvSpPr>
          <p:cNvPr id="34" name="椭圆 33">
            <a:extLst>
              <a:ext uri="{FF2B5EF4-FFF2-40B4-BE49-F238E27FC236}">
                <a16:creationId xmlns:a16="http://schemas.microsoft.com/office/drawing/2014/main" id="{4DE82BB3-426D-1A67-C6E5-0F58D654222D}"/>
              </a:ext>
            </a:extLst>
          </p:cNvPr>
          <p:cNvSpPr/>
          <p:nvPr/>
        </p:nvSpPr>
        <p:spPr>
          <a:xfrm>
            <a:off x="2150226" y="6168428"/>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好瓜</a:t>
            </a:r>
          </a:p>
        </p:txBody>
      </p:sp>
      <p:sp>
        <p:nvSpPr>
          <p:cNvPr id="35" name="椭圆 34">
            <a:extLst>
              <a:ext uri="{FF2B5EF4-FFF2-40B4-BE49-F238E27FC236}">
                <a16:creationId xmlns:a16="http://schemas.microsoft.com/office/drawing/2014/main" id="{121878D3-ADDF-DEF6-75BD-8B1326DEEA43}"/>
              </a:ext>
            </a:extLst>
          </p:cNvPr>
          <p:cNvSpPr/>
          <p:nvPr/>
        </p:nvSpPr>
        <p:spPr>
          <a:xfrm>
            <a:off x="3401448" y="6168428"/>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坏瓜</a:t>
            </a:r>
          </a:p>
        </p:txBody>
      </p:sp>
      <p:cxnSp>
        <p:nvCxnSpPr>
          <p:cNvPr id="36" name="直接连接符 35">
            <a:extLst>
              <a:ext uri="{FF2B5EF4-FFF2-40B4-BE49-F238E27FC236}">
                <a16:creationId xmlns:a16="http://schemas.microsoft.com/office/drawing/2014/main" id="{3605AFB0-A4A6-6D25-3232-130DDBB43F0C}"/>
              </a:ext>
            </a:extLst>
          </p:cNvPr>
          <p:cNvCxnSpPr>
            <a:endCxn id="34" idx="0"/>
          </p:cNvCxnSpPr>
          <p:nvPr/>
        </p:nvCxnSpPr>
        <p:spPr>
          <a:xfrm flipH="1">
            <a:off x="2690226" y="5554962"/>
            <a:ext cx="577111" cy="613466"/>
          </a:xfrm>
          <a:prstGeom prst="line">
            <a:avLst/>
          </a:prstGeom>
          <a:noFill/>
          <a:ln w="6350" cap="flat" cmpd="sng" algn="ctr">
            <a:solidFill>
              <a:sysClr val="windowText" lastClr="000000"/>
            </a:solidFill>
            <a:prstDash val="solid"/>
            <a:miter lim="800000"/>
          </a:ln>
          <a:effectLst/>
        </p:spPr>
      </p:cxnSp>
      <p:cxnSp>
        <p:nvCxnSpPr>
          <p:cNvPr id="37" name="直接连接符 36">
            <a:extLst>
              <a:ext uri="{FF2B5EF4-FFF2-40B4-BE49-F238E27FC236}">
                <a16:creationId xmlns:a16="http://schemas.microsoft.com/office/drawing/2014/main" id="{B9539FF2-4311-25BA-C988-A59708BC5A8B}"/>
              </a:ext>
            </a:extLst>
          </p:cNvPr>
          <p:cNvCxnSpPr>
            <a:endCxn id="35" idx="0"/>
          </p:cNvCxnSpPr>
          <p:nvPr/>
        </p:nvCxnSpPr>
        <p:spPr>
          <a:xfrm>
            <a:off x="3307592" y="5554962"/>
            <a:ext cx="633856" cy="613466"/>
          </a:xfrm>
          <a:prstGeom prst="line">
            <a:avLst/>
          </a:prstGeom>
          <a:noFill/>
          <a:ln w="6350" cap="flat" cmpd="sng" algn="ctr">
            <a:solidFill>
              <a:sysClr val="windowText" lastClr="000000"/>
            </a:solidFill>
            <a:prstDash val="solid"/>
            <a:miter lim="800000"/>
          </a:ln>
          <a:effectLst/>
        </p:spPr>
      </p:cxnSp>
      <p:sp>
        <p:nvSpPr>
          <p:cNvPr id="38" name="圆角矩形 38">
            <a:extLst>
              <a:ext uri="{FF2B5EF4-FFF2-40B4-BE49-F238E27FC236}">
                <a16:creationId xmlns:a16="http://schemas.microsoft.com/office/drawing/2014/main" id="{00452687-6E81-A6E2-C667-5E6A9F5A3248}"/>
              </a:ext>
            </a:extLst>
          </p:cNvPr>
          <p:cNvSpPr/>
          <p:nvPr/>
        </p:nvSpPr>
        <p:spPr>
          <a:xfrm>
            <a:off x="2790484" y="5275462"/>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触感</a:t>
            </a:r>
            <a:r>
              <a:rPr kumimoji="0" lang="en-US" altLang="zh-CN" sz="2200" b="0" i="0" u="none" strike="noStrike" kern="0" cap="none" spc="0" normalizeH="0" baseline="0" noProof="0" dirty="0">
                <a:ln>
                  <a:noFill/>
                </a:ln>
                <a:solidFill>
                  <a:prstClr val="black"/>
                </a:solidFill>
                <a:effectLst/>
                <a:uLnTx/>
                <a:uFillTx/>
                <a:latin typeface="+mj-ea"/>
                <a:ea typeface="+mj-ea"/>
                <a:cs typeface="+mn-cs"/>
              </a:rPr>
              <a:t>=?</a:t>
            </a:r>
            <a:endParaRPr kumimoji="0" lang="zh-CN" altLang="en-US" sz="2200" b="0" i="0" u="none" strike="noStrike" kern="0" cap="none" spc="0" normalizeH="0" baseline="0" noProof="0" dirty="0">
              <a:ln>
                <a:noFill/>
              </a:ln>
              <a:solidFill>
                <a:prstClr val="black"/>
              </a:solidFill>
              <a:effectLst/>
              <a:uLnTx/>
              <a:uFillTx/>
              <a:latin typeface="+mj-ea"/>
              <a:ea typeface="+mj-ea"/>
              <a:cs typeface="+mn-cs"/>
            </a:endParaRPr>
          </a:p>
        </p:txBody>
      </p:sp>
      <p:sp>
        <p:nvSpPr>
          <p:cNvPr id="39" name="文本框 77">
            <a:extLst>
              <a:ext uri="{FF2B5EF4-FFF2-40B4-BE49-F238E27FC236}">
                <a16:creationId xmlns:a16="http://schemas.microsoft.com/office/drawing/2014/main" id="{A4FE1F7C-F93E-0AC3-A47C-DD17B8DCA1CE}"/>
              </a:ext>
            </a:extLst>
          </p:cNvPr>
          <p:cNvSpPr txBox="1"/>
          <p:nvPr/>
        </p:nvSpPr>
        <p:spPr>
          <a:xfrm>
            <a:off x="2222160" y="5753279"/>
            <a:ext cx="64633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mj-ea"/>
                <a:ea typeface="+mj-ea"/>
              </a:rPr>
              <a:t>硬滑</a:t>
            </a:r>
          </a:p>
        </p:txBody>
      </p:sp>
      <p:sp>
        <p:nvSpPr>
          <p:cNvPr id="40" name="文本框 78">
            <a:extLst>
              <a:ext uri="{FF2B5EF4-FFF2-40B4-BE49-F238E27FC236}">
                <a16:creationId xmlns:a16="http://schemas.microsoft.com/office/drawing/2014/main" id="{84646543-2768-1CE1-0A8E-1B0DE374277E}"/>
              </a:ext>
            </a:extLst>
          </p:cNvPr>
          <p:cNvSpPr txBox="1"/>
          <p:nvPr/>
        </p:nvSpPr>
        <p:spPr>
          <a:xfrm>
            <a:off x="3793955" y="5755037"/>
            <a:ext cx="64633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mj-ea"/>
                <a:ea typeface="+mj-ea"/>
              </a:rPr>
              <a:t>软粘</a:t>
            </a:r>
          </a:p>
        </p:txBody>
      </p:sp>
      <p:sp>
        <p:nvSpPr>
          <p:cNvPr id="41" name="圆角矩形 41">
            <a:extLst>
              <a:ext uri="{FF2B5EF4-FFF2-40B4-BE49-F238E27FC236}">
                <a16:creationId xmlns:a16="http://schemas.microsoft.com/office/drawing/2014/main" id="{192E9B68-C89C-0744-2102-81B76F596677}"/>
              </a:ext>
            </a:extLst>
          </p:cNvPr>
          <p:cNvSpPr/>
          <p:nvPr/>
        </p:nvSpPr>
        <p:spPr>
          <a:xfrm>
            <a:off x="6245940" y="3121717"/>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触感</a:t>
            </a:r>
            <a:r>
              <a:rPr kumimoji="0" lang="en-US" altLang="zh-CN" sz="2200" b="0" i="0" u="none" strike="noStrike" kern="0" cap="none" spc="0" normalizeH="0" baseline="0" noProof="0" dirty="0">
                <a:ln>
                  <a:noFill/>
                </a:ln>
                <a:solidFill>
                  <a:prstClr val="black"/>
                </a:solidFill>
                <a:effectLst/>
                <a:uLnTx/>
                <a:uFillTx/>
                <a:latin typeface="+mj-ea"/>
                <a:ea typeface="+mj-ea"/>
                <a:cs typeface="+mn-cs"/>
              </a:rPr>
              <a:t>=?</a:t>
            </a:r>
            <a:endParaRPr kumimoji="0" lang="zh-CN" altLang="en-US" sz="2200" b="0" i="0" u="none" strike="noStrike" kern="0" cap="none" spc="0" normalizeH="0" baseline="0" noProof="0" dirty="0">
              <a:ln>
                <a:noFill/>
              </a:ln>
              <a:solidFill>
                <a:prstClr val="black"/>
              </a:solidFill>
              <a:effectLst/>
              <a:uLnTx/>
              <a:uFillTx/>
              <a:latin typeface="+mj-ea"/>
              <a:ea typeface="+mj-ea"/>
              <a:cs typeface="+mn-cs"/>
            </a:endParaRPr>
          </a:p>
        </p:txBody>
      </p:sp>
      <p:sp>
        <p:nvSpPr>
          <p:cNvPr id="42" name="文本框 40">
            <a:extLst>
              <a:ext uri="{FF2B5EF4-FFF2-40B4-BE49-F238E27FC236}">
                <a16:creationId xmlns:a16="http://schemas.microsoft.com/office/drawing/2014/main" id="{4F340631-E9AF-8CA7-A14D-5371DCFEBEE3}"/>
              </a:ext>
            </a:extLst>
          </p:cNvPr>
          <p:cNvSpPr txBox="1"/>
          <p:nvPr/>
        </p:nvSpPr>
        <p:spPr>
          <a:xfrm>
            <a:off x="5817410" y="3680040"/>
            <a:ext cx="64633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mj-ea"/>
                <a:ea typeface="+mj-ea"/>
              </a:rPr>
              <a:t>硬滑</a:t>
            </a:r>
          </a:p>
        </p:txBody>
      </p:sp>
      <p:sp>
        <p:nvSpPr>
          <p:cNvPr id="43" name="文本框 42">
            <a:extLst>
              <a:ext uri="{FF2B5EF4-FFF2-40B4-BE49-F238E27FC236}">
                <a16:creationId xmlns:a16="http://schemas.microsoft.com/office/drawing/2014/main" id="{039ADD15-8E45-0755-E16A-6CE5E59519D2}"/>
              </a:ext>
            </a:extLst>
          </p:cNvPr>
          <p:cNvSpPr txBox="1"/>
          <p:nvPr/>
        </p:nvSpPr>
        <p:spPr>
          <a:xfrm>
            <a:off x="7318804" y="3686879"/>
            <a:ext cx="64633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mj-ea"/>
                <a:ea typeface="+mj-ea"/>
              </a:rPr>
              <a:t>软粘</a:t>
            </a:r>
          </a:p>
        </p:txBody>
      </p:sp>
    </p:spTree>
    <p:extLst>
      <p:ext uri="{BB962C8B-B14F-4D97-AF65-F5344CB8AC3E}">
        <p14:creationId xmlns:p14="http://schemas.microsoft.com/office/powerpoint/2010/main" val="3362178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划分选择</a:t>
            </a:r>
          </a:p>
        </p:txBody>
      </p:sp>
      <p:sp>
        <p:nvSpPr>
          <p:cNvPr id="3" name="文本占位符 2">
            <a:extLst>
              <a:ext uri="{FF2B5EF4-FFF2-40B4-BE49-F238E27FC236}">
                <a16:creationId xmlns:a16="http://schemas.microsoft.com/office/drawing/2014/main" id="{14BEEA4A-85D6-5351-8C49-012569F4F703}"/>
              </a:ext>
            </a:extLst>
          </p:cNvPr>
          <p:cNvSpPr txBox="1">
            <a:spLocks/>
          </p:cNvSpPr>
          <p:nvPr/>
        </p:nvSpPr>
        <p:spPr>
          <a:xfrm>
            <a:off x="900978" y="1745837"/>
            <a:ext cx="8629650" cy="4572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Clr>
                <a:schemeClr val="tx2"/>
              </a:buClr>
              <a:buSzPct val="120000"/>
              <a:buFont typeface="Arial" panose="020B0604020202020204" pitchFamily="34" charset="0"/>
              <a:buNone/>
              <a:defRPr sz="3000" kern="1200" baseline="0">
                <a:solidFill>
                  <a:schemeClr val="tx2"/>
                </a:solidFill>
                <a:latin typeface="Verdana" panose="020B060403050404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Clr>
                <a:schemeClr val="tx2"/>
              </a:buClr>
              <a:buFont typeface="Wingdings" panose="05000000000000000000" pitchFamily="2" charset="2"/>
              <a:buNone/>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16754D"/>
              </a:buClr>
              <a:buSzPct val="120000"/>
              <a:buFont typeface="Arial" panose="020B0604020202020204" pitchFamily="34" charset="0"/>
              <a:buNone/>
              <a:tabLst/>
              <a:defRPr/>
            </a:pPr>
            <a:r>
              <a:rPr kumimoji="0" lang="zh-CN" altLang="en-US" sz="3000" b="0" i="0" u="none" strike="noStrike" kern="1200" cap="none" spc="0" normalizeH="0" baseline="0" noProof="0">
                <a:ln>
                  <a:noFill/>
                </a:ln>
                <a:solidFill>
                  <a:srgbClr val="16754D"/>
                </a:solidFill>
                <a:effectLst/>
                <a:uLnTx/>
                <a:uFillTx/>
                <a:latin typeface="+mj-ea"/>
                <a:ea typeface="+mj-ea"/>
                <a:cs typeface="+mn-cs"/>
              </a:rPr>
              <a:t>存在的问题</a:t>
            </a:r>
            <a:endParaRPr kumimoji="0" lang="zh-CN" altLang="en-US" sz="3000" b="0" i="0" u="none" strike="noStrike" kern="1200" cap="none" spc="0" normalizeH="0" baseline="0" noProof="0" dirty="0">
              <a:ln>
                <a:noFill/>
              </a:ln>
              <a:solidFill>
                <a:srgbClr val="16754D"/>
              </a:solidFill>
              <a:effectLst/>
              <a:uLnTx/>
              <a:uFillTx/>
              <a:latin typeface="+mj-ea"/>
              <a:ea typeface="+mj-ea"/>
              <a:cs typeface="+mn-cs"/>
            </a:endParaRPr>
          </a:p>
        </p:txBody>
      </p:sp>
      <p:sp>
        <p:nvSpPr>
          <p:cNvPr id="4" name="内容占位符 3">
            <a:extLst>
              <a:ext uri="{FF2B5EF4-FFF2-40B4-BE49-F238E27FC236}">
                <a16:creationId xmlns:a16="http://schemas.microsoft.com/office/drawing/2014/main" id="{F0A9DC8F-B713-6B92-DE80-75228C30D2EE}"/>
              </a:ext>
            </a:extLst>
          </p:cNvPr>
          <p:cNvSpPr txBox="1">
            <a:spLocks/>
          </p:cNvSpPr>
          <p:nvPr/>
        </p:nvSpPr>
        <p:spPr>
          <a:xfrm>
            <a:off x="900978" y="2317337"/>
            <a:ext cx="8629650" cy="4343400"/>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360000" algn="l" defTabSz="914400" rtl="0" eaLnBrk="1" fontAlgn="auto" latinLnBrk="0" hangingPunct="1">
              <a:lnSpc>
                <a:spcPct val="150000"/>
              </a:lnSpc>
              <a:spcBef>
                <a:spcPts val="1000"/>
              </a:spcBef>
              <a:spcAft>
                <a:spcPts val="0"/>
              </a:spcAft>
              <a:buClr>
                <a:srgbClr val="16754D"/>
              </a:buClr>
              <a:buSzPct val="120000"/>
              <a:buFont typeface="Wingdings" panose="05000000000000000000" pitchFamily="2" charset="2"/>
              <a:buChar char="p"/>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若把“编号”也作为一个候选划分属性，则其信息增益一般远大于其他属性。显然，这样的决策树不具有泛化能力，无法对新样本进行有效预测</a:t>
            </a:r>
            <a:endParaRPr kumimoji="0" lang="en-US" altLang="zh-CN" sz="2200" b="0" i="0" u="none" strike="noStrike" kern="1200" cap="none" spc="0" normalizeH="0" baseline="0" noProof="0" dirty="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20000"/>
              <a:buFont typeface="Wingdings" panose="05000000000000000000" pitchFamily="2" charset="2"/>
              <a:buChar char="p"/>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p:txBody>
      </p:sp>
      <p:sp>
        <p:nvSpPr>
          <p:cNvPr id="5" name="Rectangle 3">
            <a:extLst>
              <a:ext uri="{FF2B5EF4-FFF2-40B4-BE49-F238E27FC236}">
                <a16:creationId xmlns:a16="http://schemas.microsoft.com/office/drawing/2014/main" id="{A5E72AA1-678C-CA96-783F-0713E32C43B0}"/>
              </a:ext>
            </a:extLst>
          </p:cNvPr>
          <p:cNvSpPr>
            <a:spLocks noChangeArrowheads="1"/>
          </p:cNvSpPr>
          <p:nvPr/>
        </p:nvSpPr>
        <p:spPr bwMode="auto">
          <a:xfrm>
            <a:off x="2866930" y="4775891"/>
            <a:ext cx="5683325" cy="663744"/>
          </a:xfrm>
          <a:prstGeom prst="rect">
            <a:avLst/>
          </a:prstGeom>
          <a:solidFill>
            <a:sysClr val="window" lastClr="FFFFFF"/>
          </a:solidFill>
          <a:ln w="38100" cap="flat" cmpd="sng" algn="ctr">
            <a:solidFill>
              <a:srgbClr val="329E6E"/>
            </a:solidFill>
            <a:prstDash val="solid"/>
            <a:miter lim="800000"/>
          </a:ln>
          <a:effectLst/>
        </p:spPr>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marR="0" lvl="0" indent="0" algn="ctr" defTabSz="914400" eaLnBrk="1" fontAlgn="auto" latinLnBrk="0" hangingPunct="1">
              <a:lnSpc>
                <a:spcPts val="3200"/>
              </a:lnSpc>
              <a:spcBef>
                <a:spcPct val="20000"/>
              </a:spcBef>
              <a:spcAft>
                <a:spcPts val="0"/>
              </a:spcAft>
              <a:buClrTx/>
              <a:buSzTx/>
              <a:buFont typeface="Arial" charset="0"/>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信息增益对可取值数目较多的属性有所偏好</a:t>
            </a:r>
          </a:p>
          <a:p>
            <a:pPr marL="0" marR="0" lvl="0" indent="0" algn="ctr" defTabSz="914400" eaLnBrk="1" fontAlgn="auto" latinLnBrk="0" hangingPunct="1">
              <a:lnSpc>
                <a:spcPts val="3200"/>
              </a:lnSpc>
              <a:spcBef>
                <a:spcPct val="20000"/>
              </a:spcBef>
              <a:spcAft>
                <a:spcPts val="0"/>
              </a:spcAft>
              <a:buClrTx/>
              <a:buSzTx/>
              <a:buFont typeface="Arial" charset="0"/>
              <a:buNone/>
              <a:tabLst/>
              <a:defRPr/>
            </a:pPr>
            <a:endParaRPr kumimoji="0" lang="zh-CN" altLang="en-US" sz="2200" b="0" i="0" u="none" strike="noStrike" kern="0" cap="none" spc="0" normalizeH="0" baseline="0" noProof="0" dirty="0">
              <a:ln>
                <a:noFill/>
              </a:ln>
              <a:solidFill>
                <a:prstClr val="black"/>
              </a:solidFill>
              <a:effectLst/>
              <a:uLnTx/>
              <a:uFillTx/>
              <a:latin typeface="+mj-ea"/>
              <a:ea typeface="+mj-ea"/>
              <a:cs typeface="+mn-cs"/>
            </a:endParaRPr>
          </a:p>
        </p:txBody>
      </p:sp>
    </p:spTree>
    <p:extLst>
      <p:ext uri="{BB962C8B-B14F-4D97-AF65-F5344CB8AC3E}">
        <p14:creationId xmlns:p14="http://schemas.microsoft.com/office/powerpoint/2010/main" val="191989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划分选择</a:t>
            </a:r>
          </a:p>
        </p:txBody>
      </p:sp>
      <p:sp>
        <p:nvSpPr>
          <p:cNvPr id="2" name="内容占位符 2">
            <a:extLst>
              <a:ext uri="{FF2B5EF4-FFF2-40B4-BE49-F238E27FC236}">
                <a16:creationId xmlns:a16="http://schemas.microsoft.com/office/drawing/2014/main" id="{707EC7B6-DC4E-E018-9EAB-9A425D743FD4}"/>
              </a:ext>
            </a:extLst>
          </p:cNvPr>
          <p:cNvSpPr txBox="1">
            <a:spLocks/>
          </p:cNvSpPr>
          <p:nvPr/>
        </p:nvSpPr>
        <p:spPr>
          <a:xfrm>
            <a:off x="1328063" y="1547293"/>
            <a:ext cx="8616950" cy="4930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增益率定义：</a:t>
            </a: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    其中</a:t>
            </a: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    称为属性  的“固有值”</a:t>
            </a:r>
            <a:r>
              <a:rPr kumimoji="0" lang="zh-CN" altLang="en-US" sz="2400" b="0" i="0" u="none" strike="noStrike" kern="1200" cap="none" spc="0" normalizeH="0" baseline="0" noProof="0" dirty="0">
                <a:ln>
                  <a:noFill/>
                </a:ln>
                <a:solidFill>
                  <a:sysClr val="windowText" lastClr="000000"/>
                </a:solidFill>
                <a:effectLst/>
                <a:uLnTx/>
                <a:uFillTx/>
                <a:latin typeface="+mj-ea"/>
                <a:ea typeface="+mj-ea"/>
                <a:cs typeface="+mn-cs"/>
              </a:rPr>
              <a:t> </a:t>
            </a:r>
            <a:r>
              <a:rPr kumimoji="0" lang="en-US" altLang="zh-CN" sz="1600" b="0" i="0" u="none" strike="noStrike" kern="1200" cap="none" spc="0" normalizeH="0" baseline="0" noProof="0" dirty="0">
                <a:ln>
                  <a:noFill/>
                </a:ln>
                <a:solidFill>
                  <a:sysClr val="windowText" lastClr="000000"/>
                </a:solidFill>
                <a:effectLst/>
                <a:uLnTx/>
                <a:uFillTx/>
                <a:latin typeface="+mj-ea"/>
                <a:ea typeface="+mj-ea"/>
                <a:cs typeface="+mn-cs"/>
              </a:rPr>
              <a:t>[Quinlan, 1993] </a:t>
            </a: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，属性  的可能取值数目越多（即  越大），则        的值通常就越大</a:t>
            </a: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存在的问题</a:t>
            </a: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	</a:t>
            </a: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en-US" altLang="zh-CN" sz="2200" b="0" i="0" u="none" strike="noStrike" kern="1200" cap="none" spc="0" normalizeH="0" baseline="0" noProof="0" dirty="0">
                <a:ln>
                  <a:noFill/>
                </a:ln>
                <a:solidFill>
                  <a:sysClr val="windowText" lastClr="000000"/>
                </a:solidFill>
                <a:effectLst/>
                <a:uLnTx/>
                <a:uFillTx/>
                <a:latin typeface="+mj-ea"/>
                <a:ea typeface="+mj-ea"/>
                <a:cs typeface="+mn-cs"/>
              </a:rPr>
              <a:t>C4.5</a:t>
            </a:r>
            <a:r>
              <a:rPr kumimoji="0" lang="zh-CN" altLang="en-US" sz="2400" b="0" i="0" u="none" strike="noStrike" kern="1200" cap="none" spc="0" normalizeH="0" baseline="0" noProof="0" dirty="0">
                <a:ln>
                  <a:noFill/>
                </a:ln>
                <a:solidFill>
                  <a:sysClr val="windowText" lastClr="000000"/>
                </a:solidFill>
                <a:effectLst/>
                <a:uLnTx/>
                <a:uFillTx/>
                <a:latin typeface="+mj-ea"/>
                <a:ea typeface="+mj-ea"/>
                <a:cs typeface="+mn-cs"/>
              </a:rPr>
              <a:t> </a:t>
            </a:r>
            <a:r>
              <a:rPr kumimoji="0" lang="en-US" altLang="zh-CN" sz="1600" b="0" i="0" u="none" strike="noStrike" kern="1200" cap="none" spc="0" normalizeH="0" baseline="0" noProof="0" dirty="0">
                <a:ln>
                  <a:noFill/>
                </a:ln>
                <a:solidFill>
                  <a:sysClr val="windowText" lastClr="000000"/>
                </a:solidFill>
                <a:effectLst/>
                <a:uLnTx/>
                <a:uFillTx/>
                <a:latin typeface="+mj-ea"/>
                <a:ea typeface="+mj-ea"/>
                <a:cs typeface="+mn-cs"/>
              </a:rPr>
              <a:t>[Quinlan, 1993]</a:t>
            </a: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使用了一个启发式：先从候选划分属性中找出信息增益高于平均水平的属性，再从中选取增益率最高的</a:t>
            </a:r>
          </a:p>
        </p:txBody>
      </p:sp>
      <p:graphicFrame>
        <p:nvGraphicFramePr>
          <p:cNvPr id="6" name="对象 5">
            <a:extLst>
              <a:ext uri="{FF2B5EF4-FFF2-40B4-BE49-F238E27FC236}">
                <a16:creationId xmlns:a16="http://schemas.microsoft.com/office/drawing/2014/main" id="{81B4C1A0-995C-A130-37C7-56A79C6804AE}"/>
              </a:ext>
            </a:extLst>
          </p:cNvPr>
          <p:cNvGraphicFramePr>
            <a:graphicFrameLocks noChangeAspect="1"/>
          </p:cNvGraphicFramePr>
          <p:nvPr>
            <p:extLst>
              <p:ext uri="{D42A27DB-BD31-4B8C-83A1-F6EECF244321}">
                <p14:modId xmlns:p14="http://schemas.microsoft.com/office/powerpoint/2010/main" val="4250189367"/>
              </p:ext>
            </p:extLst>
          </p:nvPr>
        </p:nvGraphicFramePr>
        <p:xfrm>
          <a:off x="3836313" y="1971495"/>
          <a:ext cx="3933825" cy="555625"/>
        </p:xfrm>
        <a:graphic>
          <a:graphicData uri="http://schemas.openxmlformats.org/presentationml/2006/ole">
            <mc:AlternateContent xmlns:mc="http://schemas.openxmlformats.org/markup-compatibility/2006">
              <mc:Choice xmlns:v="urn:schemas-microsoft-com:vml" Requires="v">
                <p:oleObj name="Formula" r:id="rId2" imgW="1775520" imgH="250200" progId="Equation.Ribbit">
                  <p:embed/>
                </p:oleObj>
              </mc:Choice>
              <mc:Fallback>
                <p:oleObj name="Formula" r:id="rId2" imgW="1775520" imgH="250200" progId="Equation.Ribbit">
                  <p:embed/>
                  <p:pic>
                    <p:nvPicPr>
                      <p:cNvPr id="4" name="对象 3"/>
                      <p:cNvPicPr/>
                      <p:nvPr/>
                    </p:nvPicPr>
                    <p:blipFill>
                      <a:blip r:embed="rId3"/>
                      <a:stretch>
                        <a:fillRect/>
                      </a:stretch>
                    </p:blipFill>
                    <p:spPr>
                      <a:xfrm>
                        <a:off x="3836313" y="1971495"/>
                        <a:ext cx="3933825" cy="555625"/>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97DFE350-814E-511B-A6DE-0053FFCC0DD8}"/>
              </a:ext>
            </a:extLst>
          </p:cNvPr>
          <p:cNvGraphicFramePr>
            <a:graphicFrameLocks noChangeAspect="1"/>
          </p:cNvGraphicFramePr>
          <p:nvPr>
            <p:extLst>
              <p:ext uri="{D42A27DB-BD31-4B8C-83A1-F6EECF244321}">
                <p14:modId xmlns:p14="http://schemas.microsoft.com/office/powerpoint/2010/main" val="2541548681"/>
              </p:ext>
            </p:extLst>
          </p:nvPr>
        </p:nvGraphicFramePr>
        <p:xfrm>
          <a:off x="4020463" y="2819220"/>
          <a:ext cx="2968625" cy="750887"/>
        </p:xfrm>
        <a:graphic>
          <a:graphicData uri="http://schemas.openxmlformats.org/presentationml/2006/ole">
            <mc:AlternateContent xmlns:mc="http://schemas.openxmlformats.org/markup-compatibility/2006">
              <mc:Choice xmlns:v="urn:schemas-microsoft-com:vml" Requires="v">
                <p:oleObj name="Formula" r:id="rId4" imgW="1828800" imgH="462600" progId="Equation.Ribbit">
                  <p:embed/>
                </p:oleObj>
              </mc:Choice>
              <mc:Fallback>
                <p:oleObj name="Formula" r:id="rId4" imgW="1828800" imgH="462600" progId="Equation.Ribbit">
                  <p:embed/>
                  <p:pic>
                    <p:nvPicPr>
                      <p:cNvPr id="5" name="对象 4"/>
                      <p:cNvPicPr/>
                      <p:nvPr/>
                    </p:nvPicPr>
                    <p:blipFill>
                      <a:blip r:embed="rId5"/>
                      <a:stretch>
                        <a:fillRect/>
                      </a:stretch>
                    </p:blipFill>
                    <p:spPr>
                      <a:xfrm>
                        <a:off x="4020463" y="2819220"/>
                        <a:ext cx="2968625" cy="750887"/>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68519212-A7B1-5969-DAAE-A5A19ADE66AE}"/>
              </a:ext>
            </a:extLst>
          </p:cNvPr>
          <p:cNvGraphicFramePr>
            <a:graphicFrameLocks noChangeAspect="1"/>
          </p:cNvGraphicFramePr>
          <p:nvPr>
            <p:extLst>
              <p:ext uri="{D42A27DB-BD31-4B8C-83A1-F6EECF244321}">
                <p14:modId xmlns:p14="http://schemas.microsoft.com/office/powerpoint/2010/main" val="1120813834"/>
              </p:ext>
            </p:extLst>
          </p:nvPr>
        </p:nvGraphicFramePr>
        <p:xfrm>
          <a:off x="2855656" y="3782833"/>
          <a:ext cx="173038" cy="277812"/>
        </p:xfrm>
        <a:graphic>
          <a:graphicData uri="http://schemas.openxmlformats.org/presentationml/2006/ole">
            <mc:AlternateContent xmlns:mc="http://schemas.openxmlformats.org/markup-compatibility/2006">
              <mc:Choice xmlns:v="urn:schemas-microsoft-com:vml" Requires="v">
                <p:oleObj name="Formula" r:id="rId6" imgW="80280" imgH="129600" progId="Equation.Ribbit">
                  <p:embed/>
                </p:oleObj>
              </mc:Choice>
              <mc:Fallback>
                <p:oleObj name="Formula" r:id="rId6" imgW="80280" imgH="129600" progId="Equation.Ribbit">
                  <p:embed/>
                  <p:pic>
                    <p:nvPicPr>
                      <p:cNvPr id="6" name="对象 5"/>
                      <p:cNvPicPr/>
                      <p:nvPr/>
                    </p:nvPicPr>
                    <p:blipFill>
                      <a:blip r:embed="rId7"/>
                      <a:stretch>
                        <a:fillRect/>
                      </a:stretch>
                    </p:blipFill>
                    <p:spPr>
                      <a:xfrm>
                        <a:off x="2855656" y="3782833"/>
                        <a:ext cx="173038" cy="27781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75716A33-2343-2257-BC60-A49DF5032F42}"/>
              </a:ext>
            </a:extLst>
          </p:cNvPr>
          <p:cNvGraphicFramePr>
            <a:graphicFrameLocks noChangeAspect="1"/>
          </p:cNvGraphicFramePr>
          <p:nvPr>
            <p:extLst>
              <p:ext uri="{D42A27DB-BD31-4B8C-83A1-F6EECF244321}">
                <p14:modId xmlns:p14="http://schemas.microsoft.com/office/powerpoint/2010/main" val="1473989950"/>
              </p:ext>
            </p:extLst>
          </p:nvPr>
        </p:nvGraphicFramePr>
        <p:xfrm>
          <a:off x="7156964" y="3804562"/>
          <a:ext cx="173038" cy="279400"/>
        </p:xfrm>
        <a:graphic>
          <a:graphicData uri="http://schemas.openxmlformats.org/presentationml/2006/ole">
            <mc:AlternateContent xmlns:mc="http://schemas.openxmlformats.org/markup-compatibility/2006">
              <mc:Choice xmlns:v="urn:schemas-microsoft-com:vml" Requires="v">
                <p:oleObj name="Formula" r:id="rId8" imgW="80280" imgH="129600" progId="Equation.Ribbit">
                  <p:embed/>
                </p:oleObj>
              </mc:Choice>
              <mc:Fallback>
                <p:oleObj name="Formula" r:id="rId8" imgW="80280" imgH="129600" progId="Equation.Ribbit">
                  <p:embed/>
                  <p:pic>
                    <p:nvPicPr>
                      <p:cNvPr id="7" name="对象 6"/>
                      <p:cNvPicPr/>
                      <p:nvPr/>
                    </p:nvPicPr>
                    <p:blipFill>
                      <a:blip r:embed="rId7"/>
                      <a:stretch>
                        <a:fillRect/>
                      </a:stretch>
                    </p:blipFill>
                    <p:spPr>
                      <a:xfrm>
                        <a:off x="7156964" y="3804562"/>
                        <a:ext cx="173038" cy="27940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CA8B4CFA-E28E-71CC-534C-1CF718B8342D}"/>
              </a:ext>
            </a:extLst>
          </p:cNvPr>
          <p:cNvGraphicFramePr>
            <a:graphicFrameLocks noChangeAspect="1"/>
          </p:cNvGraphicFramePr>
          <p:nvPr>
            <p:extLst>
              <p:ext uri="{D42A27DB-BD31-4B8C-83A1-F6EECF244321}">
                <p14:modId xmlns:p14="http://schemas.microsoft.com/office/powerpoint/2010/main" val="63062003"/>
              </p:ext>
            </p:extLst>
          </p:nvPr>
        </p:nvGraphicFramePr>
        <p:xfrm>
          <a:off x="2267710" y="4086478"/>
          <a:ext cx="203157" cy="284420"/>
        </p:xfrm>
        <a:graphic>
          <a:graphicData uri="http://schemas.openxmlformats.org/presentationml/2006/ole">
            <mc:AlternateContent xmlns:mc="http://schemas.openxmlformats.org/markup-compatibility/2006">
              <mc:Choice xmlns:v="urn:schemas-microsoft-com:vml" Requires="v">
                <p:oleObj name="Formula" r:id="rId9" imgW="119520" imgH="166680" progId="Equation.Ribbit">
                  <p:embed/>
                </p:oleObj>
              </mc:Choice>
              <mc:Fallback>
                <p:oleObj name="Formula" r:id="rId9" imgW="119520" imgH="166680" progId="Equation.Ribbit">
                  <p:embed/>
                  <p:pic>
                    <p:nvPicPr>
                      <p:cNvPr id="8" name="对象 7"/>
                      <p:cNvPicPr/>
                      <p:nvPr/>
                    </p:nvPicPr>
                    <p:blipFill>
                      <a:blip r:embed="rId10"/>
                      <a:stretch>
                        <a:fillRect/>
                      </a:stretch>
                    </p:blipFill>
                    <p:spPr>
                      <a:xfrm>
                        <a:off x="2267710" y="4086478"/>
                        <a:ext cx="203157" cy="28442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ECA29BC7-AEBA-9F3C-67EE-A3209999DB32}"/>
              </a:ext>
            </a:extLst>
          </p:cNvPr>
          <p:cNvGraphicFramePr>
            <a:graphicFrameLocks noChangeAspect="1"/>
          </p:cNvGraphicFramePr>
          <p:nvPr>
            <p:extLst>
              <p:ext uri="{D42A27DB-BD31-4B8C-83A1-F6EECF244321}">
                <p14:modId xmlns:p14="http://schemas.microsoft.com/office/powerpoint/2010/main" val="1450064950"/>
              </p:ext>
            </p:extLst>
          </p:nvPr>
        </p:nvGraphicFramePr>
        <p:xfrm>
          <a:off x="3836313" y="4065126"/>
          <a:ext cx="585787" cy="296862"/>
        </p:xfrm>
        <a:graphic>
          <a:graphicData uri="http://schemas.openxmlformats.org/presentationml/2006/ole">
            <mc:AlternateContent xmlns:mc="http://schemas.openxmlformats.org/markup-compatibility/2006">
              <mc:Choice xmlns:v="urn:schemas-microsoft-com:vml" Requires="v">
                <p:oleObj name="Formula" r:id="rId11" imgW="353160" imgH="177840" progId="Equation.Ribbit">
                  <p:embed/>
                </p:oleObj>
              </mc:Choice>
              <mc:Fallback>
                <p:oleObj name="Formula" r:id="rId11" imgW="353160" imgH="177840" progId="Equation.Ribbit">
                  <p:embed/>
                  <p:pic>
                    <p:nvPicPr>
                      <p:cNvPr id="9" name="对象 8"/>
                      <p:cNvPicPr/>
                      <p:nvPr/>
                    </p:nvPicPr>
                    <p:blipFill>
                      <a:blip r:embed="rId12"/>
                      <a:stretch>
                        <a:fillRect/>
                      </a:stretch>
                    </p:blipFill>
                    <p:spPr>
                      <a:xfrm>
                        <a:off x="3836313" y="4065126"/>
                        <a:ext cx="585787" cy="296862"/>
                      </a:xfrm>
                      <a:prstGeom prst="rect">
                        <a:avLst/>
                      </a:prstGeom>
                    </p:spPr>
                  </p:pic>
                </p:oleObj>
              </mc:Fallback>
            </mc:AlternateContent>
          </a:graphicData>
        </a:graphic>
      </p:graphicFrame>
      <p:sp>
        <p:nvSpPr>
          <p:cNvPr id="12" name="Rectangle 3">
            <a:extLst>
              <a:ext uri="{FF2B5EF4-FFF2-40B4-BE49-F238E27FC236}">
                <a16:creationId xmlns:a16="http://schemas.microsoft.com/office/drawing/2014/main" id="{9CFC23B9-8015-E606-CF84-732D10924017}"/>
              </a:ext>
            </a:extLst>
          </p:cNvPr>
          <p:cNvSpPr>
            <a:spLocks noChangeArrowheads="1"/>
          </p:cNvSpPr>
          <p:nvPr/>
        </p:nvSpPr>
        <p:spPr bwMode="auto">
          <a:xfrm>
            <a:off x="2369289" y="4919529"/>
            <a:ext cx="6413538" cy="663744"/>
          </a:xfrm>
          <a:prstGeom prst="rect">
            <a:avLst/>
          </a:prstGeom>
          <a:solidFill>
            <a:sysClr val="window" lastClr="FFFFFF"/>
          </a:solidFill>
          <a:ln w="38100" cap="flat" cmpd="sng" algn="ctr">
            <a:solidFill>
              <a:srgbClr val="329E6E"/>
            </a:solidFill>
            <a:prstDash val="solid"/>
            <a:miter lim="800000"/>
          </a:ln>
          <a:effectLst/>
        </p:spPr>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marR="0" lvl="0" indent="0" defTabSz="914400" eaLnBrk="1" fontAlgn="auto" latinLnBrk="0" hangingPunct="1">
              <a:lnSpc>
                <a:spcPct val="100000"/>
              </a:lnSpc>
              <a:spcBef>
                <a:spcPct val="20000"/>
              </a:spcBef>
              <a:spcAft>
                <a:spcPts val="0"/>
              </a:spcAft>
              <a:buClrTx/>
              <a:buSzTx/>
              <a:buFont typeface="Arial" charset="0"/>
              <a:buNone/>
              <a:tabLst/>
              <a:defRPr/>
            </a:pPr>
            <a:r>
              <a:rPr kumimoji="0" lang="zh-CN" altLang="en-US" sz="2400" b="0" i="0" u="none" strike="noStrike" kern="0" cap="none" spc="0" normalizeH="0" baseline="0" noProof="0" dirty="0">
                <a:ln>
                  <a:noFill/>
                </a:ln>
                <a:solidFill>
                  <a:prstClr val="black"/>
                </a:solidFill>
                <a:effectLst/>
                <a:uLnTx/>
                <a:uFillTx/>
                <a:latin typeface="+mj-ea"/>
                <a:ea typeface="+mj-ea"/>
                <a:cs typeface="+mn-cs"/>
              </a:rPr>
              <a:t>增益率准则对可取值数目较少的属性有所偏好</a:t>
            </a:r>
            <a:endParaRPr kumimoji="0" lang="en-US" altLang="zh-CN" sz="2400" b="0" i="0" u="none" strike="noStrike" kern="0" cap="none" spc="0" normalizeH="0" baseline="0" noProof="0" dirty="0">
              <a:ln>
                <a:noFill/>
              </a:ln>
              <a:solidFill>
                <a:prstClr val="black"/>
              </a:solidFill>
              <a:effectLst/>
              <a:uLnTx/>
              <a:uFillTx/>
              <a:latin typeface="+mj-ea"/>
              <a:ea typeface="+mj-ea"/>
              <a:cs typeface="+mn-cs"/>
            </a:endParaRPr>
          </a:p>
          <a:p>
            <a:pPr marL="0" marR="0" lvl="0" indent="0" algn="ctr" defTabSz="914400" eaLnBrk="1" fontAlgn="auto" latinLnBrk="0" hangingPunct="1">
              <a:lnSpc>
                <a:spcPts val="3200"/>
              </a:lnSpc>
              <a:spcBef>
                <a:spcPct val="20000"/>
              </a:spcBef>
              <a:spcAft>
                <a:spcPts val="0"/>
              </a:spcAft>
              <a:buClrTx/>
              <a:buSzTx/>
              <a:buFont typeface="Arial" charset="0"/>
              <a:buNone/>
              <a:tabLst/>
              <a:defRPr/>
            </a:pPr>
            <a:endParaRPr kumimoji="0" lang="zh-CN" altLang="en-US" sz="2200" b="0" i="0" u="none" strike="noStrike" kern="0" cap="none" spc="0" normalizeH="0" baseline="0" noProof="0" dirty="0">
              <a:ln>
                <a:noFill/>
              </a:ln>
              <a:solidFill>
                <a:prstClr val="black"/>
              </a:solidFill>
              <a:effectLst/>
              <a:uLnTx/>
              <a:uFillTx/>
              <a:latin typeface="+mj-ea"/>
              <a:ea typeface="+mj-ea"/>
              <a:cs typeface="+mn-cs"/>
            </a:endParaRPr>
          </a:p>
        </p:txBody>
      </p:sp>
    </p:spTree>
    <p:extLst>
      <p:ext uri="{BB962C8B-B14F-4D97-AF65-F5344CB8AC3E}">
        <p14:creationId xmlns:p14="http://schemas.microsoft.com/office/powerpoint/2010/main" val="268365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划分选择</a:t>
            </a:r>
          </a:p>
        </p:txBody>
      </p:sp>
      <p:sp>
        <p:nvSpPr>
          <p:cNvPr id="18" name="内容占位符 2">
            <a:extLst>
              <a:ext uri="{FF2B5EF4-FFF2-40B4-BE49-F238E27FC236}">
                <a16:creationId xmlns:a16="http://schemas.microsoft.com/office/drawing/2014/main" id="{C78CE9FC-063C-47D5-5AAD-51A6D5DA8B58}"/>
              </a:ext>
            </a:extLst>
          </p:cNvPr>
          <p:cNvSpPr txBox="1">
            <a:spLocks/>
          </p:cNvSpPr>
          <p:nvPr/>
        </p:nvSpPr>
        <p:spPr>
          <a:xfrm>
            <a:off x="597906" y="1525391"/>
            <a:ext cx="8616950" cy="4930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数据集  的纯度可用“基尼值”来度量</a:t>
            </a: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	</a:t>
            </a: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             越小，数据集  的纯度越高</a:t>
            </a: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属性  的基尼指数定义为：</a:t>
            </a: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应选择那个使划分后基尼指数最小的属性作为最优划分属性，即</a:t>
            </a: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en-US" altLang="zh-CN" sz="2200" b="0" i="0" u="none" strike="noStrike" kern="1200" cap="none" spc="0" normalizeH="0" baseline="0" noProof="0" dirty="0">
                <a:ln>
                  <a:noFill/>
                </a:ln>
                <a:solidFill>
                  <a:sysClr val="windowText" lastClr="000000"/>
                </a:solidFill>
                <a:effectLst/>
                <a:uLnTx/>
                <a:uFillTx/>
                <a:latin typeface="+mj-ea"/>
                <a:ea typeface="+mj-ea"/>
                <a:cs typeface="+mn-cs"/>
              </a:rPr>
              <a:t>CART</a:t>
            </a:r>
            <a:r>
              <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rPr>
              <a:t> </a:t>
            </a:r>
            <a:r>
              <a:rPr kumimoji="0" lang="en-US" altLang="zh-CN" sz="1600" b="0" i="0" u="none" strike="noStrike" kern="1200" cap="none" spc="0" normalizeH="0" baseline="0" noProof="0" dirty="0">
                <a:ln>
                  <a:noFill/>
                </a:ln>
                <a:solidFill>
                  <a:sysClr val="windowText" lastClr="000000"/>
                </a:solidFill>
                <a:effectLst/>
                <a:uLnTx/>
                <a:uFillTx/>
                <a:latin typeface="+mj-ea"/>
                <a:ea typeface="+mj-ea"/>
                <a:cs typeface="+mn-cs"/>
              </a:rPr>
              <a:t>[</a:t>
            </a:r>
            <a:r>
              <a:rPr kumimoji="0" lang="en-US" altLang="zh-CN" sz="1600" b="0" i="0" u="none" strike="noStrike" kern="1200" cap="none" spc="0" normalizeH="0" baseline="0" noProof="0" dirty="0" err="1">
                <a:ln>
                  <a:noFill/>
                </a:ln>
                <a:solidFill>
                  <a:sysClr val="windowText" lastClr="000000"/>
                </a:solidFill>
                <a:effectLst/>
                <a:uLnTx/>
                <a:uFillTx/>
                <a:latin typeface="+mj-ea"/>
                <a:ea typeface="+mj-ea"/>
                <a:cs typeface="+mn-cs"/>
              </a:rPr>
              <a:t>Breiman</a:t>
            </a:r>
            <a:r>
              <a:rPr kumimoji="0" lang="zh-CN" altLang="en-US" sz="1600" b="0" i="0" u="none" strike="noStrike" kern="1200" cap="none" spc="0" normalizeH="0" baseline="0" noProof="0" dirty="0">
                <a:ln>
                  <a:noFill/>
                </a:ln>
                <a:solidFill>
                  <a:sysClr val="windowText" lastClr="000000"/>
                </a:solidFill>
                <a:effectLst/>
                <a:uLnTx/>
                <a:uFillTx/>
                <a:latin typeface="+mj-ea"/>
                <a:ea typeface="+mj-ea"/>
                <a:cs typeface="+mn-cs"/>
              </a:rPr>
              <a:t> </a:t>
            </a:r>
            <a:r>
              <a:rPr kumimoji="0" lang="en-US" altLang="zh-CN" sz="1600" b="0" i="0" u="none" strike="noStrike" kern="1200" cap="none" spc="0" normalizeH="0" baseline="0" noProof="0" dirty="0">
                <a:ln>
                  <a:noFill/>
                </a:ln>
                <a:solidFill>
                  <a:sysClr val="windowText" lastClr="000000"/>
                </a:solidFill>
                <a:effectLst/>
                <a:uLnTx/>
                <a:uFillTx/>
                <a:latin typeface="+mj-ea"/>
                <a:ea typeface="+mj-ea"/>
                <a:cs typeface="+mn-cs"/>
              </a:rPr>
              <a:t>et al., 1984]</a:t>
            </a: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采用“基尼指数”来选择划分属性</a:t>
            </a:r>
          </a:p>
        </p:txBody>
      </p:sp>
      <p:graphicFrame>
        <p:nvGraphicFramePr>
          <p:cNvPr id="19" name="对象 18">
            <a:extLst>
              <a:ext uri="{FF2B5EF4-FFF2-40B4-BE49-F238E27FC236}">
                <a16:creationId xmlns:a16="http://schemas.microsoft.com/office/drawing/2014/main" id="{7C4B7958-B2DD-8EAB-8C30-32425A86A877}"/>
              </a:ext>
            </a:extLst>
          </p:cNvPr>
          <p:cNvGraphicFramePr>
            <a:graphicFrameLocks noChangeAspect="1"/>
          </p:cNvGraphicFramePr>
          <p:nvPr>
            <p:extLst>
              <p:ext uri="{D42A27DB-BD31-4B8C-83A1-F6EECF244321}">
                <p14:modId xmlns:p14="http://schemas.microsoft.com/office/powerpoint/2010/main" val="902210921"/>
              </p:ext>
            </p:extLst>
          </p:nvPr>
        </p:nvGraphicFramePr>
        <p:xfrm>
          <a:off x="1410706" y="2060718"/>
          <a:ext cx="2481263" cy="808037"/>
        </p:xfrm>
        <a:graphic>
          <a:graphicData uri="http://schemas.openxmlformats.org/presentationml/2006/ole">
            <mc:AlternateContent xmlns:mc="http://schemas.openxmlformats.org/markup-compatibility/2006">
              <mc:Choice xmlns:v="urn:schemas-microsoft-com:vml" Requires="v">
                <p:oleObj name="Formula" r:id="rId2" imgW="1557360" imgH="506880" progId="Equation.Ribbit">
                  <p:embed/>
                </p:oleObj>
              </mc:Choice>
              <mc:Fallback>
                <p:oleObj name="Formula" r:id="rId2" imgW="1557360" imgH="506880" progId="Equation.Ribbit">
                  <p:embed/>
                  <p:pic>
                    <p:nvPicPr>
                      <p:cNvPr id="4" name="对象 3"/>
                      <p:cNvPicPr/>
                      <p:nvPr/>
                    </p:nvPicPr>
                    <p:blipFill>
                      <a:blip r:embed="rId3"/>
                      <a:stretch>
                        <a:fillRect/>
                      </a:stretch>
                    </p:blipFill>
                    <p:spPr>
                      <a:xfrm>
                        <a:off x="1410706" y="2060718"/>
                        <a:ext cx="2481263" cy="808037"/>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7CBE5F76-E727-4B86-E967-7DAFA6502B3B}"/>
              </a:ext>
            </a:extLst>
          </p:cNvPr>
          <p:cNvGraphicFramePr>
            <a:graphicFrameLocks noChangeAspect="1"/>
          </p:cNvGraphicFramePr>
          <p:nvPr>
            <p:extLst>
              <p:ext uri="{D42A27DB-BD31-4B8C-83A1-F6EECF244321}">
                <p14:modId xmlns:p14="http://schemas.microsoft.com/office/powerpoint/2010/main" val="3199691665"/>
              </p:ext>
            </p:extLst>
          </p:nvPr>
        </p:nvGraphicFramePr>
        <p:xfrm>
          <a:off x="4087231" y="2060718"/>
          <a:ext cx="1341438" cy="809625"/>
        </p:xfrm>
        <a:graphic>
          <a:graphicData uri="http://schemas.openxmlformats.org/presentationml/2006/ole">
            <mc:AlternateContent xmlns:mc="http://schemas.openxmlformats.org/markup-compatibility/2006">
              <mc:Choice xmlns:v="urn:schemas-microsoft-com:vml" Requires="v">
                <p:oleObj name="Formula" r:id="rId4" imgW="795240" imgH="480240" progId="Equation.Ribbit">
                  <p:embed/>
                </p:oleObj>
              </mc:Choice>
              <mc:Fallback>
                <p:oleObj name="Formula" r:id="rId4" imgW="795240" imgH="480240" progId="Equation.Ribbit">
                  <p:embed/>
                  <p:pic>
                    <p:nvPicPr>
                      <p:cNvPr id="6" name="对象 5"/>
                      <p:cNvPicPr/>
                      <p:nvPr/>
                    </p:nvPicPr>
                    <p:blipFill>
                      <a:blip r:embed="rId5"/>
                      <a:stretch>
                        <a:fillRect/>
                      </a:stretch>
                    </p:blipFill>
                    <p:spPr>
                      <a:xfrm>
                        <a:off x="4087231" y="2060718"/>
                        <a:ext cx="1341438" cy="809625"/>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6FEDD64B-FFD0-5CB0-2068-5686CE2DB2CB}"/>
              </a:ext>
            </a:extLst>
          </p:cNvPr>
          <p:cNvGraphicFramePr>
            <a:graphicFrameLocks noChangeAspect="1"/>
          </p:cNvGraphicFramePr>
          <p:nvPr>
            <p:extLst>
              <p:ext uri="{D42A27DB-BD31-4B8C-83A1-F6EECF244321}">
                <p14:modId xmlns:p14="http://schemas.microsoft.com/office/powerpoint/2010/main" val="1834476589"/>
              </p:ext>
            </p:extLst>
          </p:nvPr>
        </p:nvGraphicFramePr>
        <p:xfrm>
          <a:off x="2610856" y="4037155"/>
          <a:ext cx="4949825" cy="501650"/>
        </p:xfrm>
        <a:graphic>
          <a:graphicData uri="http://schemas.openxmlformats.org/presentationml/2006/ole">
            <mc:AlternateContent xmlns:mc="http://schemas.openxmlformats.org/markup-compatibility/2006">
              <mc:Choice xmlns:v="urn:schemas-microsoft-com:vml" Requires="v">
                <p:oleObj name="Formula" r:id="rId6" imgW="2475360" imgH="250200" progId="Equation.Ribbit">
                  <p:embed/>
                </p:oleObj>
              </mc:Choice>
              <mc:Fallback>
                <p:oleObj name="Formula" r:id="rId6" imgW="2475360" imgH="250200" progId="Equation.Ribbit">
                  <p:embed/>
                  <p:pic>
                    <p:nvPicPr>
                      <p:cNvPr id="7" name="对象 6"/>
                      <p:cNvPicPr/>
                      <p:nvPr/>
                    </p:nvPicPr>
                    <p:blipFill>
                      <a:blip r:embed="rId7"/>
                      <a:stretch>
                        <a:fillRect/>
                      </a:stretch>
                    </p:blipFill>
                    <p:spPr>
                      <a:xfrm>
                        <a:off x="2610856" y="4037155"/>
                        <a:ext cx="4949825" cy="501650"/>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E62C0BDB-3368-35B7-A1A6-BDFD5A541EBE}"/>
              </a:ext>
            </a:extLst>
          </p:cNvPr>
          <p:cNvGraphicFramePr>
            <a:graphicFrameLocks noChangeAspect="1"/>
          </p:cNvGraphicFramePr>
          <p:nvPr>
            <p:extLst>
              <p:ext uri="{D42A27DB-BD31-4B8C-83A1-F6EECF244321}">
                <p14:modId xmlns:p14="http://schemas.microsoft.com/office/powerpoint/2010/main" val="2924197018"/>
              </p:ext>
            </p:extLst>
          </p:nvPr>
        </p:nvGraphicFramePr>
        <p:xfrm>
          <a:off x="3188706" y="5081730"/>
          <a:ext cx="3844925" cy="536575"/>
        </p:xfrm>
        <a:graphic>
          <a:graphicData uri="http://schemas.openxmlformats.org/presentationml/2006/ole">
            <mc:AlternateContent xmlns:mc="http://schemas.openxmlformats.org/markup-compatibility/2006">
              <mc:Choice xmlns:v="urn:schemas-microsoft-com:vml" Requires="v">
                <p:oleObj name="Formula" r:id="rId8" imgW="1910160" imgH="265680" progId="Equation.Ribbit">
                  <p:embed/>
                </p:oleObj>
              </mc:Choice>
              <mc:Fallback>
                <p:oleObj name="Formula" r:id="rId8" imgW="1910160" imgH="265680" progId="Equation.Ribbit">
                  <p:embed/>
                  <p:pic>
                    <p:nvPicPr>
                      <p:cNvPr id="8" name="对象 7"/>
                      <p:cNvPicPr/>
                      <p:nvPr/>
                    </p:nvPicPr>
                    <p:blipFill>
                      <a:blip r:embed="rId9"/>
                      <a:stretch>
                        <a:fillRect/>
                      </a:stretch>
                    </p:blipFill>
                    <p:spPr>
                      <a:xfrm>
                        <a:off x="3188706" y="5081730"/>
                        <a:ext cx="3844925" cy="536575"/>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16CB8750-EFDA-CB90-8F5C-9A067157DC6B}"/>
              </a:ext>
            </a:extLst>
          </p:cNvPr>
          <p:cNvGraphicFramePr>
            <a:graphicFrameLocks noChangeAspect="1"/>
          </p:cNvGraphicFramePr>
          <p:nvPr>
            <p:extLst>
              <p:ext uri="{D42A27DB-BD31-4B8C-83A1-F6EECF244321}">
                <p14:modId xmlns:p14="http://schemas.microsoft.com/office/powerpoint/2010/main" val="676052690"/>
              </p:ext>
            </p:extLst>
          </p:nvPr>
        </p:nvGraphicFramePr>
        <p:xfrm>
          <a:off x="951919" y="3286918"/>
          <a:ext cx="828675" cy="284163"/>
        </p:xfrm>
        <a:graphic>
          <a:graphicData uri="http://schemas.openxmlformats.org/presentationml/2006/ole">
            <mc:AlternateContent xmlns:mc="http://schemas.openxmlformats.org/markup-compatibility/2006">
              <mc:Choice xmlns:v="urn:schemas-microsoft-com:vml" Requires="v">
                <p:oleObj name="Formula" r:id="rId10" imgW="515880" imgH="177840" progId="Equation.Ribbit">
                  <p:embed/>
                </p:oleObj>
              </mc:Choice>
              <mc:Fallback>
                <p:oleObj name="Formula" r:id="rId10" imgW="515880" imgH="177840" progId="Equation.Ribbit">
                  <p:embed/>
                  <p:pic>
                    <p:nvPicPr>
                      <p:cNvPr id="9" name="对象 8"/>
                      <p:cNvPicPr/>
                      <p:nvPr/>
                    </p:nvPicPr>
                    <p:blipFill>
                      <a:blip r:embed="rId11"/>
                      <a:stretch>
                        <a:fillRect/>
                      </a:stretch>
                    </p:blipFill>
                    <p:spPr>
                      <a:xfrm>
                        <a:off x="951919" y="3286918"/>
                        <a:ext cx="828675" cy="284163"/>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40D3B8F3-03A1-B492-5BB6-3423F71C971F}"/>
              </a:ext>
            </a:extLst>
          </p:cNvPr>
          <p:cNvGraphicFramePr>
            <a:graphicFrameLocks noChangeAspect="1"/>
          </p:cNvGraphicFramePr>
          <p:nvPr>
            <p:extLst>
              <p:ext uri="{D42A27DB-BD31-4B8C-83A1-F6EECF244321}">
                <p14:modId xmlns:p14="http://schemas.microsoft.com/office/powerpoint/2010/main" val="1168593364"/>
              </p:ext>
            </p:extLst>
          </p:nvPr>
        </p:nvGraphicFramePr>
        <p:xfrm>
          <a:off x="1884139" y="1614630"/>
          <a:ext cx="200025" cy="268288"/>
        </p:xfrm>
        <a:graphic>
          <a:graphicData uri="http://schemas.openxmlformats.org/presentationml/2006/ole">
            <mc:AlternateContent xmlns:mc="http://schemas.openxmlformats.org/markup-compatibility/2006">
              <mc:Choice xmlns:v="urn:schemas-microsoft-com:vml" Requires="v">
                <p:oleObj name="Formula" r:id="rId12" imgW="124560" imgH="166680" progId="Equation.Ribbit">
                  <p:embed/>
                </p:oleObj>
              </mc:Choice>
              <mc:Fallback>
                <p:oleObj name="Formula" r:id="rId12" imgW="124560" imgH="166680" progId="Equation.Ribbit">
                  <p:embed/>
                  <p:pic>
                    <p:nvPicPr>
                      <p:cNvPr id="10" name="对象 9"/>
                      <p:cNvPicPr/>
                      <p:nvPr/>
                    </p:nvPicPr>
                    <p:blipFill>
                      <a:blip r:embed="rId13"/>
                      <a:stretch>
                        <a:fillRect/>
                      </a:stretch>
                    </p:blipFill>
                    <p:spPr>
                      <a:xfrm>
                        <a:off x="1884139" y="1614630"/>
                        <a:ext cx="200025" cy="268288"/>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F3802A92-BFD2-079A-DF67-4D434AE4BA22}"/>
              </a:ext>
            </a:extLst>
          </p:cNvPr>
          <p:cNvGraphicFramePr>
            <a:graphicFrameLocks noChangeAspect="1"/>
          </p:cNvGraphicFramePr>
          <p:nvPr>
            <p:extLst>
              <p:ext uri="{D42A27DB-BD31-4B8C-83A1-F6EECF244321}">
                <p14:modId xmlns:p14="http://schemas.microsoft.com/office/powerpoint/2010/main" val="4210372815"/>
              </p:ext>
            </p:extLst>
          </p:nvPr>
        </p:nvGraphicFramePr>
        <p:xfrm>
          <a:off x="3382407" y="3294856"/>
          <a:ext cx="200025" cy="268288"/>
        </p:xfrm>
        <a:graphic>
          <a:graphicData uri="http://schemas.openxmlformats.org/presentationml/2006/ole">
            <mc:AlternateContent xmlns:mc="http://schemas.openxmlformats.org/markup-compatibility/2006">
              <mc:Choice xmlns:v="urn:schemas-microsoft-com:vml" Requires="v">
                <p:oleObj name="Formula" r:id="rId14" imgW="124560" imgH="166680" progId="Equation.Ribbit">
                  <p:embed/>
                </p:oleObj>
              </mc:Choice>
              <mc:Fallback>
                <p:oleObj name="Formula" r:id="rId14" imgW="124560" imgH="166680" progId="Equation.Ribbit">
                  <p:embed/>
                  <p:pic>
                    <p:nvPicPr>
                      <p:cNvPr id="11" name="对象 10"/>
                      <p:cNvPicPr/>
                      <p:nvPr/>
                    </p:nvPicPr>
                    <p:blipFill>
                      <a:blip r:embed="rId13"/>
                      <a:stretch>
                        <a:fillRect/>
                      </a:stretch>
                    </p:blipFill>
                    <p:spPr>
                      <a:xfrm>
                        <a:off x="3382407" y="3294856"/>
                        <a:ext cx="200025" cy="268288"/>
                      </a:xfrm>
                      <a:prstGeom prst="rect">
                        <a:avLst/>
                      </a:prstGeom>
                    </p:spPr>
                  </p:pic>
                </p:oleObj>
              </mc:Fallback>
            </mc:AlternateContent>
          </a:graphicData>
        </a:graphic>
      </p:graphicFrame>
      <p:sp>
        <p:nvSpPr>
          <p:cNvPr id="26" name="Rectangle 3">
            <a:extLst>
              <a:ext uri="{FF2B5EF4-FFF2-40B4-BE49-F238E27FC236}">
                <a16:creationId xmlns:a16="http://schemas.microsoft.com/office/drawing/2014/main" id="{5B80F9AA-2851-5C8C-8AD1-26913B05B451}"/>
              </a:ext>
            </a:extLst>
          </p:cNvPr>
          <p:cNvSpPr>
            <a:spLocks noChangeArrowheads="1"/>
          </p:cNvSpPr>
          <p:nvPr/>
        </p:nvSpPr>
        <p:spPr bwMode="auto">
          <a:xfrm>
            <a:off x="6221113" y="1873536"/>
            <a:ext cx="2822011" cy="1231056"/>
          </a:xfrm>
          <a:prstGeom prst="rect">
            <a:avLst/>
          </a:prstGeom>
          <a:solidFill>
            <a:sysClr val="window" lastClr="FFFFFF"/>
          </a:solidFill>
          <a:ln w="38100" cap="flat" cmpd="sng" algn="ctr">
            <a:solidFill>
              <a:srgbClr val="329E6E"/>
            </a:solidFill>
            <a:prstDash val="solid"/>
            <a:miter lim="800000"/>
          </a:ln>
          <a:effectLst/>
        </p:spPr>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marR="0" lvl="0" indent="0" defTabSz="914400" eaLnBrk="1" fontAlgn="auto" latinLnBrk="0" hangingPunct="1">
              <a:lnSpc>
                <a:spcPts val="3200"/>
              </a:lnSpc>
              <a:spcBef>
                <a:spcPct val="20000"/>
              </a:spcBef>
              <a:spcAft>
                <a:spcPts val="0"/>
              </a:spcAft>
              <a:buClrTx/>
              <a:buSzTx/>
              <a:buFont typeface="Arial" charset="0"/>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反映了从</a:t>
            </a:r>
            <a:r>
              <a:rPr kumimoji="0" lang="en-US" altLang="zh-CN" sz="2200" b="0" i="0" u="none" strike="noStrike" kern="0" cap="none" spc="0" normalizeH="0" baseline="0" noProof="0" dirty="0">
                <a:ln>
                  <a:noFill/>
                </a:ln>
                <a:solidFill>
                  <a:prstClr val="black"/>
                </a:solidFill>
                <a:effectLst/>
                <a:uLnTx/>
                <a:uFillTx/>
                <a:latin typeface="+mj-ea"/>
                <a:ea typeface="+mj-ea"/>
                <a:cs typeface="+mn-cs"/>
              </a:rPr>
              <a:t>  </a:t>
            </a:r>
            <a:r>
              <a:rPr kumimoji="0" lang="zh-CN" altLang="en-US" sz="2200" b="0" i="0" u="none" strike="noStrike" kern="0" cap="none" spc="0" normalizeH="0" baseline="0" noProof="0" dirty="0">
                <a:ln>
                  <a:noFill/>
                </a:ln>
                <a:solidFill>
                  <a:prstClr val="black"/>
                </a:solidFill>
                <a:effectLst/>
                <a:uLnTx/>
                <a:uFillTx/>
                <a:latin typeface="+mj-ea"/>
                <a:ea typeface="+mj-ea"/>
                <a:cs typeface="+mn-cs"/>
              </a:rPr>
              <a:t>中随机抽取两个样本，其类别标记不一致的概率</a:t>
            </a:r>
          </a:p>
        </p:txBody>
      </p:sp>
      <p:graphicFrame>
        <p:nvGraphicFramePr>
          <p:cNvPr id="27" name="对象 26">
            <a:extLst>
              <a:ext uri="{FF2B5EF4-FFF2-40B4-BE49-F238E27FC236}">
                <a16:creationId xmlns:a16="http://schemas.microsoft.com/office/drawing/2014/main" id="{0065C011-1E6B-AD8B-277E-BFD8EE69FB27}"/>
              </a:ext>
            </a:extLst>
          </p:cNvPr>
          <p:cNvGraphicFramePr>
            <a:graphicFrameLocks noChangeAspect="1"/>
          </p:cNvGraphicFramePr>
          <p:nvPr>
            <p:extLst>
              <p:ext uri="{D42A27DB-BD31-4B8C-83A1-F6EECF244321}">
                <p14:modId xmlns:p14="http://schemas.microsoft.com/office/powerpoint/2010/main" val="3025356496"/>
              </p:ext>
            </p:extLst>
          </p:nvPr>
        </p:nvGraphicFramePr>
        <p:xfrm>
          <a:off x="7366805" y="1984062"/>
          <a:ext cx="198437" cy="271463"/>
        </p:xfrm>
        <a:graphic>
          <a:graphicData uri="http://schemas.openxmlformats.org/presentationml/2006/ole">
            <mc:AlternateContent xmlns:mc="http://schemas.openxmlformats.org/markup-compatibility/2006">
              <mc:Choice xmlns:v="urn:schemas-microsoft-com:vml" Requires="v">
                <p:oleObj name="Formula" r:id="rId15" imgW="124560" imgH="166680" progId="Equation.Ribbit">
                  <p:embed/>
                </p:oleObj>
              </mc:Choice>
              <mc:Fallback>
                <p:oleObj name="Formula" r:id="rId15" imgW="124560" imgH="166680" progId="Equation.Ribbit">
                  <p:embed/>
                  <p:pic>
                    <p:nvPicPr>
                      <p:cNvPr id="15" name="对象 14"/>
                      <p:cNvPicPr/>
                      <p:nvPr/>
                    </p:nvPicPr>
                    <p:blipFill>
                      <a:blip r:embed="rId13"/>
                      <a:stretch>
                        <a:fillRect/>
                      </a:stretch>
                    </p:blipFill>
                    <p:spPr>
                      <a:xfrm>
                        <a:off x="7366805" y="1984062"/>
                        <a:ext cx="198437" cy="271463"/>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0BD6238C-B048-655B-E4B1-10C9CAD47784}"/>
              </a:ext>
            </a:extLst>
          </p:cNvPr>
          <p:cNvGraphicFramePr>
            <a:graphicFrameLocks noChangeAspect="1"/>
          </p:cNvGraphicFramePr>
          <p:nvPr>
            <p:extLst>
              <p:ext uri="{D42A27DB-BD31-4B8C-83A1-F6EECF244321}">
                <p14:modId xmlns:p14="http://schemas.microsoft.com/office/powerpoint/2010/main" val="383338940"/>
              </p:ext>
            </p:extLst>
          </p:nvPr>
        </p:nvGraphicFramePr>
        <p:xfrm>
          <a:off x="1590094" y="3746643"/>
          <a:ext cx="190500" cy="304800"/>
        </p:xfrm>
        <a:graphic>
          <a:graphicData uri="http://schemas.openxmlformats.org/presentationml/2006/ole">
            <mc:AlternateContent xmlns:mc="http://schemas.openxmlformats.org/markup-compatibility/2006">
              <mc:Choice xmlns:v="urn:schemas-microsoft-com:vml" Requires="v">
                <p:oleObj name="Formula" r:id="rId16" imgW="80280" imgH="129600" progId="Equation.Ribbit">
                  <p:embed/>
                </p:oleObj>
              </mc:Choice>
              <mc:Fallback>
                <p:oleObj name="Formula" r:id="rId16" imgW="80280" imgH="129600" progId="Equation.Ribbit">
                  <p:embed/>
                  <p:pic>
                    <p:nvPicPr>
                      <p:cNvPr id="16" name="对象 15"/>
                      <p:cNvPicPr/>
                      <p:nvPr/>
                    </p:nvPicPr>
                    <p:blipFill>
                      <a:blip r:embed="rId17"/>
                      <a:stretch>
                        <a:fillRect/>
                      </a:stretch>
                    </p:blipFill>
                    <p:spPr>
                      <a:xfrm>
                        <a:off x="1590094" y="3746643"/>
                        <a:ext cx="190500" cy="304800"/>
                      </a:xfrm>
                      <a:prstGeom prst="rect">
                        <a:avLst/>
                      </a:prstGeom>
                    </p:spPr>
                  </p:pic>
                </p:oleObj>
              </mc:Fallback>
            </mc:AlternateContent>
          </a:graphicData>
        </a:graphic>
      </p:graphicFrame>
    </p:spTree>
    <p:extLst>
      <p:ext uri="{BB962C8B-B14F-4D97-AF65-F5344CB8AC3E}">
        <p14:creationId xmlns:p14="http://schemas.microsoft.com/office/powerpoint/2010/main" val="132046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划分选择</a:t>
            </a:r>
          </a:p>
        </p:txBody>
      </p:sp>
      <p:sp>
        <p:nvSpPr>
          <p:cNvPr id="3" name="文本占位符 2">
            <a:extLst>
              <a:ext uri="{FF2B5EF4-FFF2-40B4-BE49-F238E27FC236}">
                <a16:creationId xmlns:a16="http://schemas.microsoft.com/office/drawing/2014/main" id="{14BEEA4A-85D6-5351-8C49-012569F4F703}"/>
              </a:ext>
            </a:extLst>
          </p:cNvPr>
          <p:cNvSpPr txBox="1">
            <a:spLocks/>
          </p:cNvSpPr>
          <p:nvPr/>
        </p:nvSpPr>
        <p:spPr>
          <a:xfrm>
            <a:off x="643060" y="1444688"/>
            <a:ext cx="8629650" cy="4572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Clr>
                <a:schemeClr val="tx2"/>
              </a:buClr>
              <a:buSzPct val="120000"/>
              <a:buFont typeface="Arial" panose="020B0604020202020204" pitchFamily="34" charset="0"/>
              <a:buNone/>
              <a:defRPr sz="3000" kern="1200" baseline="0">
                <a:solidFill>
                  <a:schemeClr val="tx2"/>
                </a:solidFill>
                <a:latin typeface="Verdana" panose="020B060403050404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Clr>
                <a:schemeClr val="tx2"/>
              </a:buClr>
              <a:buFont typeface="Wingdings" panose="05000000000000000000" pitchFamily="2" charset="2"/>
              <a:buNone/>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16754D"/>
              </a:buClr>
              <a:buSzPct val="120000"/>
              <a:buFont typeface="Arial" panose="020B0604020202020204" pitchFamily="34" charset="0"/>
              <a:buNone/>
              <a:tabLst/>
              <a:defRPr/>
            </a:pPr>
            <a:r>
              <a:rPr kumimoji="0" lang="zh-CN" altLang="en-US" sz="3000" b="0" i="0" u="none" strike="noStrike" kern="1200" cap="none" spc="0" normalizeH="0" baseline="0" noProof="0" dirty="0">
                <a:ln>
                  <a:noFill/>
                </a:ln>
                <a:solidFill>
                  <a:srgbClr val="16754D"/>
                </a:solidFill>
                <a:effectLst/>
                <a:uLnTx/>
                <a:uFillTx/>
                <a:latin typeface="+mj-ea"/>
                <a:ea typeface="+mj-ea"/>
                <a:cs typeface="+mn-cs"/>
              </a:rPr>
              <a:t>划分选择</a:t>
            </a:r>
            <a:r>
              <a:rPr lang="en-US" altLang="zh-CN" dirty="0">
                <a:solidFill>
                  <a:srgbClr val="16754D"/>
                </a:solidFill>
                <a:latin typeface="+mj-ea"/>
                <a:ea typeface="+mj-ea"/>
              </a:rPr>
              <a:t> vs. </a:t>
            </a:r>
            <a:r>
              <a:rPr lang="zh-CN" altLang="en-US" dirty="0">
                <a:solidFill>
                  <a:srgbClr val="16754D"/>
                </a:solidFill>
                <a:latin typeface="+mj-ea"/>
                <a:ea typeface="+mj-ea"/>
              </a:rPr>
              <a:t>剪枝</a:t>
            </a:r>
            <a:endParaRPr kumimoji="0" lang="zh-CN" altLang="en-US" sz="3000" b="0" i="0" u="none" strike="noStrike" kern="1200" cap="none" spc="0" normalizeH="0" baseline="0" noProof="0" dirty="0">
              <a:ln>
                <a:noFill/>
              </a:ln>
              <a:solidFill>
                <a:srgbClr val="16754D"/>
              </a:solidFill>
              <a:effectLst/>
              <a:uLnTx/>
              <a:uFillTx/>
              <a:latin typeface="+mj-ea"/>
              <a:ea typeface="+mj-ea"/>
              <a:cs typeface="+mn-cs"/>
            </a:endParaRPr>
          </a:p>
        </p:txBody>
      </p:sp>
      <p:sp>
        <p:nvSpPr>
          <p:cNvPr id="2" name="文本框 1">
            <a:extLst>
              <a:ext uri="{FF2B5EF4-FFF2-40B4-BE49-F238E27FC236}">
                <a16:creationId xmlns:a16="http://schemas.microsoft.com/office/drawing/2014/main" id="{4152E1C9-B8BF-97DE-6FBB-3871A7AF2632}"/>
              </a:ext>
            </a:extLst>
          </p:cNvPr>
          <p:cNvSpPr txBox="1"/>
          <p:nvPr/>
        </p:nvSpPr>
        <p:spPr>
          <a:xfrm>
            <a:off x="1555955" y="1991032"/>
            <a:ext cx="8458200" cy="4458400"/>
          </a:xfrm>
          <a:prstGeom prst="rect">
            <a:avLst/>
          </a:prstGeom>
          <a:noFill/>
        </p:spPr>
        <p:txBody>
          <a:bodyPr wrap="square" rtlCol="0">
            <a:spAutoFit/>
          </a:bodyPr>
          <a:lstStyle/>
          <a:p>
            <a:pPr>
              <a:lnSpc>
                <a:spcPct val="150000"/>
              </a:lnSpc>
            </a:pPr>
            <a:r>
              <a:rPr lang="zh-CN" altLang="en-US" dirty="0"/>
              <a:t>研究表明：划分选择的各种准则虽然对决策树的尺寸有较大影响，</a:t>
            </a:r>
            <a:r>
              <a:rPr lang="zh-CN" altLang="en-US" dirty="0">
                <a:solidFill>
                  <a:srgbClr val="0066CC"/>
                </a:solidFill>
              </a:rPr>
              <a:t>但对泛化性能的影响有限</a:t>
            </a:r>
            <a:endParaRPr lang="en-US" altLang="zh-CN" dirty="0">
              <a:solidFill>
                <a:srgbClr val="0066CC"/>
              </a:solidFill>
            </a:endParaRPr>
          </a:p>
          <a:p>
            <a:pPr>
              <a:lnSpc>
                <a:spcPct val="150000"/>
              </a:lnSpc>
            </a:pPr>
            <a:endParaRPr lang="en-US" altLang="zh-CN" dirty="0"/>
          </a:p>
          <a:p>
            <a:pPr>
              <a:lnSpc>
                <a:spcPct val="150000"/>
              </a:lnSpc>
            </a:pPr>
            <a:r>
              <a:rPr lang="zh-CN" altLang="en-US" dirty="0"/>
              <a:t>例如信息增益和基尼指数产生的结果，仅在约</a:t>
            </a:r>
            <a:r>
              <a:rPr lang="en-US" altLang="zh-CN" dirty="0"/>
              <a:t>2%</a:t>
            </a:r>
            <a:r>
              <a:rPr lang="zh-CN" altLang="en-US" dirty="0"/>
              <a:t>的情况不同</a:t>
            </a:r>
            <a:endParaRPr lang="en-US" altLang="zh-CN" dirty="0"/>
          </a:p>
          <a:p>
            <a:pPr>
              <a:lnSpc>
                <a:spcPct val="150000"/>
              </a:lnSpc>
            </a:pPr>
            <a:endParaRPr lang="en-US" altLang="zh-CN" dirty="0"/>
          </a:p>
          <a:p>
            <a:pPr>
              <a:lnSpc>
                <a:spcPct val="150000"/>
              </a:lnSpc>
            </a:pPr>
            <a:r>
              <a:rPr lang="zh-CN" altLang="en-US" dirty="0">
                <a:solidFill>
                  <a:srgbClr val="FF0000"/>
                </a:solidFill>
              </a:rPr>
              <a:t>剪枝方法和程度对决策树泛化性能的影响更为显著</a:t>
            </a:r>
            <a:endParaRPr lang="en-US" altLang="zh-CN" dirty="0">
              <a:solidFill>
                <a:srgbClr val="FF0000"/>
              </a:solidFill>
            </a:endParaRPr>
          </a:p>
          <a:p>
            <a:pPr>
              <a:lnSpc>
                <a:spcPct val="150000"/>
              </a:lnSpc>
            </a:pPr>
            <a:endParaRPr lang="en-US" altLang="zh-CN" dirty="0"/>
          </a:p>
          <a:p>
            <a:pPr>
              <a:lnSpc>
                <a:spcPct val="150000"/>
              </a:lnSpc>
            </a:pPr>
            <a:r>
              <a:rPr lang="zh-CN" altLang="en-US" dirty="0"/>
              <a:t>在数据带躁时甚至可能将泛化性能提升</a:t>
            </a:r>
            <a:r>
              <a:rPr lang="en-US" altLang="zh-CN" dirty="0"/>
              <a:t>25%</a:t>
            </a:r>
            <a:endParaRPr lang="zh-CN" altLang="en-US" dirty="0"/>
          </a:p>
        </p:txBody>
      </p:sp>
    </p:spTree>
    <p:extLst>
      <p:ext uri="{BB962C8B-B14F-4D97-AF65-F5344CB8AC3E}">
        <p14:creationId xmlns:p14="http://schemas.microsoft.com/office/powerpoint/2010/main" val="3666236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对角圆角矩形 8">
            <a:extLst>
              <a:ext uri="{FF2B5EF4-FFF2-40B4-BE49-F238E27FC236}">
                <a16:creationId xmlns:a16="http://schemas.microsoft.com/office/drawing/2014/main" id="{7800480D-B483-4957-98C5-F177F072CED7}"/>
              </a:ext>
            </a:extLst>
          </p:cNvPr>
          <p:cNvSpPr/>
          <p:nvPr/>
        </p:nvSpPr>
        <p:spPr>
          <a:xfrm>
            <a:off x="2363979" y="3518043"/>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Arial"/>
              <a:ea typeface="宋体"/>
              <a:cs typeface="+mn-cs"/>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44" name="TextBox 6"/>
          <p:cNvSpPr txBox="1">
            <a:spLocks noChangeArrowheads="1"/>
          </p:cNvSpPr>
          <p:nvPr/>
        </p:nvSpPr>
        <p:spPr bwMode="auto">
          <a:xfrm>
            <a:off x="3002507" y="187297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itchFamily="34" charset="0"/>
                <a:ea typeface="微软雅黑" pitchFamily="34" charset="-122"/>
                <a:cs typeface="+mn-cs"/>
              </a:rPr>
              <a:t>01 </a:t>
            </a:r>
            <a:r>
              <a:rPr kumimoji="0" lang="en-US" altLang="zh-CN" sz="4000" b="0" i="0" u="none" strike="noStrike" kern="1200" cap="none" spc="0" normalizeH="0" baseline="0" noProof="0" dirty="0">
                <a:ln>
                  <a:noFill/>
                </a:ln>
                <a:solidFill>
                  <a:srgbClr val="000000"/>
                </a:solidFill>
                <a:effectLst/>
                <a:uLnTx/>
                <a:uFillTx/>
                <a:latin typeface="Impact" pitchFamily="34" charset="0"/>
                <a:ea typeface="微软雅黑" pitchFamily="34" charset="-122"/>
                <a:cs typeface="+mn-cs"/>
              </a:rPr>
              <a:t> </a:t>
            </a:r>
            <a:r>
              <a:rPr kumimoji="0" lang="en-US" altLang="zh-CN" sz="3600" b="0" i="0" u="none" strike="noStrike" kern="1200" cap="none" spc="0" normalizeH="0" baseline="0" noProof="0" dirty="0">
                <a:ln>
                  <a:noFill/>
                </a:ln>
                <a:solidFill>
                  <a:srgbClr val="000000"/>
                </a:solidFill>
                <a:effectLst/>
                <a:uLnTx/>
                <a:uFillTx/>
                <a:latin typeface="Impact" pitchFamily="34" charset="0"/>
                <a:ea typeface="微软雅黑" pitchFamily="34" charset="-122"/>
                <a:cs typeface="+mn-cs"/>
              </a:rPr>
              <a:t>  </a:t>
            </a:r>
            <a:r>
              <a:rPr kumimoji="0" lang="zh-CN" altLang="en-US" sz="3600" b="0" i="0" u="none" strike="noStrike" kern="1200" cap="none" spc="0" normalizeH="0" baseline="0" noProof="0" dirty="0">
                <a:ln>
                  <a:noFill/>
                </a:ln>
                <a:solidFill>
                  <a:srgbClr val="000000"/>
                </a:solidFill>
                <a:effectLst/>
                <a:uLnTx/>
                <a:uFillTx/>
                <a:latin typeface="Impact" pitchFamily="34" charset="0"/>
                <a:ea typeface="微软雅黑" pitchFamily="34" charset="-122"/>
                <a:cs typeface="+mn-cs"/>
              </a:rPr>
              <a:t>决策树原理</a:t>
            </a:r>
            <a:endParaRPr kumimoji="0" lang="en-US" altLang="zh-CN" sz="3600" b="0" i="0" u="none" strike="noStrike" kern="1200" cap="none" spc="0" normalizeH="0" baseline="0" noProof="0" dirty="0">
              <a:ln>
                <a:noFill/>
              </a:ln>
              <a:solidFill>
                <a:srgbClr val="000000"/>
              </a:solidFill>
              <a:effectLst/>
              <a:uLnTx/>
              <a:uFillTx/>
              <a:latin typeface="Impact" pitchFamily="34" charset="0"/>
              <a:ea typeface="微软雅黑" pitchFamily="34" charset="-122"/>
              <a:cs typeface="+mn-cs"/>
            </a:endParaRPr>
          </a:p>
        </p:txBody>
      </p:sp>
      <p:sp>
        <p:nvSpPr>
          <p:cNvPr id="8" name="TextBox 10">
            <a:extLst>
              <a:ext uri="{FF2B5EF4-FFF2-40B4-BE49-F238E27FC236}">
                <a16:creationId xmlns:a16="http://schemas.microsoft.com/office/drawing/2014/main" id="{D659B22F-CBC2-4279-9951-003BEC73B534}"/>
              </a:ext>
            </a:extLst>
          </p:cNvPr>
          <p:cNvSpPr txBox="1">
            <a:spLocks noChangeArrowheads="1"/>
          </p:cNvSpPr>
          <p:nvPr/>
        </p:nvSpPr>
        <p:spPr bwMode="auto">
          <a:xfrm>
            <a:off x="3002508" y="27497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itchFamily="34" charset="0"/>
                <a:ea typeface="微软雅黑" pitchFamily="34" charset="-122"/>
                <a:cs typeface="+mn-cs"/>
              </a:rPr>
              <a:t>02    </a:t>
            </a:r>
            <a:r>
              <a:rPr kumimoji="0" lang="zh-CN" altLang="en-US" sz="3600" b="0" i="0" u="none" strike="noStrike" kern="1200" cap="none" spc="0" normalizeH="0" baseline="0" noProof="0" dirty="0">
                <a:ln>
                  <a:noFill/>
                </a:ln>
                <a:solidFill>
                  <a:srgbClr val="000000"/>
                </a:solidFill>
                <a:effectLst/>
                <a:uLnTx/>
                <a:uFillTx/>
                <a:latin typeface="Impact" pitchFamily="34" charset="0"/>
                <a:ea typeface="微软雅黑" pitchFamily="34" charset="-122"/>
                <a:cs typeface="+mn-cs"/>
              </a:rPr>
              <a:t>划分选择</a:t>
            </a:r>
          </a:p>
        </p:txBody>
      </p:sp>
      <p:sp>
        <p:nvSpPr>
          <p:cNvPr id="9" name="TextBox 11">
            <a:extLst>
              <a:ext uri="{FF2B5EF4-FFF2-40B4-BE49-F238E27FC236}">
                <a16:creationId xmlns:a16="http://schemas.microsoft.com/office/drawing/2014/main" id="{9714C0D4-4DE2-43F3-93A2-6AE5F3BE950A}"/>
              </a:ext>
            </a:extLst>
          </p:cNvPr>
          <p:cNvSpPr txBox="1">
            <a:spLocks noChangeArrowheads="1"/>
          </p:cNvSpPr>
          <p:nvPr/>
        </p:nvSpPr>
        <p:spPr bwMode="auto">
          <a:xfrm>
            <a:off x="3002507" y="35648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srgbClr val="FFFFFF"/>
                </a:solidFill>
                <a:effectLst/>
                <a:uLnTx/>
                <a:uFillTx/>
                <a:latin typeface="Impact" pitchFamily="34" charset="0"/>
                <a:ea typeface="微软雅黑" pitchFamily="34" charset="-122"/>
                <a:cs typeface="+mn-cs"/>
              </a:rPr>
              <a:t>03    </a:t>
            </a:r>
            <a:r>
              <a:rPr kumimoji="0" lang="zh-CN" altLang="en-US" sz="3600" b="0" i="0" u="none" strike="noStrike" kern="1200" cap="none" spc="0" normalizeH="0" baseline="0" noProof="0" dirty="0">
                <a:ln>
                  <a:noFill/>
                </a:ln>
                <a:solidFill>
                  <a:srgbClr val="FFFFFF"/>
                </a:solidFill>
                <a:effectLst/>
                <a:uLnTx/>
                <a:uFillTx/>
                <a:latin typeface="Impact" pitchFamily="34" charset="0"/>
                <a:ea typeface="微软雅黑" pitchFamily="34" charset="-122"/>
                <a:cs typeface="+mn-cs"/>
              </a:rPr>
              <a:t>剪枝处理</a:t>
            </a:r>
          </a:p>
        </p:txBody>
      </p:sp>
      <p:sp>
        <p:nvSpPr>
          <p:cNvPr id="10" name="TextBox 10">
            <a:extLst>
              <a:ext uri="{FF2B5EF4-FFF2-40B4-BE49-F238E27FC236}">
                <a16:creationId xmlns:a16="http://schemas.microsoft.com/office/drawing/2014/main" id="{2D61C862-C2E9-4DDF-902D-4F7DDC7BA5EA}"/>
              </a:ext>
            </a:extLst>
          </p:cNvPr>
          <p:cNvSpPr txBox="1">
            <a:spLocks noChangeArrowheads="1"/>
          </p:cNvSpPr>
          <p:nvPr/>
        </p:nvSpPr>
        <p:spPr bwMode="auto">
          <a:xfrm>
            <a:off x="3029495" y="43800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itchFamily="34" charset="0"/>
                <a:ea typeface="微软雅黑" pitchFamily="34" charset="-122"/>
                <a:cs typeface="+mn-cs"/>
              </a:rPr>
              <a:t>04    </a:t>
            </a:r>
            <a:r>
              <a:rPr lang="zh-CN" altLang="en-US" sz="3600" dirty="0">
                <a:latin typeface="Impact" pitchFamily="34" charset="0"/>
                <a:ea typeface="微软雅黑" pitchFamily="34" charset="-122"/>
              </a:rPr>
              <a:t>缺失值处理</a:t>
            </a:r>
            <a:endParaRPr kumimoji="0" lang="zh-CN" altLang="en-US" sz="3600" b="0" i="0" u="none" strike="noStrike" kern="1200" cap="none" spc="0" normalizeH="0" baseline="0" noProof="0" dirty="0">
              <a:ln>
                <a:noFill/>
              </a:ln>
              <a:solidFill>
                <a:srgbClr val="000000"/>
              </a:solidFill>
              <a:effectLst/>
              <a:uLnTx/>
              <a:uFillTx/>
              <a:latin typeface="Impact" pitchFamily="34" charset="0"/>
              <a:ea typeface="微软雅黑" pitchFamily="34" charset="-122"/>
              <a:cs typeface="+mn-cs"/>
            </a:endParaRPr>
          </a:p>
        </p:txBody>
      </p:sp>
    </p:spTree>
    <p:extLst>
      <p:ext uri="{BB962C8B-B14F-4D97-AF65-F5344CB8AC3E}">
        <p14:creationId xmlns:p14="http://schemas.microsoft.com/office/powerpoint/2010/main" val="2208376591"/>
      </p:ext>
    </p:extLst>
  </p:cSld>
  <p:clrMapOvr>
    <a:masterClrMapping/>
  </p:clrMapOvr>
  <p:transition advTm="8005"/>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剪枝处理</a:t>
            </a:r>
          </a:p>
        </p:txBody>
      </p:sp>
      <p:sp>
        <p:nvSpPr>
          <p:cNvPr id="2" name="内容占位符 2">
            <a:extLst>
              <a:ext uri="{FF2B5EF4-FFF2-40B4-BE49-F238E27FC236}">
                <a16:creationId xmlns:a16="http://schemas.microsoft.com/office/drawing/2014/main" id="{B3ACC4D4-67CB-E77C-A165-63A0496DA4DD}"/>
              </a:ext>
            </a:extLst>
          </p:cNvPr>
          <p:cNvSpPr txBox="1">
            <a:spLocks/>
          </p:cNvSpPr>
          <p:nvPr/>
        </p:nvSpPr>
        <p:spPr>
          <a:xfrm>
            <a:off x="1218996" y="1593614"/>
            <a:ext cx="8616950" cy="4930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为什么剪枝</a:t>
            </a:r>
          </a:p>
          <a:p>
            <a:pPr marL="685800" marR="0" lvl="1"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rPr>
              <a:t>“剪枝”是决策树学习算法</a:t>
            </a:r>
            <a:r>
              <a:rPr kumimoji="0" lang="zh-CN" altLang="en-US" sz="2000" b="0" i="0" u="none" strike="noStrike" kern="1200" cap="none" spc="0" normalizeH="0" baseline="0" noProof="0" dirty="0">
                <a:ln>
                  <a:noFill/>
                </a:ln>
                <a:solidFill>
                  <a:srgbClr val="C00000"/>
                </a:solidFill>
                <a:effectLst/>
                <a:uLnTx/>
                <a:uFillTx/>
                <a:latin typeface="+mj-ea"/>
                <a:ea typeface="+mj-ea"/>
                <a:cs typeface="+mn-cs"/>
              </a:rPr>
              <a:t>对付“过拟合”</a:t>
            </a:r>
            <a:r>
              <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rPr>
              <a:t>的主要手段</a:t>
            </a:r>
          </a:p>
          <a:p>
            <a:pPr marL="685800" marR="0" lvl="1"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rPr>
              <a:t>可通过“剪枝”来一定程度避免因决策分支过多，以致于把训练集自身的一些特点当做所有数据都具有的一般性质而导致的过拟合</a:t>
            </a: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 剪枝的基本策略</a:t>
            </a:r>
          </a:p>
          <a:p>
            <a:pPr marL="685800" marR="0" lvl="1"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rPr>
              <a:t>预剪枝</a:t>
            </a:r>
            <a:r>
              <a:rPr lang="zh-CN" altLang="en-US" dirty="0">
                <a:solidFill>
                  <a:sysClr val="windowText" lastClr="000000"/>
                </a:solidFill>
                <a:latin typeface="+mj-ea"/>
                <a:ea typeface="+mj-ea"/>
              </a:rPr>
              <a:t>：提前终止某些分支的生长</a:t>
            </a:r>
            <a:endPar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endParaRPr>
          </a:p>
          <a:p>
            <a:pPr marL="685800" marR="0" lvl="1"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rPr>
              <a:t>后剪枝：生成一棵完全树，再“回头”剪枝</a:t>
            </a:r>
          </a:p>
          <a:p>
            <a:pPr marL="325800" marR="0" lvl="1" indent="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None/>
              <a:tabLst/>
              <a:defRPr/>
            </a:pPr>
            <a:endPar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判断决策树泛化性能是否提升的方法</a:t>
            </a:r>
          </a:p>
          <a:p>
            <a:pPr marL="685800" marR="0" lvl="1"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C00000"/>
                </a:solidFill>
                <a:effectLst/>
                <a:uLnTx/>
                <a:uFillTx/>
                <a:latin typeface="+mj-ea"/>
                <a:ea typeface="+mj-ea"/>
                <a:cs typeface="+mn-cs"/>
              </a:rPr>
              <a:t>留出法</a:t>
            </a:r>
            <a:r>
              <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rPr>
              <a:t>：预留一部分数据用作“验证集”以进行性能评估</a:t>
            </a:r>
          </a:p>
          <a:p>
            <a:pPr marL="325800" marR="0" lvl="1" indent="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None/>
              <a:tabLst/>
              <a:defRPr/>
            </a:pPr>
            <a:endPar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endParaRPr>
          </a:p>
        </p:txBody>
      </p:sp>
    </p:spTree>
    <p:extLst>
      <p:ext uri="{BB962C8B-B14F-4D97-AF65-F5344CB8AC3E}">
        <p14:creationId xmlns:p14="http://schemas.microsoft.com/office/powerpoint/2010/main" val="964851592"/>
      </p:ext>
    </p:extLst>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对角圆角矩形 42">
            <a:extLst>
              <a:ext uri="{FF2B5EF4-FFF2-40B4-BE49-F238E27FC236}">
                <a16:creationId xmlns:a16="http://schemas.microsoft.com/office/drawing/2014/main" id="{CE2E3AF7-288E-8DB6-DF3F-2843B8C217A0}"/>
              </a:ext>
            </a:extLst>
          </p:cNvPr>
          <p:cNvSpPr/>
          <p:nvPr/>
        </p:nvSpPr>
        <p:spPr>
          <a:xfrm>
            <a:off x="2836840" y="1782920"/>
            <a:ext cx="6278833" cy="647700"/>
          </a:xfrm>
          <a:prstGeom prst="round2DiagRect">
            <a:avLst>
              <a:gd name="adj1" fmla="val 20943"/>
              <a:gd name="adj2" fmla="val 0"/>
            </a:avLst>
          </a:prstGeom>
          <a:solidFill>
            <a:srgbClr val="0066C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helvetica"/>
              <a:ea typeface="微软雅黑"/>
              <a:cs typeface="+mn-cs"/>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20" name="TextBox 6">
            <a:extLst>
              <a:ext uri="{FF2B5EF4-FFF2-40B4-BE49-F238E27FC236}">
                <a16:creationId xmlns:a16="http://schemas.microsoft.com/office/drawing/2014/main" id="{2858B9E7-009B-6EAD-2144-E8921C20358C}"/>
              </a:ext>
            </a:extLst>
          </p:cNvPr>
          <p:cNvSpPr txBox="1">
            <a:spLocks noChangeArrowheads="1"/>
          </p:cNvSpPr>
          <p:nvPr/>
        </p:nvSpPr>
        <p:spPr bwMode="auto">
          <a:xfrm>
            <a:off x="2985977" y="1844824"/>
            <a:ext cx="323165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itchFamily="34" charset="0"/>
                <a:ea typeface="微软雅黑" pitchFamily="34" charset="-122"/>
              </a:rPr>
              <a:t>01	</a:t>
            </a:r>
            <a:r>
              <a:rPr lang="zh-CN" altLang="en-US" sz="3600" dirty="0">
                <a:solidFill>
                  <a:schemeClr val="bg1"/>
                </a:solidFill>
                <a:latin typeface="Impact" pitchFamily="34" charset="0"/>
                <a:ea typeface="微软雅黑" pitchFamily="34" charset="-122"/>
              </a:rPr>
              <a:t>决策树原理</a:t>
            </a:r>
          </a:p>
        </p:txBody>
      </p:sp>
      <p:sp>
        <p:nvSpPr>
          <p:cNvPr id="36" name="TextBox 6">
            <a:extLst>
              <a:ext uri="{FF2B5EF4-FFF2-40B4-BE49-F238E27FC236}">
                <a16:creationId xmlns:a16="http://schemas.microsoft.com/office/drawing/2014/main" id="{EAF50E5F-A3C0-E958-2C58-5655213EF26D}"/>
              </a:ext>
            </a:extLst>
          </p:cNvPr>
          <p:cNvSpPr txBox="1">
            <a:spLocks noChangeArrowheads="1"/>
          </p:cNvSpPr>
          <p:nvPr/>
        </p:nvSpPr>
        <p:spPr bwMode="auto">
          <a:xfrm>
            <a:off x="2985977" y="1844824"/>
            <a:ext cx="92333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itchFamily="34" charset="0"/>
                <a:ea typeface="微软雅黑" pitchFamily="34" charset="-122"/>
              </a:rPr>
              <a:t>01	</a:t>
            </a:r>
            <a:endParaRPr lang="zh-CN" altLang="en-US" sz="3600" dirty="0">
              <a:solidFill>
                <a:schemeClr val="bg1"/>
              </a:solidFill>
              <a:latin typeface="Impact" pitchFamily="34" charset="0"/>
              <a:ea typeface="微软雅黑" pitchFamily="34" charset="-122"/>
            </a:endParaRPr>
          </a:p>
        </p:txBody>
      </p:sp>
      <p:sp>
        <p:nvSpPr>
          <p:cNvPr id="37" name="TextBox 10">
            <a:extLst>
              <a:ext uri="{FF2B5EF4-FFF2-40B4-BE49-F238E27FC236}">
                <a16:creationId xmlns:a16="http://schemas.microsoft.com/office/drawing/2014/main" id="{F7728527-5B2A-9F10-09AB-B8DF088F8769}"/>
              </a:ext>
            </a:extLst>
          </p:cNvPr>
          <p:cNvSpPr txBox="1">
            <a:spLocks noChangeArrowheads="1"/>
          </p:cNvSpPr>
          <p:nvPr/>
        </p:nvSpPr>
        <p:spPr bwMode="auto">
          <a:xfrm>
            <a:off x="2985977" y="2741850"/>
            <a:ext cx="27699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02	</a:t>
            </a:r>
            <a:r>
              <a:rPr lang="zh-CN" altLang="en-US" sz="3600" dirty="0">
                <a:latin typeface="Impact" pitchFamily="34" charset="0"/>
                <a:ea typeface="微软雅黑" pitchFamily="34" charset="-122"/>
              </a:rPr>
              <a:t>划分选择</a:t>
            </a:r>
          </a:p>
        </p:txBody>
      </p:sp>
      <p:sp>
        <p:nvSpPr>
          <p:cNvPr id="38" name="TextBox 10">
            <a:extLst>
              <a:ext uri="{FF2B5EF4-FFF2-40B4-BE49-F238E27FC236}">
                <a16:creationId xmlns:a16="http://schemas.microsoft.com/office/drawing/2014/main" id="{EE544508-8B70-EF44-95FB-B6510DC6C164}"/>
              </a:ext>
            </a:extLst>
          </p:cNvPr>
          <p:cNvSpPr txBox="1">
            <a:spLocks noChangeArrowheads="1"/>
          </p:cNvSpPr>
          <p:nvPr/>
        </p:nvSpPr>
        <p:spPr bwMode="auto">
          <a:xfrm>
            <a:off x="2985977" y="3638876"/>
            <a:ext cx="27699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03	</a:t>
            </a:r>
            <a:r>
              <a:rPr lang="zh-CN" altLang="en-US" sz="3600" dirty="0">
                <a:latin typeface="Impact" pitchFamily="34" charset="0"/>
                <a:ea typeface="微软雅黑" pitchFamily="34" charset="-122"/>
              </a:rPr>
              <a:t>剪枝处理</a:t>
            </a:r>
          </a:p>
        </p:txBody>
      </p:sp>
      <p:sp>
        <p:nvSpPr>
          <p:cNvPr id="39" name="TextBox 10">
            <a:extLst>
              <a:ext uri="{FF2B5EF4-FFF2-40B4-BE49-F238E27FC236}">
                <a16:creationId xmlns:a16="http://schemas.microsoft.com/office/drawing/2014/main" id="{E9A9B124-B1C3-4BC1-2141-3BA0C1019D3D}"/>
              </a:ext>
            </a:extLst>
          </p:cNvPr>
          <p:cNvSpPr txBox="1">
            <a:spLocks noChangeArrowheads="1"/>
          </p:cNvSpPr>
          <p:nvPr/>
        </p:nvSpPr>
        <p:spPr bwMode="auto">
          <a:xfrm>
            <a:off x="2985977" y="4535902"/>
            <a:ext cx="323165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04	</a:t>
            </a:r>
            <a:r>
              <a:rPr lang="zh-CN" altLang="en-US" sz="3600" dirty="0">
                <a:latin typeface="Impact" pitchFamily="34" charset="0"/>
                <a:ea typeface="微软雅黑" pitchFamily="34" charset="-122"/>
              </a:rPr>
              <a:t>缺失值处理</a:t>
            </a:r>
          </a:p>
        </p:txBody>
      </p:sp>
    </p:spTree>
    <p:extLst>
      <p:ext uri="{BB962C8B-B14F-4D97-AF65-F5344CB8AC3E}">
        <p14:creationId xmlns:p14="http://schemas.microsoft.com/office/powerpoint/2010/main" val="3295247658"/>
      </p:ext>
    </p:extLst>
  </p:cSld>
  <p:clrMapOvr>
    <a:masterClrMapping/>
  </p:clrMapOvr>
  <p:transition advTm="8005"/>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剪枝处理</a:t>
            </a:r>
          </a:p>
        </p:txBody>
      </p:sp>
      <p:sp>
        <p:nvSpPr>
          <p:cNvPr id="3" name="文本占位符 2">
            <a:extLst>
              <a:ext uri="{FF2B5EF4-FFF2-40B4-BE49-F238E27FC236}">
                <a16:creationId xmlns:a16="http://schemas.microsoft.com/office/drawing/2014/main" id="{DF7B1B79-DFF6-9034-C603-56125ED5B850}"/>
              </a:ext>
            </a:extLst>
          </p:cNvPr>
          <p:cNvSpPr txBox="1">
            <a:spLocks/>
          </p:cNvSpPr>
          <p:nvPr/>
        </p:nvSpPr>
        <p:spPr>
          <a:xfrm>
            <a:off x="1093634" y="1334111"/>
            <a:ext cx="8629650" cy="4572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Clr>
                <a:schemeClr val="tx2"/>
              </a:buClr>
              <a:buSzPct val="120000"/>
              <a:buFont typeface="Arial" panose="020B0604020202020204" pitchFamily="34" charset="0"/>
              <a:buNone/>
              <a:defRPr sz="3000" kern="1200" baseline="0">
                <a:solidFill>
                  <a:schemeClr val="tx2"/>
                </a:solidFill>
                <a:latin typeface="Verdana" panose="020B060403050404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Clr>
                <a:schemeClr val="tx2"/>
              </a:buClr>
              <a:buFont typeface="Wingdings" panose="05000000000000000000" pitchFamily="2" charset="2"/>
              <a:buNone/>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16754D"/>
              </a:buClr>
              <a:buSzPct val="120000"/>
              <a:buFont typeface="Arial" panose="020B0604020202020204" pitchFamily="34" charset="0"/>
              <a:buNone/>
              <a:tabLst/>
              <a:defRPr/>
            </a:pPr>
            <a:r>
              <a:rPr kumimoji="0" lang="zh-CN" altLang="en-US" sz="3000" b="0" i="0" u="none" strike="noStrike" kern="1200" cap="none" spc="0" normalizeH="0" baseline="0" noProof="0">
                <a:ln>
                  <a:noFill/>
                </a:ln>
                <a:solidFill>
                  <a:srgbClr val="16754D"/>
                </a:solidFill>
                <a:effectLst/>
                <a:uLnTx/>
                <a:uFillTx/>
                <a:latin typeface="+mj-ea"/>
                <a:ea typeface="+mj-ea"/>
                <a:cs typeface="+mn-cs"/>
              </a:rPr>
              <a:t>数据集</a:t>
            </a:r>
            <a:endParaRPr kumimoji="0" lang="zh-CN" altLang="en-US" sz="3000" b="0" i="0" u="none" strike="noStrike" kern="1200" cap="none" spc="0" normalizeH="0" baseline="0" noProof="0" dirty="0">
              <a:ln>
                <a:noFill/>
              </a:ln>
              <a:solidFill>
                <a:srgbClr val="16754D"/>
              </a:solidFill>
              <a:effectLst/>
              <a:uLnTx/>
              <a:uFillTx/>
              <a:latin typeface="+mj-ea"/>
              <a:ea typeface="+mj-ea"/>
              <a:cs typeface="+mn-cs"/>
            </a:endParaRPr>
          </a:p>
        </p:txBody>
      </p:sp>
      <p:pic>
        <p:nvPicPr>
          <p:cNvPr id="4" name="内容占位符 3">
            <a:extLst>
              <a:ext uri="{FF2B5EF4-FFF2-40B4-BE49-F238E27FC236}">
                <a16:creationId xmlns:a16="http://schemas.microsoft.com/office/drawing/2014/main" id="{70F644B4-1EFB-B8C9-818B-9BECE51E3001}"/>
              </a:ext>
            </a:extLst>
          </p:cNvPr>
          <p:cNvPicPr>
            <a:picLocks noChangeAspect="1"/>
          </p:cNvPicPr>
          <p:nvPr/>
        </p:nvPicPr>
        <p:blipFill>
          <a:blip r:embed="rId3"/>
          <a:stretch>
            <a:fillRect/>
          </a:stretch>
        </p:blipFill>
        <p:spPr>
          <a:xfrm>
            <a:off x="2663751" y="1905948"/>
            <a:ext cx="5489415" cy="4343400"/>
          </a:xfrm>
          <a:prstGeom prst="rect">
            <a:avLst/>
          </a:prstGeom>
        </p:spPr>
      </p:pic>
      <p:sp>
        <p:nvSpPr>
          <p:cNvPr id="5" name="左大括号 4">
            <a:extLst>
              <a:ext uri="{FF2B5EF4-FFF2-40B4-BE49-F238E27FC236}">
                <a16:creationId xmlns:a16="http://schemas.microsoft.com/office/drawing/2014/main" id="{DFE74778-0009-B20B-6EE5-4462DBE14442}"/>
              </a:ext>
            </a:extLst>
          </p:cNvPr>
          <p:cNvSpPr/>
          <p:nvPr/>
        </p:nvSpPr>
        <p:spPr>
          <a:xfrm>
            <a:off x="2987218" y="2058869"/>
            <a:ext cx="194872" cy="2375941"/>
          </a:xfrm>
          <a:prstGeom prst="leftBrace">
            <a:avLst/>
          </a:prstGeom>
          <a:noFill/>
          <a:ln w="6350" cap="flat" cmpd="sng" algn="ctr">
            <a:solidFill>
              <a:srgbClr val="16754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mj-ea"/>
              <a:ea typeface="+mj-ea"/>
              <a:cs typeface="+mn-cs"/>
            </a:endParaRPr>
          </a:p>
        </p:txBody>
      </p:sp>
      <p:sp>
        <p:nvSpPr>
          <p:cNvPr id="7" name="左大括号 6">
            <a:extLst>
              <a:ext uri="{FF2B5EF4-FFF2-40B4-BE49-F238E27FC236}">
                <a16:creationId xmlns:a16="http://schemas.microsoft.com/office/drawing/2014/main" id="{47E39272-85ED-D0E5-628D-F40647CC4B7A}"/>
              </a:ext>
            </a:extLst>
          </p:cNvPr>
          <p:cNvSpPr/>
          <p:nvPr/>
        </p:nvSpPr>
        <p:spPr>
          <a:xfrm>
            <a:off x="2987218" y="4509761"/>
            <a:ext cx="194872" cy="1748853"/>
          </a:xfrm>
          <a:prstGeom prst="leftBrace">
            <a:avLst/>
          </a:prstGeom>
          <a:noFill/>
          <a:ln w="6350" cap="flat" cmpd="sng" algn="ctr">
            <a:solidFill>
              <a:srgbClr val="16754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mj-ea"/>
              <a:ea typeface="+mj-ea"/>
              <a:cs typeface="+mn-cs"/>
            </a:endParaRPr>
          </a:p>
        </p:txBody>
      </p:sp>
      <p:sp>
        <p:nvSpPr>
          <p:cNvPr id="8" name="Rectangle 3">
            <a:extLst>
              <a:ext uri="{FF2B5EF4-FFF2-40B4-BE49-F238E27FC236}">
                <a16:creationId xmlns:a16="http://schemas.microsoft.com/office/drawing/2014/main" id="{8BBD4C0F-FAC5-D581-41B3-0E5A30176B71}"/>
              </a:ext>
            </a:extLst>
          </p:cNvPr>
          <p:cNvSpPr>
            <a:spLocks noChangeArrowheads="1"/>
          </p:cNvSpPr>
          <p:nvPr/>
        </p:nvSpPr>
        <p:spPr bwMode="auto">
          <a:xfrm>
            <a:off x="1607177" y="2866426"/>
            <a:ext cx="1122114" cy="663744"/>
          </a:xfrm>
          <a:prstGeom prst="rect">
            <a:avLst/>
          </a:prstGeom>
          <a:solidFill>
            <a:sysClr val="window" lastClr="FFFFFF"/>
          </a:solidFill>
          <a:ln w="38100" cap="flat" cmpd="sng" algn="ctr">
            <a:solidFill>
              <a:srgbClr val="329E6E"/>
            </a:solidFill>
            <a:prstDash val="solid"/>
            <a:miter lim="800000"/>
          </a:ln>
          <a:effectLst/>
        </p:spPr>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marR="0" lvl="0" indent="0" algn="ctr" defTabSz="914400" eaLnBrk="1" fontAlgn="auto" latinLnBrk="0" hangingPunct="1">
              <a:lnSpc>
                <a:spcPts val="3200"/>
              </a:lnSpc>
              <a:spcBef>
                <a:spcPct val="20000"/>
              </a:spcBef>
              <a:spcAft>
                <a:spcPts val="0"/>
              </a:spcAft>
              <a:buClrTx/>
              <a:buSzTx/>
              <a:buFont typeface="Arial" charset="0"/>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训练集</a:t>
            </a:r>
          </a:p>
        </p:txBody>
      </p:sp>
      <p:sp>
        <p:nvSpPr>
          <p:cNvPr id="9" name="Rectangle 3">
            <a:extLst>
              <a:ext uri="{FF2B5EF4-FFF2-40B4-BE49-F238E27FC236}">
                <a16:creationId xmlns:a16="http://schemas.microsoft.com/office/drawing/2014/main" id="{F50E7DB0-B08A-8DA9-470B-FD1F532297BC}"/>
              </a:ext>
            </a:extLst>
          </p:cNvPr>
          <p:cNvSpPr>
            <a:spLocks noChangeArrowheads="1"/>
          </p:cNvSpPr>
          <p:nvPr/>
        </p:nvSpPr>
        <p:spPr bwMode="auto">
          <a:xfrm>
            <a:off x="1627586" y="5052315"/>
            <a:ext cx="1122114" cy="663744"/>
          </a:xfrm>
          <a:prstGeom prst="rect">
            <a:avLst/>
          </a:prstGeom>
          <a:solidFill>
            <a:sysClr val="window" lastClr="FFFFFF"/>
          </a:solidFill>
          <a:ln w="38100" cap="flat" cmpd="sng" algn="ctr">
            <a:solidFill>
              <a:srgbClr val="329E6E"/>
            </a:solidFill>
            <a:prstDash val="solid"/>
            <a:miter lim="800000"/>
          </a:ln>
          <a:effectLst/>
        </p:spPr>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marR="0" lvl="0" indent="0" algn="ctr" defTabSz="914400" eaLnBrk="1" fontAlgn="auto" latinLnBrk="0" hangingPunct="1">
              <a:lnSpc>
                <a:spcPts val="3200"/>
              </a:lnSpc>
              <a:spcBef>
                <a:spcPct val="20000"/>
              </a:spcBef>
              <a:spcAft>
                <a:spcPts val="0"/>
              </a:spcAft>
              <a:buClrTx/>
              <a:buSzTx/>
              <a:buFont typeface="Arial" charset="0"/>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验证集</a:t>
            </a:r>
          </a:p>
        </p:txBody>
      </p:sp>
    </p:spTree>
    <p:extLst>
      <p:ext uri="{BB962C8B-B14F-4D97-AF65-F5344CB8AC3E}">
        <p14:creationId xmlns:p14="http://schemas.microsoft.com/office/powerpoint/2010/main" val="1870145712"/>
      </p:ext>
    </p:extLst>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剪枝处理</a:t>
            </a:r>
          </a:p>
        </p:txBody>
      </p:sp>
      <p:pic>
        <p:nvPicPr>
          <p:cNvPr id="2" name="内容占位符 33">
            <a:extLst>
              <a:ext uri="{FF2B5EF4-FFF2-40B4-BE49-F238E27FC236}">
                <a16:creationId xmlns:a16="http://schemas.microsoft.com/office/drawing/2014/main" id="{BD737885-053A-0266-CED1-0D5850BBD475}"/>
              </a:ext>
            </a:extLst>
          </p:cNvPr>
          <p:cNvPicPr>
            <a:picLocks noChangeAspect="1"/>
          </p:cNvPicPr>
          <p:nvPr/>
        </p:nvPicPr>
        <p:blipFill>
          <a:blip r:embed="rId3"/>
          <a:stretch>
            <a:fillRect/>
          </a:stretch>
        </p:blipFill>
        <p:spPr>
          <a:xfrm>
            <a:off x="1704951" y="1344183"/>
            <a:ext cx="4487272" cy="1542196"/>
          </a:xfrm>
          <a:prstGeom prst="rect">
            <a:avLst/>
          </a:prstGeom>
        </p:spPr>
      </p:pic>
      <p:sp>
        <p:nvSpPr>
          <p:cNvPr id="3" name="圆角矩形 12">
            <a:extLst>
              <a:ext uri="{FF2B5EF4-FFF2-40B4-BE49-F238E27FC236}">
                <a16:creationId xmlns:a16="http://schemas.microsoft.com/office/drawing/2014/main" id="{1F40002E-C983-3600-B43C-6E6D3D8EAE2B}"/>
              </a:ext>
            </a:extLst>
          </p:cNvPr>
          <p:cNvSpPr/>
          <p:nvPr/>
        </p:nvSpPr>
        <p:spPr>
          <a:xfrm>
            <a:off x="4461682" y="3425785"/>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好瓜</a:t>
            </a:r>
          </a:p>
        </p:txBody>
      </p:sp>
      <p:sp>
        <p:nvSpPr>
          <p:cNvPr id="6" name="文本框 19">
            <a:extLst>
              <a:ext uri="{FF2B5EF4-FFF2-40B4-BE49-F238E27FC236}">
                <a16:creationId xmlns:a16="http://schemas.microsoft.com/office/drawing/2014/main" id="{50CC917F-AF77-E736-9BB1-EC01D5D41C3C}"/>
              </a:ext>
            </a:extLst>
          </p:cNvPr>
          <p:cNvSpPr txBox="1"/>
          <p:nvPr/>
        </p:nvSpPr>
        <p:spPr>
          <a:xfrm>
            <a:off x="8553431" y="3074639"/>
            <a:ext cx="1338828"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srgbClr val="FF0000"/>
                </a:solidFill>
                <a:latin typeface="+mj-ea"/>
                <a:ea typeface="+mj-ea"/>
              </a:rPr>
              <a:t>验证集精度</a:t>
            </a:r>
          </a:p>
        </p:txBody>
      </p:sp>
      <p:sp>
        <p:nvSpPr>
          <p:cNvPr id="7" name="文本框 20">
            <a:extLst>
              <a:ext uri="{FF2B5EF4-FFF2-40B4-BE49-F238E27FC236}">
                <a16:creationId xmlns:a16="http://schemas.microsoft.com/office/drawing/2014/main" id="{A2CE3144-543C-BA56-B171-7787D6556792}"/>
              </a:ext>
            </a:extLst>
          </p:cNvPr>
          <p:cNvSpPr txBox="1"/>
          <p:nvPr/>
        </p:nvSpPr>
        <p:spPr>
          <a:xfrm>
            <a:off x="8207182" y="3479466"/>
            <a:ext cx="1685077"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srgbClr val="FF0000"/>
                </a:solidFill>
                <a:latin typeface="+mj-ea"/>
                <a:ea typeface="+mj-ea"/>
              </a:rPr>
              <a:t>划分前</a:t>
            </a:r>
            <a:r>
              <a:rPr lang="en-US" altLang="zh-CN" sz="1800" dirty="0">
                <a:solidFill>
                  <a:srgbClr val="FF0000"/>
                </a:solidFill>
                <a:latin typeface="+mj-ea"/>
                <a:ea typeface="+mj-ea"/>
              </a:rPr>
              <a:t>: 42.9%</a:t>
            </a:r>
          </a:p>
        </p:txBody>
      </p:sp>
      <p:cxnSp>
        <p:nvCxnSpPr>
          <p:cNvPr id="8" name="直接箭头连接符 7">
            <a:extLst>
              <a:ext uri="{FF2B5EF4-FFF2-40B4-BE49-F238E27FC236}">
                <a16:creationId xmlns:a16="http://schemas.microsoft.com/office/drawing/2014/main" id="{B48A6F94-44B3-483B-641F-6D1A0DC49848}"/>
              </a:ext>
            </a:extLst>
          </p:cNvPr>
          <p:cNvCxnSpPr>
            <a:cxnSpLocks/>
          </p:cNvCxnSpPr>
          <p:nvPr/>
        </p:nvCxnSpPr>
        <p:spPr>
          <a:xfrm flipV="1">
            <a:off x="5804153" y="3403630"/>
            <a:ext cx="2403029" cy="281541"/>
          </a:xfrm>
          <a:prstGeom prst="straightConnector1">
            <a:avLst/>
          </a:prstGeom>
          <a:noFill/>
          <a:ln w="12700" cap="flat" cmpd="sng" algn="ctr">
            <a:solidFill>
              <a:srgbClr val="FF0000"/>
            </a:solidFill>
            <a:prstDash val="solid"/>
            <a:miter lim="800000"/>
            <a:tailEnd type="stealth" w="lg" len="lg"/>
          </a:ln>
          <a:effectLst/>
        </p:spPr>
      </p:cxnSp>
      <p:sp>
        <p:nvSpPr>
          <p:cNvPr id="9" name="文本框 8">
            <a:extLst>
              <a:ext uri="{FF2B5EF4-FFF2-40B4-BE49-F238E27FC236}">
                <a16:creationId xmlns:a16="http://schemas.microsoft.com/office/drawing/2014/main" id="{0C55ED29-1B31-4309-8625-EE673D3CCBC7}"/>
              </a:ext>
            </a:extLst>
          </p:cNvPr>
          <p:cNvSpPr txBox="1"/>
          <p:nvPr/>
        </p:nvSpPr>
        <p:spPr>
          <a:xfrm>
            <a:off x="6377648" y="1376617"/>
            <a:ext cx="3514611" cy="1477328"/>
          </a:xfrm>
          <a:prstGeom prst="rect">
            <a:avLst/>
          </a:prstGeom>
          <a:noFill/>
        </p:spPr>
        <p:txBody>
          <a:bodyPr wrap="square" rtlCol="0">
            <a:spAutoFit/>
          </a:bodyPr>
          <a:lstStyle/>
          <a:p>
            <a:pPr eaLnBrk="1" fontAlgn="auto" hangingPunct="1">
              <a:spcBef>
                <a:spcPts val="0"/>
              </a:spcBef>
              <a:spcAft>
                <a:spcPts val="0"/>
              </a:spcAft>
            </a:pPr>
            <a:r>
              <a:rPr lang="zh-CN" altLang="en-US" sz="1800" dirty="0">
                <a:solidFill>
                  <a:prstClr val="black"/>
                </a:solidFill>
                <a:latin typeface="+mj-ea"/>
                <a:ea typeface="+mj-ea"/>
              </a:rPr>
              <a:t>结点</a:t>
            </a:r>
            <a:r>
              <a:rPr lang="en-US" altLang="zh-CN" sz="1800" dirty="0">
                <a:solidFill>
                  <a:prstClr val="black"/>
                </a:solidFill>
                <a:latin typeface="+mj-ea"/>
                <a:ea typeface="+mj-ea"/>
              </a:rPr>
              <a:t>1</a:t>
            </a:r>
            <a:r>
              <a:rPr lang="zh-CN" altLang="en-US" sz="1800" dirty="0">
                <a:solidFill>
                  <a:prstClr val="black"/>
                </a:solidFill>
                <a:latin typeface="+mj-ea"/>
                <a:ea typeface="+mj-ea"/>
              </a:rPr>
              <a:t>：若不划分，则将其标记为叶结点，类别标记为训练样例中最多的类别，即好瓜。验证集中，        被分类正确，得到验证集精度为</a:t>
            </a:r>
            <a:r>
              <a:rPr lang="en-US" altLang="zh-CN" sz="1800" dirty="0">
                <a:solidFill>
                  <a:prstClr val="black"/>
                </a:solidFill>
                <a:latin typeface="+mj-ea"/>
                <a:ea typeface="+mj-ea"/>
              </a:rPr>
              <a:t>  </a:t>
            </a:r>
            <a:endParaRPr lang="zh-CN" altLang="en-US" sz="1800" dirty="0">
              <a:solidFill>
                <a:prstClr val="black"/>
              </a:solidFill>
              <a:latin typeface="+mj-ea"/>
              <a:ea typeface="+mj-ea"/>
            </a:endParaRPr>
          </a:p>
        </p:txBody>
      </p:sp>
      <p:sp>
        <p:nvSpPr>
          <p:cNvPr id="10" name="左大括号 9">
            <a:extLst>
              <a:ext uri="{FF2B5EF4-FFF2-40B4-BE49-F238E27FC236}">
                <a16:creationId xmlns:a16="http://schemas.microsoft.com/office/drawing/2014/main" id="{332A3EB7-4B46-6D71-D1CB-71729D0D2132}"/>
              </a:ext>
            </a:extLst>
          </p:cNvPr>
          <p:cNvSpPr/>
          <p:nvPr/>
        </p:nvSpPr>
        <p:spPr>
          <a:xfrm>
            <a:off x="1481177" y="1393566"/>
            <a:ext cx="194872" cy="1508771"/>
          </a:xfrm>
          <a:prstGeom prst="leftBrace">
            <a:avLst/>
          </a:prstGeom>
          <a:noFill/>
          <a:ln w="6350" cap="flat" cmpd="sng" algn="ctr">
            <a:solidFill>
              <a:srgbClr val="16754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mj-ea"/>
              <a:ea typeface="+mj-ea"/>
              <a:cs typeface="+mn-cs"/>
            </a:endParaRPr>
          </a:p>
        </p:txBody>
      </p:sp>
      <p:sp>
        <p:nvSpPr>
          <p:cNvPr id="11" name="Rectangle 3">
            <a:extLst>
              <a:ext uri="{FF2B5EF4-FFF2-40B4-BE49-F238E27FC236}">
                <a16:creationId xmlns:a16="http://schemas.microsoft.com/office/drawing/2014/main" id="{71F63BE6-AB0B-E5B3-2BA1-8153E9760DE1}"/>
              </a:ext>
            </a:extLst>
          </p:cNvPr>
          <p:cNvSpPr>
            <a:spLocks noChangeArrowheads="1"/>
          </p:cNvSpPr>
          <p:nvPr/>
        </p:nvSpPr>
        <p:spPr bwMode="auto">
          <a:xfrm>
            <a:off x="1080231" y="1537438"/>
            <a:ext cx="335042" cy="1253978"/>
          </a:xfrm>
          <a:prstGeom prst="rect">
            <a:avLst/>
          </a:prstGeom>
          <a:solidFill>
            <a:sysClr val="window" lastClr="FFFFFF"/>
          </a:solidFill>
          <a:ln w="38100" cap="flat" cmpd="sng" algn="ctr">
            <a:solidFill>
              <a:srgbClr val="329E6E"/>
            </a:solidFill>
            <a:prstDash val="solid"/>
            <a:miter lim="800000"/>
          </a:ln>
          <a:effectLst/>
        </p:spPr>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marR="0" lvl="0" indent="0" algn="ctr" defTabSz="914400" eaLnBrk="1" fontAlgn="auto" latinLnBrk="0" hangingPunct="1">
              <a:lnSpc>
                <a:spcPts val="3200"/>
              </a:lnSpc>
              <a:spcBef>
                <a:spcPct val="20000"/>
              </a:spcBef>
              <a:spcAft>
                <a:spcPts val="0"/>
              </a:spcAft>
              <a:buClrTx/>
              <a:buSzTx/>
              <a:buFont typeface="Arial" charset="0"/>
              <a:buNone/>
              <a:tabLst/>
              <a:defRPr/>
            </a:pPr>
            <a:r>
              <a:rPr kumimoji="0" lang="zh-CN" altLang="en-US" sz="1600" b="0" i="0" u="none" strike="noStrike" kern="0" cap="none" spc="0" normalizeH="0" baseline="0" noProof="0" dirty="0">
                <a:ln>
                  <a:noFill/>
                </a:ln>
                <a:solidFill>
                  <a:prstClr val="black"/>
                </a:solidFill>
                <a:effectLst/>
                <a:uLnTx/>
                <a:uFillTx/>
                <a:latin typeface="+mj-ea"/>
                <a:ea typeface="+mj-ea"/>
                <a:cs typeface="+mn-cs"/>
              </a:rPr>
              <a:t>验证集</a:t>
            </a:r>
          </a:p>
        </p:txBody>
      </p:sp>
      <p:graphicFrame>
        <p:nvGraphicFramePr>
          <p:cNvPr id="12" name="对象 11">
            <a:extLst>
              <a:ext uri="{FF2B5EF4-FFF2-40B4-BE49-F238E27FC236}">
                <a16:creationId xmlns:a16="http://schemas.microsoft.com/office/drawing/2014/main" id="{3F514FF7-4AEE-941F-0DE3-920EBFC64C80}"/>
              </a:ext>
            </a:extLst>
          </p:cNvPr>
          <p:cNvGraphicFramePr>
            <a:graphicFrameLocks noChangeAspect="1"/>
          </p:cNvGraphicFramePr>
          <p:nvPr>
            <p:extLst>
              <p:ext uri="{D42A27DB-BD31-4B8C-83A1-F6EECF244321}">
                <p14:modId xmlns:p14="http://schemas.microsoft.com/office/powerpoint/2010/main" val="1947383423"/>
              </p:ext>
            </p:extLst>
          </p:nvPr>
        </p:nvGraphicFramePr>
        <p:xfrm>
          <a:off x="6748642" y="2251760"/>
          <a:ext cx="788987" cy="279400"/>
        </p:xfrm>
        <a:graphic>
          <a:graphicData uri="http://schemas.openxmlformats.org/presentationml/2006/ole">
            <mc:AlternateContent xmlns:mc="http://schemas.openxmlformats.org/markup-compatibility/2006">
              <mc:Choice xmlns:v="urn:schemas-microsoft-com:vml" Requires="v">
                <p:oleObj name="Formula" r:id="rId4" imgW="497880" imgH="177840" progId="Equation.Ribbit">
                  <p:embed/>
                </p:oleObj>
              </mc:Choice>
              <mc:Fallback>
                <p:oleObj name="Formula" r:id="rId4" imgW="497880" imgH="177840" progId="Equation.Ribbit">
                  <p:embed/>
                  <p:pic>
                    <p:nvPicPr>
                      <p:cNvPr id="3" name="对象 2"/>
                      <p:cNvPicPr/>
                      <p:nvPr/>
                    </p:nvPicPr>
                    <p:blipFill>
                      <a:blip r:embed="rId5"/>
                      <a:stretch>
                        <a:fillRect/>
                      </a:stretch>
                    </p:blipFill>
                    <p:spPr>
                      <a:xfrm>
                        <a:off x="6748642" y="2251760"/>
                        <a:ext cx="788987" cy="27940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691641B1-0966-C712-FFD2-50C2FCBF968F}"/>
              </a:ext>
            </a:extLst>
          </p:cNvPr>
          <p:cNvGraphicFramePr>
            <a:graphicFrameLocks noChangeAspect="1"/>
          </p:cNvGraphicFramePr>
          <p:nvPr>
            <p:extLst>
              <p:ext uri="{D42A27DB-BD31-4B8C-83A1-F6EECF244321}">
                <p14:modId xmlns:p14="http://schemas.microsoft.com/office/powerpoint/2010/main" val="2613482812"/>
              </p:ext>
            </p:extLst>
          </p:nvPr>
        </p:nvGraphicFramePr>
        <p:xfrm>
          <a:off x="7407615" y="2530628"/>
          <a:ext cx="1879600" cy="323850"/>
        </p:xfrm>
        <a:graphic>
          <a:graphicData uri="http://schemas.openxmlformats.org/presentationml/2006/ole">
            <mc:AlternateContent xmlns:mc="http://schemas.openxmlformats.org/markup-compatibility/2006">
              <mc:Choice xmlns:v="urn:schemas-microsoft-com:vml" Requires="v">
                <p:oleObj name="Formula" r:id="rId6" imgW="1196640" imgH="203400" progId="Equation.Ribbit">
                  <p:embed/>
                </p:oleObj>
              </mc:Choice>
              <mc:Fallback>
                <p:oleObj name="Formula" r:id="rId6" imgW="1196640" imgH="203400" progId="Equation.Ribbit">
                  <p:embed/>
                  <p:pic>
                    <p:nvPicPr>
                      <p:cNvPr id="16" name="对象 15"/>
                      <p:cNvPicPr/>
                      <p:nvPr/>
                    </p:nvPicPr>
                    <p:blipFill>
                      <a:blip r:embed="rId7"/>
                      <a:stretch>
                        <a:fillRect/>
                      </a:stretch>
                    </p:blipFill>
                    <p:spPr>
                      <a:xfrm>
                        <a:off x="7407615" y="2530628"/>
                        <a:ext cx="1879600" cy="323850"/>
                      </a:xfrm>
                      <a:prstGeom prst="rect">
                        <a:avLst/>
                      </a:prstGeom>
                    </p:spPr>
                  </p:pic>
                </p:oleObj>
              </mc:Fallback>
            </mc:AlternateContent>
          </a:graphicData>
        </a:graphic>
      </p:graphicFrame>
      <p:sp>
        <p:nvSpPr>
          <p:cNvPr id="16" name="椭圆 15">
            <a:extLst>
              <a:ext uri="{FF2B5EF4-FFF2-40B4-BE49-F238E27FC236}">
                <a16:creationId xmlns:a16="http://schemas.microsoft.com/office/drawing/2014/main" id="{27F129EE-1DC1-FFBE-5D95-2A853FEE34A0}"/>
              </a:ext>
            </a:extLst>
          </p:cNvPr>
          <p:cNvSpPr/>
          <p:nvPr/>
        </p:nvSpPr>
        <p:spPr>
          <a:xfrm>
            <a:off x="4499391" y="5154603"/>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Verdana"/>
                <a:ea typeface="幼圆"/>
                <a:cs typeface="+mn-cs"/>
              </a:rPr>
              <a:t>好瓜</a:t>
            </a:r>
          </a:p>
        </p:txBody>
      </p:sp>
      <p:sp>
        <p:nvSpPr>
          <p:cNvPr id="17" name="椭圆 16">
            <a:extLst>
              <a:ext uri="{FF2B5EF4-FFF2-40B4-BE49-F238E27FC236}">
                <a16:creationId xmlns:a16="http://schemas.microsoft.com/office/drawing/2014/main" id="{7FD40C33-7C06-D33A-4FAA-C5042277B873}"/>
              </a:ext>
            </a:extLst>
          </p:cNvPr>
          <p:cNvSpPr/>
          <p:nvPr/>
        </p:nvSpPr>
        <p:spPr>
          <a:xfrm>
            <a:off x="6682772" y="5154603"/>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Verdana"/>
                <a:ea typeface="幼圆"/>
                <a:cs typeface="+mn-cs"/>
              </a:rPr>
              <a:t>坏瓜</a:t>
            </a:r>
          </a:p>
        </p:txBody>
      </p:sp>
      <p:sp>
        <p:nvSpPr>
          <p:cNvPr id="18" name="椭圆 17">
            <a:extLst>
              <a:ext uri="{FF2B5EF4-FFF2-40B4-BE49-F238E27FC236}">
                <a16:creationId xmlns:a16="http://schemas.microsoft.com/office/drawing/2014/main" id="{B90B867B-0A2A-E76E-2C98-E876032307C4}"/>
              </a:ext>
            </a:extLst>
          </p:cNvPr>
          <p:cNvSpPr/>
          <p:nvPr/>
        </p:nvSpPr>
        <p:spPr>
          <a:xfrm>
            <a:off x="2571503" y="5154603"/>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Verdana"/>
                <a:ea typeface="幼圆"/>
                <a:cs typeface="+mn-cs"/>
              </a:rPr>
              <a:t>好瓜</a:t>
            </a:r>
          </a:p>
        </p:txBody>
      </p:sp>
      <p:cxnSp>
        <p:nvCxnSpPr>
          <p:cNvPr id="19" name="直接连接符 18">
            <a:extLst>
              <a:ext uri="{FF2B5EF4-FFF2-40B4-BE49-F238E27FC236}">
                <a16:creationId xmlns:a16="http://schemas.microsoft.com/office/drawing/2014/main" id="{22EE748E-B2DC-B6D3-F9CB-3ED9509600E3}"/>
              </a:ext>
            </a:extLst>
          </p:cNvPr>
          <p:cNvCxnSpPr>
            <a:endCxn id="18" idx="0"/>
          </p:cNvCxnSpPr>
          <p:nvPr/>
        </p:nvCxnSpPr>
        <p:spPr>
          <a:xfrm flipH="1">
            <a:off x="3111503" y="4340472"/>
            <a:ext cx="1955683" cy="814131"/>
          </a:xfrm>
          <a:prstGeom prst="line">
            <a:avLst/>
          </a:prstGeom>
          <a:noFill/>
          <a:ln w="6350" cap="flat" cmpd="sng" algn="ctr">
            <a:solidFill>
              <a:sysClr val="windowText" lastClr="000000"/>
            </a:solidFill>
            <a:prstDash val="solid"/>
            <a:miter lim="800000"/>
          </a:ln>
          <a:effectLst/>
        </p:spPr>
      </p:cxnSp>
      <p:sp>
        <p:nvSpPr>
          <p:cNvPr id="20" name="文本框 19">
            <a:extLst>
              <a:ext uri="{FF2B5EF4-FFF2-40B4-BE49-F238E27FC236}">
                <a16:creationId xmlns:a16="http://schemas.microsoft.com/office/drawing/2014/main" id="{767C1C33-6366-5DB0-F45C-8239054AC973}"/>
              </a:ext>
            </a:extLst>
          </p:cNvPr>
          <p:cNvSpPr txBox="1"/>
          <p:nvPr/>
        </p:nvSpPr>
        <p:spPr>
          <a:xfrm>
            <a:off x="5011469" y="4650362"/>
            <a:ext cx="64633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楷体" panose="02010609060101010101" pitchFamily="49" charset="-122"/>
                <a:ea typeface="楷体" panose="02010609060101010101" pitchFamily="49" charset="-122"/>
              </a:rPr>
              <a:t>稍凹</a:t>
            </a:r>
          </a:p>
        </p:txBody>
      </p:sp>
      <p:cxnSp>
        <p:nvCxnSpPr>
          <p:cNvPr id="21" name="直接连接符 20">
            <a:extLst>
              <a:ext uri="{FF2B5EF4-FFF2-40B4-BE49-F238E27FC236}">
                <a16:creationId xmlns:a16="http://schemas.microsoft.com/office/drawing/2014/main" id="{EAF600EA-9945-5385-6FB5-C46ED12C704C}"/>
              </a:ext>
            </a:extLst>
          </p:cNvPr>
          <p:cNvCxnSpPr>
            <a:endCxn id="17" idx="0"/>
          </p:cNvCxnSpPr>
          <p:nvPr/>
        </p:nvCxnSpPr>
        <p:spPr>
          <a:xfrm>
            <a:off x="5062082" y="4340472"/>
            <a:ext cx="2160690" cy="814131"/>
          </a:xfrm>
          <a:prstGeom prst="line">
            <a:avLst/>
          </a:prstGeom>
          <a:noFill/>
          <a:ln w="6350" cap="flat" cmpd="sng" algn="ctr">
            <a:solidFill>
              <a:sysClr val="windowText" lastClr="000000"/>
            </a:solidFill>
            <a:prstDash val="solid"/>
            <a:miter lim="800000"/>
          </a:ln>
          <a:effectLst/>
        </p:spPr>
      </p:cxnSp>
      <p:cxnSp>
        <p:nvCxnSpPr>
          <p:cNvPr id="22" name="直接连接符 21">
            <a:extLst>
              <a:ext uri="{FF2B5EF4-FFF2-40B4-BE49-F238E27FC236}">
                <a16:creationId xmlns:a16="http://schemas.microsoft.com/office/drawing/2014/main" id="{344DF049-D8DA-D10F-6C3B-931367484AF8}"/>
              </a:ext>
            </a:extLst>
          </p:cNvPr>
          <p:cNvCxnSpPr/>
          <p:nvPr/>
        </p:nvCxnSpPr>
        <p:spPr>
          <a:xfrm>
            <a:off x="5062082" y="4531132"/>
            <a:ext cx="0" cy="607721"/>
          </a:xfrm>
          <a:prstGeom prst="line">
            <a:avLst/>
          </a:prstGeom>
          <a:noFill/>
          <a:ln w="6350" cap="flat" cmpd="sng" algn="ctr">
            <a:solidFill>
              <a:sysClr val="windowText" lastClr="000000"/>
            </a:solidFill>
            <a:prstDash val="solid"/>
            <a:miter lim="800000"/>
          </a:ln>
          <a:effectLst/>
        </p:spPr>
      </p:cxnSp>
      <p:sp>
        <p:nvSpPr>
          <p:cNvPr id="23" name="文本框 22">
            <a:extLst>
              <a:ext uri="{FF2B5EF4-FFF2-40B4-BE49-F238E27FC236}">
                <a16:creationId xmlns:a16="http://schemas.microsoft.com/office/drawing/2014/main" id="{718040DC-BFB0-9D55-7274-47860866B3F8}"/>
              </a:ext>
            </a:extLst>
          </p:cNvPr>
          <p:cNvSpPr txBox="1"/>
          <p:nvPr/>
        </p:nvSpPr>
        <p:spPr>
          <a:xfrm>
            <a:off x="6636217" y="4650362"/>
            <a:ext cx="64633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楷体" panose="02010609060101010101" pitchFamily="49" charset="-122"/>
                <a:ea typeface="楷体" panose="02010609060101010101" pitchFamily="49" charset="-122"/>
              </a:rPr>
              <a:t>平坦</a:t>
            </a:r>
          </a:p>
        </p:txBody>
      </p:sp>
      <p:sp>
        <p:nvSpPr>
          <p:cNvPr id="24" name="文本框 23">
            <a:extLst>
              <a:ext uri="{FF2B5EF4-FFF2-40B4-BE49-F238E27FC236}">
                <a16:creationId xmlns:a16="http://schemas.microsoft.com/office/drawing/2014/main" id="{AF1374F7-14A5-4B66-E464-7E59CE312AC6}"/>
              </a:ext>
            </a:extLst>
          </p:cNvPr>
          <p:cNvSpPr txBox="1"/>
          <p:nvPr/>
        </p:nvSpPr>
        <p:spPr>
          <a:xfrm>
            <a:off x="3048113" y="4650362"/>
            <a:ext cx="64633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楷体" panose="02010609060101010101" pitchFamily="49" charset="-122"/>
                <a:ea typeface="楷体" panose="02010609060101010101" pitchFamily="49" charset="-122"/>
              </a:rPr>
              <a:t>凹陷</a:t>
            </a:r>
          </a:p>
        </p:txBody>
      </p:sp>
      <p:sp>
        <p:nvSpPr>
          <p:cNvPr id="25" name="圆角矩形 12">
            <a:extLst>
              <a:ext uri="{FF2B5EF4-FFF2-40B4-BE49-F238E27FC236}">
                <a16:creationId xmlns:a16="http://schemas.microsoft.com/office/drawing/2014/main" id="{68065A46-C003-F311-7007-7FFADF3DA80A}"/>
              </a:ext>
            </a:extLst>
          </p:cNvPr>
          <p:cNvSpPr/>
          <p:nvPr/>
        </p:nvSpPr>
        <p:spPr>
          <a:xfrm>
            <a:off x="4505485" y="4096782"/>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Times" panose="02020603060405020304" pitchFamily="18" charset="0"/>
                <a:ea typeface="幼圆"/>
                <a:cs typeface="+mn-cs"/>
              </a:rPr>
              <a:t>脐部</a:t>
            </a:r>
            <a:r>
              <a:rPr kumimoji="0" lang="en-US" altLang="zh-CN" sz="2200" b="0" i="0" u="none" strike="noStrike" kern="0" cap="none" spc="0" normalizeH="0" baseline="0" noProof="0" dirty="0">
                <a:ln>
                  <a:noFill/>
                </a:ln>
                <a:solidFill>
                  <a:prstClr val="black"/>
                </a:solidFill>
                <a:effectLst/>
                <a:uLnTx/>
                <a:uFillTx/>
                <a:latin typeface="Times" panose="02020603060405020304" pitchFamily="18" charset="0"/>
                <a:ea typeface="幼圆"/>
                <a:cs typeface="+mn-cs"/>
              </a:rPr>
              <a:t>=?</a:t>
            </a:r>
            <a:endParaRPr kumimoji="0" lang="zh-CN" altLang="en-US" sz="2200" b="0" i="0" u="none" strike="noStrike" kern="0" cap="none" spc="0" normalizeH="0" baseline="0" noProof="0" dirty="0">
              <a:ln>
                <a:noFill/>
              </a:ln>
              <a:solidFill>
                <a:prstClr val="black"/>
              </a:solidFill>
              <a:effectLst/>
              <a:uLnTx/>
              <a:uFillTx/>
              <a:latin typeface="Times" panose="02020603060405020304" pitchFamily="18" charset="0"/>
              <a:ea typeface="幼圆"/>
              <a:cs typeface="+mn-cs"/>
            </a:endParaRPr>
          </a:p>
        </p:txBody>
      </p:sp>
      <p:sp>
        <p:nvSpPr>
          <p:cNvPr id="27" name="椭圆 26">
            <a:extLst>
              <a:ext uri="{FF2B5EF4-FFF2-40B4-BE49-F238E27FC236}">
                <a16:creationId xmlns:a16="http://schemas.microsoft.com/office/drawing/2014/main" id="{C3D1171B-C426-B991-4F52-C4D041E40D7B}"/>
              </a:ext>
            </a:extLst>
          </p:cNvPr>
          <p:cNvSpPr/>
          <p:nvPr/>
        </p:nvSpPr>
        <p:spPr>
          <a:xfrm>
            <a:off x="2470523" y="5010603"/>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
                <a:ea typeface="幼圆"/>
                <a:cs typeface="+mn-cs"/>
              </a:rPr>
              <a:t>2</a:t>
            </a:r>
            <a:endParaRPr kumimoji="0" lang="zh-CN" altLang="en-US" sz="1800" b="0" i="0" u="none" strike="noStrike" kern="0" cap="none" spc="0" normalizeH="0" baseline="0" noProof="0" dirty="0">
              <a:ln>
                <a:noFill/>
              </a:ln>
              <a:solidFill>
                <a:prstClr val="black"/>
              </a:solidFill>
              <a:effectLst/>
              <a:uLnTx/>
              <a:uFillTx/>
              <a:latin typeface="Times "/>
              <a:ea typeface="幼圆"/>
              <a:cs typeface="+mn-cs"/>
            </a:endParaRPr>
          </a:p>
        </p:txBody>
      </p:sp>
      <p:sp>
        <p:nvSpPr>
          <p:cNvPr id="28" name="椭圆 27">
            <a:extLst>
              <a:ext uri="{FF2B5EF4-FFF2-40B4-BE49-F238E27FC236}">
                <a16:creationId xmlns:a16="http://schemas.microsoft.com/office/drawing/2014/main" id="{6159DEDE-B62E-603F-FEB9-9E1BC84F574B}"/>
              </a:ext>
            </a:extLst>
          </p:cNvPr>
          <p:cNvSpPr/>
          <p:nvPr/>
        </p:nvSpPr>
        <p:spPr>
          <a:xfrm>
            <a:off x="4382372" y="4994853"/>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
                <a:ea typeface="幼圆"/>
                <a:cs typeface="+mn-cs"/>
              </a:rPr>
              <a:t>3</a:t>
            </a:r>
            <a:endParaRPr kumimoji="0" lang="zh-CN" altLang="en-US" sz="1800" b="0" i="0" u="none" strike="noStrike" kern="0" cap="none" spc="0" normalizeH="0" baseline="0" noProof="0" dirty="0">
              <a:ln>
                <a:noFill/>
              </a:ln>
              <a:solidFill>
                <a:prstClr val="black"/>
              </a:solidFill>
              <a:effectLst/>
              <a:uLnTx/>
              <a:uFillTx/>
              <a:latin typeface="Times "/>
              <a:ea typeface="幼圆"/>
              <a:cs typeface="+mn-cs"/>
            </a:endParaRPr>
          </a:p>
        </p:txBody>
      </p:sp>
      <p:sp>
        <p:nvSpPr>
          <p:cNvPr id="29" name="椭圆 28">
            <a:extLst>
              <a:ext uri="{FF2B5EF4-FFF2-40B4-BE49-F238E27FC236}">
                <a16:creationId xmlns:a16="http://schemas.microsoft.com/office/drawing/2014/main" id="{0A3C9650-82CD-730A-C788-4927552A042C}"/>
              </a:ext>
            </a:extLst>
          </p:cNvPr>
          <p:cNvSpPr/>
          <p:nvPr/>
        </p:nvSpPr>
        <p:spPr>
          <a:xfrm>
            <a:off x="6499451" y="5025678"/>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
                <a:ea typeface="幼圆"/>
                <a:cs typeface="+mn-cs"/>
              </a:rPr>
              <a:t>4</a:t>
            </a:r>
            <a:endParaRPr kumimoji="0" lang="zh-CN" altLang="en-US" sz="1800" b="0" i="0" u="none" strike="noStrike" kern="0" cap="none" spc="0" normalizeH="0" baseline="0" noProof="0" dirty="0">
              <a:ln>
                <a:noFill/>
              </a:ln>
              <a:solidFill>
                <a:prstClr val="black"/>
              </a:solidFill>
              <a:effectLst/>
              <a:uLnTx/>
              <a:uFillTx/>
              <a:latin typeface="Times "/>
              <a:ea typeface="幼圆"/>
              <a:cs typeface="+mn-cs"/>
            </a:endParaRPr>
          </a:p>
        </p:txBody>
      </p:sp>
      <p:sp>
        <p:nvSpPr>
          <p:cNvPr id="33" name="文本框 32">
            <a:extLst>
              <a:ext uri="{FF2B5EF4-FFF2-40B4-BE49-F238E27FC236}">
                <a16:creationId xmlns:a16="http://schemas.microsoft.com/office/drawing/2014/main" id="{D7FC2E94-CCD7-CCE1-7174-9CFD74AD090A}"/>
              </a:ext>
            </a:extLst>
          </p:cNvPr>
          <p:cNvSpPr txBox="1"/>
          <p:nvPr/>
        </p:nvSpPr>
        <p:spPr>
          <a:xfrm>
            <a:off x="927338" y="5764674"/>
            <a:ext cx="9112516" cy="1015663"/>
          </a:xfrm>
          <a:prstGeom prst="rect">
            <a:avLst/>
          </a:prstGeom>
          <a:noFill/>
        </p:spPr>
        <p:txBody>
          <a:bodyPr wrap="square">
            <a:spAutoFit/>
          </a:bodyPr>
          <a:lstStyle/>
          <a:p>
            <a:pPr algn="just"/>
            <a:r>
              <a:rPr lang="zh-CN" altLang="en-US" sz="2000" dirty="0">
                <a:latin typeface="+mj-ea"/>
                <a:ea typeface="+mj-ea"/>
              </a:rPr>
              <a:t>结点</a:t>
            </a:r>
            <a:r>
              <a:rPr lang="en-US" altLang="zh-CN" sz="2000" dirty="0">
                <a:latin typeface="+mj-ea"/>
                <a:ea typeface="+mj-ea"/>
              </a:rPr>
              <a:t>1</a:t>
            </a:r>
            <a:r>
              <a:rPr lang="zh-CN" altLang="en-US" sz="2000" dirty="0">
                <a:latin typeface="+mj-ea"/>
                <a:ea typeface="+mj-ea"/>
              </a:rPr>
              <a:t>若划分，则根据划分后结点②③④的训练样例，它们将分别标记为</a:t>
            </a:r>
          </a:p>
          <a:p>
            <a:pPr algn="just"/>
            <a:r>
              <a:rPr lang="zh-CN" altLang="en-US" sz="2000" dirty="0">
                <a:latin typeface="+mj-ea"/>
                <a:ea typeface="+mj-ea"/>
              </a:rPr>
              <a:t>“好瓜”“好瓜”“坏瓜”。此时，验证集中编号为</a:t>
            </a:r>
            <a:r>
              <a:rPr lang="en-US" altLang="zh-CN" sz="2000" dirty="0">
                <a:latin typeface="+mj-ea"/>
                <a:ea typeface="+mj-ea"/>
              </a:rPr>
              <a:t>{4,5,8,11,12}</a:t>
            </a:r>
            <a:r>
              <a:rPr lang="zh-CN" altLang="en-US" sz="2000" dirty="0">
                <a:latin typeface="+mj-ea"/>
                <a:ea typeface="+mj-ea"/>
              </a:rPr>
              <a:t>被划分正确，验证集精度为 </a:t>
            </a:r>
            <a:r>
              <a:rPr lang="en-US" altLang="zh-CN" sz="2000" dirty="0">
                <a:latin typeface="+mj-ea"/>
                <a:ea typeface="+mj-ea"/>
              </a:rPr>
              <a:t>5/7 x 100%= 71.4%</a:t>
            </a:r>
            <a:endParaRPr lang="zh-CN" altLang="en-US" sz="2000" dirty="0">
              <a:latin typeface="+mj-ea"/>
              <a:ea typeface="+mj-ea"/>
            </a:endParaRPr>
          </a:p>
        </p:txBody>
      </p:sp>
      <p:sp>
        <p:nvSpPr>
          <p:cNvPr id="34" name="文本框 33">
            <a:extLst>
              <a:ext uri="{FF2B5EF4-FFF2-40B4-BE49-F238E27FC236}">
                <a16:creationId xmlns:a16="http://schemas.microsoft.com/office/drawing/2014/main" id="{09A1D08F-A7DB-08BD-B85D-8E41AD9F3001}"/>
              </a:ext>
            </a:extLst>
          </p:cNvPr>
          <p:cNvSpPr txBox="1"/>
          <p:nvPr/>
        </p:nvSpPr>
        <p:spPr>
          <a:xfrm>
            <a:off x="6817576" y="4128531"/>
            <a:ext cx="1391728" cy="369332"/>
          </a:xfrm>
          <a:prstGeom prst="rect">
            <a:avLst/>
          </a:prstGeom>
          <a:noFill/>
        </p:spPr>
        <p:txBody>
          <a:bodyPr wrap="none" rtlCol="0">
            <a:spAutoFit/>
          </a:bodyPr>
          <a:lstStyle/>
          <a:p>
            <a:r>
              <a:rPr lang="zh-CN" altLang="en-US" sz="1800" dirty="0">
                <a:solidFill>
                  <a:srgbClr val="FF0000"/>
                </a:solidFill>
                <a:latin typeface="+mj-ea"/>
                <a:ea typeface="+mj-ea"/>
              </a:rPr>
              <a:t>“脐部</a:t>
            </a:r>
            <a:r>
              <a:rPr lang="en-US" altLang="zh-CN" sz="1800" dirty="0">
                <a:solidFill>
                  <a:srgbClr val="FF0000"/>
                </a:solidFill>
                <a:latin typeface="+mj-ea"/>
                <a:ea typeface="+mj-ea"/>
              </a:rPr>
              <a:t>=?</a:t>
            </a:r>
            <a:r>
              <a:rPr lang="zh-CN" altLang="en-US" sz="1800" dirty="0">
                <a:solidFill>
                  <a:srgbClr val="FF0000"/>
                </a:solidFill>
                <a:latin typeface="+mj-ea"/>
                <a:ea typeface="+mj-ea"/>
              </a:rPr>
              <a:t>”</a:t>
            </a:r>
          </a:p>
        </p:txBody>
      </p:sp>
      <p:sp>
        <p:nvSpPr>
          <p:cNvPr id="35" name="文本框 20">
            <a:extLst>
              <a:ext uri="{FF2B5EF4-FFF2-40B4-BE49-F238E27FC236}">
                <a16:creationId xmlns:a16="http://schemas.microsoft.com/office/drawing/2014/main" id="{05E94DEC-2638-9C4A-07A1-80BFA048F9E7}"/>
              </a:ext>
            </a:extLst>
          </p:cNvPr>
          <p:cNvSpPr txBox="1"/>
          <p:nvPr/>
        </p:nvSpPr>
        <p:spPr>
          <a:xfrm>
            <a:off x="8260965" y="4101206"/>
            <a:ext cx="1667444" cy="646331"/>
          </a:xfrm>
          <a:prstGeom prst="rect">
            <a:avLst/>
          </a:prstGeom>
          <a:noFill/>
        </p:spPr>
        <p:txBody>
          <a:bodyPr wrap="none" rtlCol="0">
            <a:spAutoFit/>
          </a:bodyPr>
          <a:lstStyle/>
          <a:p>
            <a:r>
              <a:rPr lang="zh-CN" altLang="en-US" sz="1800" dirty="0">
                <a:solidFill>
                  <a:srgbClr val="FF0000"/>
                </a:solidFill>
                <a:latin typeface="+mj-ea"/>
                <a:ea typeface="+mj-ea"/>
              </a:rPr>
              <a:t>划分前</a:t>
            </a:r>
            <a:r>
              <a:rPr lang="en-US" altLang="zh-CN" sz="1800" dirty="0">
                <a:solidFill>
                  <a:srgbClr val="FF0000"/>
                </a:solidFill>
                <a:latin typeface="+mj-ea"/>
                <a:ea typeface="+mj-ea"/>
              </a:rPr>
              <a:t>: 42.9%</a:t>
            </a:r>
          </a:p>
          <a:p>
            <a:r>
              <a:rPr lang="zh-CN" altLang="en-US" sz="1800" dirty="0">
                <a:solidFill>
                  <a:srgbClr val="FF0000"/>
                </a:solidFill>
                <a:latin typeface="+mj-ea"/>
                <a:ea typeface="+mj-ea"/>
              </a:rPr>
              <a:t>划分后</a:t>
            </a:r>
            <a:r>
              <a:rPr lang="en-US" altLang="zh-CN" sz="1800" dirty="0">
                <a:solidFill>
                  <a:srgbClr val="FF0000"/>
                </a:solidFill>
                <a:latin typeface="+mj-ea"/>
                <a:ea typeface="+mj-ea"/>
              </a:rPr>
              <a:t>: 71.4%</a:t>
            </a:r>
            <a:endParaRPr lang="zh-CN" altLang="en-US" sz="1800" dirty="0">
              <a:solidFill>
                <a:srgbClr val="FF0000"/>
              </a:solidFill>
              <a:latin typeface="+mj-ea"/>
              <a:ea typeface="+mj-ea"/>
            </a:endParaRPr>
          </a:p>
        </p:txBody>
      </p:sp>
      <p:sp>
        <p:nvSpPr>
          <p:cNvPr id="36" name="文本框 21">
            <a:extLst>
              <a:ext uri="{FF2B5EF4-FFF2-40B4-BE49-F238E27FC236}">
                <a16:creationId xmlns:a16="http://schemas.microsoft.com/office/drawing/2014/main" id="{E091CC0E-A81C-D5EC-B6A2-2634AE1D87F3}"/>
              </a:ext>
            </a:extLst>
          </p:cNvPr>
          <p:cNvSpPr txBox="1"/>
          <p:nvPr/>
        </p:nvSpPr>
        <p:spPr>
          <a:xfrm>
            <a:off x="8002882" y="4746277"/>
            <a:ext cx="1925527" cy="369332"/>
          </a:xfrm>
          <a:prstGeom prst="rect">
            <a:avLst/>
          </a:prstGeom>
          <a:noFill/>
        </p:spPr>
        <p:txBody>
          <a:bodyPr wrap="none" rtlCol="0">
            <a:spAutoFit/>
          </a:bodyPr>
          <a:lstStyle/>
          <a:p>
            <a:r>
              <a:rPr lang="zh-CN" altLang="en-US" sz="1800" dirty="0">
                <a:solidFill>
                  <a:srgbClr val="FF0000"/>
                </a:solidFill>
                <a:latin typeface="+mj-ea"/>
                <a:ea typeface="+mj-ea"/>
              </a:rPr>
              <a:t>预剪枝决策</a:t>
            </a:r>
            <a:r>
              <a:rPr lang="en-US" altLang="zh-CN" sz="1800" dirty="0">
                <a:solidFill>
                  <a:srgbClr val="FF0000"/>
                </a:solidFill>
                <a:latin typeface="+mj-ea"/>
                <a:ea typeface="+mj-ea"/>
              </a:rPr>
              <a:t>: </a:t>
            </a:r>
            <a:r>
              <a:rPr lang="zh-CN" altLang="en-US" sz="1800" dirty="0">
                <a:solidFill>
                  <a:srgbClr val="FF0000"/>
                </a:solidFill>
                <a:latin typeface="+mj-ea"/>
                <a:ea typeface="+mj-ea"/>
              </a:rPr>
              <a:t>划分</a:t>
            </a:r>
          </a:p>
        </p:txBody>
      </p:sp>
      <p:cxnSp>
        <p:nvCxnSpPr>
          <p:cNvPr id="37" name="直接箭头连接符 36">
            <a:extLst>
              <a:ext uri="{FF2B5EF4-FFF2-40B4-BE49-F238E27FC236}">
                <a16:creationId xmlns:a16="http://schemas.microsoft.com/office/drawing/2014/main" id="{4CDEF875-73D3-6948-934A-845F016E9361}"/>
              </a:ext>
            </a:extLst>
          </p:cNvPr>
          <p:cNvCxnSpPr/>
          <p:nvPr/>
        </p:nvCxnSpPr>
        <p:spPr>
          <a:xfrm flipH="1">
            <a:off x="5839159" y="4344531"/>
            <a:ext cx="1121812" cy="0"/>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D255BAE6-581B-8ADA-DDC5-13EA11D35C68}"/>
              </a:ext>
            </a:extLst>
          </p:cNvPr>
          <p:cNvSpPr/>
          <p:nvPr/>
        </p:nvSpPr>
        <p:spPr>
          <a:xfrm>
            <a:off x="4382372" y="3970974"/>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1</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Tree>
    <p:extLst>
      <p:ext uri="{BB962C8B-B14F-4D97-AF65-F5344CB8AC3E}">
        <p14:creationId xmlns:p14="http://schemas.microsoft.com/office/powerpoint/2010/main" val="204990092"/>
      </p:ext>
    </p:extLst>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0" grpId="0"/>
      <p:bldP spid="23" grpId="0"/>
      <p:bldP spid="24" grpId="0"/>
      <p:bldP spid="25" grpId="0" animBg="1"/>
      <p:bldP spid="27" grpId="0" animBg="1"/>
      <p:bldP spid="28" grpId="0" animBg="1"/>
      <p:bldP spid="29" grpId="0" animBg="1"/>
      <p:bldP spid="33" grpId="0"/>
      <p:bldP spid="34" grpId="0"/>
      <p:bldP spid="35" grpId="0"/>
      <p:bldP spid="3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剪枝处理</a:t>
            </a:r>
          </a:p>
        </p:txBody>
      </p:sp>
      <p:sp>
        <p:nvSpPr>
          <p:cNvPr id="2" name="椭圆 1">
            <a:extLst>
              <a:ext uri="{FF2B5EF4-FFF2-40B4-BE49-F238E27FC236}">
                <a16:creationId xmlns:a16="http://schemas.microsoft.com/office/drawing/2014/main" id="{B27C8685-C2C3-3726-EF6A-EAA61F18F740}"/>
              </a:ext>
            </a:extLst>
          </p:cNvPr>
          <p:cNvSpPr/>
          <p:nvPr/>
        </p:nvSpPr>
        <p:spPr>
          <a:xfrm>
            <a:off x="4220496" y="4451770"/>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好瓜</a:t>
            </a:r>
          </a:p>
        </p:txBody>
      </p:sp>
      <p:sp>
        <p:nvSpPr>
          <p:cNvPr id="3" name="椭圆 2">
            <a:extLst>
              <a:ext uri="{FF2B5EF4-FFF2-40B4-BE49-F238E27FC236}">
                <a16:creationId xmlns:a16="http://schemas.microsoft.com/office/drawing/2014/main" id="{29735B4B-3CBD-6D3E-858C-65E117DC3719}"/>
              </a:ext>
            </a:extLst>
          </p:cNvPr>
          <p:cNvSpPr/>
          <p:nvPr/>
        </p:nvSpPr>
        <p:spPr>
          <a:xfrm>
            <a:off x="6403877" y="4451770"/>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坏瓜</a:t>
            </a:r>
          </a:p>
        </p:txBody>
      </p:sp>
      <p:sp>
        <p:nvSpPr>
          <p:cNvPr id="4" name="椭圆 3">
            <a:extLst>
              <a:ext uri="{FF2B5EF4-FFF2-40B4-BE49-F238E27FC236}">
                <a16:creationId xmlns:a16="http://schemas.microsoft.com/office/drawing/2014/main" id="{8D05CB5F-96BE-4AFB-1BC4-D05588465E34}"/>
              </a:ext>
            </a:extLst>
          </p:cNvPr>
          <p:cNvSpPr/>
          <p:nvPr/>
        </p:nvSpPr>
        <p:spPr>
          <a:xfrm>
            <a:off x="2292608" y="4451770"/>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好瓜</a:t>
            </a:r>
          </a:p>
        </p:txBody>
      </p:sp>
      <p:cxnSp>
        <p:nvCxnSpPr>
          <p:cNvPr id="5" name="直接连接符 4">
            <a:extLst>
              <a:ext uri="{FF2B5EF4-FFF2-40B4-BE49-F238E27FC236}">
                <a16:creationId xmlns:a16="http://schemas.microsoft.com/office/drawing/2014/main" id="{15ECEDE3-CE9A-D73E-34D2-16661B5C1DF0}"/>
              </a:ext>
            </a:extLst>
          </p:cNvPr>
          <p:cNvCxnSpPr>
            <a:endCxn id="4" idx="0"/>
          </p:cNvCxnSpPr>
          <p:nvPr/>
        </p:nvCxnSpPr>
        <p:spPr>
          <a:xfrm flipH="1">
            <a:off x="2832608" y="3637639"/>
            <a:ext cx="1955683" cy="814131"/>
          </a:xfrm>
          <a:prstGeom prst="line">
            <a:avLst/>
          </a:prstGeom>
          <a:noFill/>
          <a:ln w="6350" cap="flat" cmpd="sng" algn="ctr">
            <a:solidFill>
              <a:sysClr val="windowText" lastClr="000000"/>
            </a:solidFill>
            <a:prstDash val="solid"/>
            <a:miter lim="800000"/>
          </a:ln>
          <a:effectLst/>
        </p:spPr>
      </p:cxnSp>
      <p:sp>
        <p:nvSpPr>
          <p:cNvPr id="6" name="文本框 5">
            <a:extLst>
              <a:ext uri="{FF2B5EF4-FFF2-40B4-BE49-F238E27FC236}">
                <a16:creationId xmlns:a16="http://schemas.microsoft.com/office/drawing/2014/main" id="{A83FD1EF-A24A-6B10-4937-B6D7ED8752C4}"/>
              </a:ext>
            </a:extLst>
          </p:cNvPr>
          <p:cNvSpPr txBox="1"/>
          <p:nvPr/>
        </p:nvSpPr>
        <p:spPr>
          <a:xfrm>
            <a:off x="4732574" y="3947529"/>
            <a:ext cx="64633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mj-ea"/>
                <a:ea typeface="+mj-ea"/>
              </a:rPr>
              <a:t>稍凹</a:t>
            </a:r>
          </a:p>
        </p:txBody>
      </p:sp>
      <p:cxnSp>
        <p:nvCxnSpPr>
          <p:cNvPr id="7" name="直接连接符 6">
            <a:extLst>
              <a:ext uri="{FF2B5EF4-FFF2-40B4-BE49-F238E27FC236}">
                <a16:creationId xmlns:a16="http://schemas.microsoft.com/office/drawing/2014/main" id="{D43103F6-16A2-246D-B3EA-2433D09CC868}"/>
              </a:ext>
            </a:extLst>
          </p:cNvPr>
          <p:cNvCxnSpPr>
            <a:endCxn id="3" idx="0"/>
          </p:cNvCxnSpPr>
          <p:nvPr/>
        </p:nvCxnSpPr>
        <p:spPr>
          <a:xfrm>
            <a:off x="4783187" y="3637639"/>
            <a:ext cx="2160690" cy="814131"/>
          </a:xfrm>
          <a:prstGeom prst="line">
            <a:avLst/>
          </a:prstGeom>
          <a:noFill/>
          <a:ln w="6350" cap="flat" cmpd="sng" algn="ctr">
            <a:solidFill>
              <a:sysClr val="windowText" lastClr="000000"/>
            </a:solidFill>
            <a:prstDash val="solid"/>
            <a:miter lim="800000"/>
          </a:ln>
          <a:effectLst/>
        </p:spPr>
      </p:cxnSp>
      <p:cxnSp>
        <p:nvCxnSpPr>
          <p:cNvPr id="8" name="直接连接符 7">
            <a:extLst>
              <a:ext uri="{FF2B5EF4-FFF2-40B4-BE49-F238E27FC236}">
                <a16:creationId xmlns:a16="http://schemas.microsoft.com/office/drawing/2014/main" id="{13295841-66C2-18BC-0281-4560A3D8AD4C}"/>
              </a:ext>
            </a:extLst>
          </p:cNvPr>
          <p:cNvCxnSpPr/>
          <p:nvPr/>
        </p:nvCxnSpPr>
        <p:spPr>
          <a:xfrm>
            <a:off x="4783187" y="3828299"/>
            <a:ext cx="0" cy="607721"/>
          </a:xfrm>
          <a:prstGeom prst="line">
            <a:avLst/>
          </a:prstGeom>
          <a:noFill/>
          <a:ln w="6350" cap="flat" cmpd="sng" algn="ctr">
            <a:solidFill>
              <a:sysClr val="windowText" lastClr="000000"/>
            </a:solidFill>
            <a:prstDash val="solid"/>
            <a:miter lim="800000"/>
          </a:ln>
          <a:effectLst/>
        </p:spPr>
      </p:cxnSp>
      <p:sp>
        <p:nvSpPr>
          <p:cNvPr id="9" name="文本框 8">
            <a:extLst>
              <a:ext uri="{FF2B5EF4-FFF2-40B4-BE49-F238E27FC236}">
                <a16:creationId xmlns:a16="http://schemas.microsoft.com/office/drawing/2014/main" id="{ABB9F0BA-01CF-7BE6-F7E5-D99B2056F1F3}"/>
              </a:ext>
            </a:extLst>
          </p:cNvPr>
          <p:cNvSpPr txBox="1"/>
          <p:nvPr/>
        </p:nvSpPr>
        <p:spPr>
          <a:xfrm>
            <a:off x="6357322" y="3947529"/>
            <a:ext cx="64633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mj-ea"/>
                <a:ea typeface="+mj-ea"/>
              </a:rPr>
              <a:t>平坦</a:t>
            </a:r>
          </a:p>
        </p:txBody>
      </p:sp>
      <p:sp>
        <p:nvSpPr>
          <p:cNvPr id="10" name="文本框 9">
            <a:extLst>
              <a:ext uri="{FF2B5EF4-FFF2-40B4-BE49-F238E27FC236}">
                <a16:creationId xmlns:a16="http://schemas.microsoft.com/office/drawing/2014/main" id="{3895E2F1-040D-FE46-214E-5AABBEE49C00}"/>
              </a:ext>
            </a:extLst>
          </p:cNvPr>
          <p:cNvSpPr txBox="1"/>
          <p:nvPr/>
        </p:nvSpPr>
        <p:spPr>
          <a:xfrm>
            <a:off x="2769218" y="3947529"/>
            <a:ext cx="64633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mj-ea"/>
                <a:ea typeface="+mj-ea"/>
              </a:rPr>
              <a:t>凹陷</a:t>
            </a:r>
          </a:p>
        </p:txBody>
      </p:sp>
      <p:sp>
        <p:nvSpPr>
          <p:cNvPr id="11" name="圆角矩形 12">
            <a:extLst>
              <a:ext uri="{FF2B5EF4-FFF2-40B4-BE49-F238E27FC236}">
                <a16:creationId xmlns:a16="http://schemas.microsoft.com/office/drawing/2014/main" id="{BCCEB1F4-076F-1BE6-4630-9EB137CCECF5}"/>
              </a:ext>
            </a:extLst>
          </p:cNvPr>
          <p:cNvSpPr/>
          <p:nvPr/>
        </p:nvSpPr>
        <p:spPr>
          <a:xfrm>
            <a:off x="4226590" y="3393949"/>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脐部</a:t>
            </a:r>
            <a:r>
              <a:rPr kumimoji="0" lang="en-US" altLang="zh-CN" sz="2200" b="0" i="0" u="none" strike="noStrike" kern="0" cap="none" spc="0" normalizeH="0" baseline="0" noProof="0" dirty="0">
                <a:ln>
                  <a:noFill/>
                </a:ln>
                <a:solidFill>
                  <a:prstClr val="black"/>
                </a:solidFill>
                <a:effectLst/>
                <a:uLnTx/>
                <a:uFillTx/>
                <a:latin typeface="+mj-ea"/>
                <a:ea typeface="+mj-ea"/>
                <a:cs typeface="+mn-cs"/>
              </a:rPr>
              <a:t>=?</a:t>
            </a:r>
            <a:endParaRPr kumimoji="0" lang="zh-CN" altLang="en-US" sz="2200" b="0" i="0" u="none" strike="noStrike" kern="0" cap="none" spc="0" normalizeH="0" baseline="0" noProof="0" dirty="0">
              <a:ln>
                <a:noFill/>
              </a:ln>
              <a:solidFill>
                <a:prstClr val="black"/>
              </a:solidFill>
              <a:effectLst/>
              <a:uLnTx/>
              <a:uFillTx/>
              <a:latin typeface="+mj-ea"/>
              <a:ea typeface="+mj-ea"/>
              <a:cs typeface="+mn-cs"/>
            </a:endParaRPr>
          </a:p>
        </p:txBody>
      </p:sp>
      <p:sp>
        <p:nvSpPr>
          <p:cNvPr id="12" name="椭圆 11">
            <a:extLst>
              <a:ext uri="{FF2B5EF4-FFF2-40B4-BE49-F238E27FC236}">
                <a16:creationId xmlns:a16="http://schemas.microsoft.com/office/drawing/2014/main" id="{DB8071D7-A069-99A2-A3A5-129CA3B5F6E9}"/>
              </a:ext>
            </a:extLst>
          </p:cNvPr>
          <p:cNvSpPr/>
          <p:nvPr/>
        </p:nvSpPr>
        <p:spPr>
          <a:xfrm>
            <a:off x="4071852" y="3227794"/>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1</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13" name="椭圆 12">
            <a:extLst>
              <a:ext uri="{FF2B5EF4-FFF2-40B4-BE49-F238E27FC236}">
                <a16:creationId xmlns:a16="http://schemas.microsoft.com/office/drawing/2014/main" id="{74A3D9D8-1CC8-2CDF-C79A-03DC846C01E7}"/>
              </a:ext>
            </a:extLst>
          </p:cNvPr>
          <p:cNvSpPr/>
          <p:nvPr/>
        </p:nvSpPr>
        <p:spPr>
          <a:xfrm>
            <a:off x="2191628" y="4307770"/>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2</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14" name="椭圆 13">
            <a:extLst>
              <a:ext uri="{FF2B5EF4-FFF2-40B4-BE49-F238E27FC236}">
                <a16:creationId xmlns:a16="http://schemas.microsoft.com/office/drawing/2014/main" id="{8A2518C0-7478-79CE-0A0A-28C5D1D65FF2}"/>
              </a:ext>
            </a:extLst>
          </p:cNvPr>
          <p:cNvSpPr/>
          <p:nvPr/>
        </p:nvSpPr>
        <p:spPr>
          <a:xfrm>
            <a:off x="4103477" y="4292020"/>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3</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15" name="椭圆 14">
            <a:extLst>
              <a:ext uri="{FF2B5EF4-FFF2-40B4-BE49-F238E27FC236}">
                <a16:creationId xmlns:a16="http://schemas.microsoft.com/office/drawing/2014/main" id="{C5AB8A88-6387-C020-DBEF-A620210D67B1}"/>
              </a:ext>
            </a:extLst>
          </p:cNvPr>
          <p:cNvSpPr/>
          <p:nvPr/>
        </p:nvSpPr>
        <p:spPr>
          <a:xfrm>
            <a:off x="6220556" y="4322845"/>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4</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21" name="文本框 20">
            <a:extLst>
              <a:ext uri="{FF2B5EF4-FFF2-40B4-BE49-F238E27FC236}">
                <a16:creationId xmlns:a16="http://schemas.microsoft.com/office/drawing/2014/main" id="{88EE3C71-5B77-9F71-56A3-A36F45C61B14}"/>
              </a:ext>
            </a:extLst>
          </p:cNvPr>
          <p:cNvSpPr txBox="1"/>
          <p:nvPr/>
        </p:nvSpPr>
        <p:spPr>
          <a:xfrm>
            <a:off x="2475547" y="5086557"/>
            <a:ext cx="1391728"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srgbClr val="FF0000"/>
                </a:solidFill>
                <a:latin typeface="+mj-ea"/>
                <a:ea typeface="+mj-ea"/>
              </a:rPr>
              <a:t>“色泽</a:t>
            </a:r>
            <a:r>
              <a:rPr lang="en-US" altLang="zh-CN" sz="1800" dirty="0">
                <a:solidFill>
                  <a:srgbClr val="FF0000"/>
                </a:solidFill>
                <a:latin typeface="+mj-ea"/>
                <a:ea typeface="+mj-ea"/>
              </a:rPr>
              <a:t>=?</a:t>
            </a:r>
            <a:r>
              <a:rPr lang="zh-CN" altLang="en-US" sz="1800" dirty="0">
                <a:solidFill>
                  <a:srgbClr val="FF0000"/>
                </a:solidFill>
                <a:latin typeface="+mj-ea"/>
                <a:ea typeface="+mj-ea"/>
              </a:rPr>
              <a:t>”</a:t>
            </a:r>
          </a:p>
        </p:txBody>
      </p:sp>
      <p:sp>
        <p:nvSpPr>
          <p:cNvPr id="22" name="文本框 21">
            <a:extLst>
              <a:ext uri="{FF2B5EF4-FFF2-40B4-BE49-F238E27FC236}">
                <a16:creationId xmlns:a16="http://schemas.microsoft.com/office/drawing/2014/main" id="{A5FE3C93-A0AE-ADC1-7C0B-10F0AE0C6C76}"/>
              </a:ext>
            </a:extLst>
          </p:cNvPr>
          <p:cNvSpPr txBox="1"/>
          <p:nvPr/>
        </p:nvSpPr>
        <p:spPr>
          <a:xfrm>
            <a:off x="5032363" y="5324925"/>
            <a:ext cx="1338828"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srgbClr val="FF0000"/>
                </a:solidFill>
                <a:latin typeface="+mj-ea"/>
                <a:ea typeface="+mj-ea"/>
              </a:rPr>
              <a:t>验证集精度</a:t>
            </a:r>
          </a:p>
        </p:txBody>
      </p:sp>
      <p:sp>
        <p:nvSpPr>
          <p:cNvPr id="23" name="文本框 22">
            <a:extLst>
              <a:ext uri="{FF2B5EF4-FFF2-40B4-BE49-F238E27FC236}">
                <a16:creationId xmlns:a16="http://schemas.microsoft.com/office/drawing/2014/main" id="{14A15A1F-3635-DAA0-4E41-8CA6BF3DBF46}"/>
              </a:ext>
            </a:extLst>
          </p:cNvPr>
          <p:cNvSpPr txBox="1"/>
          <p:nvPr/>
        </p:nvSpPr>
        <p:spPr>
          <a:xfrm>
            <a:off x="4379781" y="5660003"/>
            <a:ext cx="1685077" cy="646331"/>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srgbClr val="FF0000"/>
                </a:solidFill>
                <a:latin typeface="+mj-ea"/>
                <a:ea typeface="+mj-ea"/>
              </a:rPr>
              <a:t>划分前</a:t>
            </a:r>
            <a:r>
              <a:rPr lang="en-US" altLang="zh-CN" sz="1800" dirty="0">
                <a:solidFill>
                  <a:srgbClr val="FF0000"/>
                </a:solidFill>
                <a:latin typeface="+mj-ea"/>
                <a:ea typeface="+mj-ea"/>
              </a:rPr>
              <a:t>: 71.4%</a:t>
            </a:r>
          </a:p>
          <a:p>
            <a:pPr eaLnBrk="1" fontAlgn="auto" hangingPunct="1">
              <a:spcBef>
                <a:spcPts val="0"/>
              </a:spcBef>
              <a:spcAft>
                <a:spcPts val="0"/>
              </a:spcAft>
            </a:pPr>
            <a:r>
              <a:rPr lang="zh-CN" altLang="en-US" sz="1800" dirty="0">
                <a:solidFill>
                  <a:srgbClr val="FF0000"/>
                </a:solidFill>
                <a:latin typeface="+mj-ea"/>
                <a:ea typeface="+mj-ea"/>
              </a:rPr>
              <a:t>划分后</a:t>
            </a:r>
            <a:r>
              <a:rPr lang="en-US" altLang="zh-CN" sz="1800" dirty="0">
                <a:solidFill>
                  <a:srgbClr val="FF0000"/>
                </a:solidFill>
                <a:latin typeface="+mj-ea"/>
                <a:ea typeface="+mj-ea"/>
              </a:rPr>
              <a:t>: 57.1%</a:t>
            </a:r>
            <a:endParaRPr lang="zh-CN" altLang="en-US" sz="1800" dirty="0">
              <a:solidFill>
                <a:srgbClr val="FF0000"/>
              </a:solidFill>
              <a:latin typeface="+mj-ea"/>
              <a:ea typeface="+mj-ea"/>
            </a:endParaRPr>
          </a:p>
        </p:txBody>
      </p:sp>
      <p:sp>
        <p:nvSpPr>
          <p:cNvPr id="24" name="文本框 23">
            <a:extLst>
              <a:ext uri="{FF2B5EF4-FFF2-40B4-BE49-F238E27FC236}">
                <a16:creationId xmlns:a16="http://schemas.microsoft.com/office/drawing/2014/main" id="{BF7B19DF-0066-B82D-11FF-07B1A130E0B7}"/>
              </a:ext>
            </a:extLst>
          </p:cNvPr>
          <p:cNvSpPr txBox="1"/>
          <p:nvPr/>
        </p:nvSpPr>
        <p:spPr>
          <a:xfrm>
            <a:off x="3933832" y="6232122"/>
            <a:ext cx="2387192"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srgbClr val="FF0000"/>
                </a:solidFill>
                <a:latin typeface="+mj-ea"/>
                <a:ea typeface="+mj-ea"/>
              </a:rPr>
              <a:t>预剪枝决策</a:t>
            </a:r>
            <a:r>
              <a:rPr lang="en-US" altLang="zh-CN" sz="1800" dirty="0">
                <a:solidFill>
                  <a:srgbClr val="FF0000"/>
                </a:solidFill>
                <a:latin typeface="+mj-ea"/>
                <a:ea typeface="+mj-ea"/>
              </a:rPr>
              <a:t>: </a:t>
            </a:r>
            <a:r>
              <a:rPr lang="zh-CN" altLang="en-US" sz="1800" dirty="0">
                <a:solidFill>
                  <a:srgbClr val="FF0000"/>
                </a:solidFill>
                <a:latin typeface="+mj-ea"/>
                <a:ea typeface="+mj-ea"/>
              </a:rPr>
              <a:t>禁止划分</a:t>
            </a:r>
          </a:p>
        </p:txBody>
      </p:sp>
      <p:cxnSp>
        <p:nvCxnSpPr>
          <p:cNvPr id="25" name="直接箭头连接符 24">
            <a:extLst>
              <a:ext uri="{FF2B5EF4-FFF2-40B4-BE49-F238E27FC236}">
                <a16:creationId xmlns:a16="http://schemas.microsoft.com/office/drawing/2014/main" id="{13067048-3BEB-4127-E675-7B5E42865A80}"/>
              </a:ext>
            </a:extLst>
          </p:cNvPr>
          <p:cNvCxnSpPr/>
          <p:nvPr/>
        </p:nvCxnSpPr>
        <p:spPr>
          <a:xfrm flipV="1">
            <a:off x="2685533" y="4968523"/>
            <a:ext cx="0" cy="492813"/>
          </a:xfrm>
          <a:prstGeom prst="straightConnector1">
            <a:avLst/>
          </a:prstGeom>
          <a:noFill/>
          <a:ln w="12700" cap="flat" cmpd="sng" algn="ctr">
            <a:solidFill>
              <a:srgbClr val="FF0000"/>
            </a:solidFill>
            <a:prstDash val="solid"/>
            <a:miter lim="800000"/>
            <a:tailEnd type="stealth" w="lg" len="lg"/>
          </a:ln>
          <a:effectLst/>
        </p:spPr>
      </p:cxnSp>
      <p:graphicFrame>
        <p:nvGraphicFramePr>
          <p:cNvPr id="31" name="对象 30">
            <a:extLst>
              <a:ext uri="{FF2B5EF4-FFF2-40B4-BE49-F238E27FC236}">
                <a16:creationId xmlns:a16="http://schemas.microsoft.com/office/drawing/2014/main" id="{20096A45-052B-A1B8-8942-6225DA408ECC}"/>
              </a:ext>
            </a:extLst>
          </p:cNvPr>
          <p:cNvGraphicFramePr>
            <a:graphicFrameLocks noChangeAspect="1"/>
          </p:cNvGraphicFramePr>
          <p:nvPr>
            <p:extLst>
              <p:ext uri="{D42A27DB-BD31-4B8C-83A1-F6EECF244321}">
                <p14:modId xmlns:p14="http://schemas.microsoft.com/office/powerpoint/2010/main" val="2102546613"/>
              </p:ext>
            </p:extLst>
          </p:nvPr>
        </p:nvGraphicFramePr>
        <p:xfrm>
          <a:off x="6943877" y="1420424"/>
          <a:ext cx="234734" cy="257209"/>
        </p:xfrm>
        <a:graphic>
          <a:graphicData uri="http://schemas.openxmlformats.org/presentationml/2006/ole">
            <mc:AlternateContent xmlns:mc="http://schemas.openxmlformats.org/markup-compatibility/2006">
              <mc:Choice xmlns:v="urn:schemas-microsoft-com:vml" Requires="v">
                <p:oleObj name="Formula" r:id="rId3" imgW="148680" imgH="164160" progId="Equation.Ribbit">
                  <p:embed/>
                </p:oleObj>
              </mc:Choice>
              <mc:Fallback>
                <p:oleObj name="Formula" r:id="rId3" imgW="148680" imgH="164160" progId="Equation.Ribbit">
                  <p:embed/>
                  <p:pic>
                    <p:nvPicPr>
                      <p:cNvPr id="39" name="对象 38"/>
                      <p:cNvPicPr/>
                      <p:nvPr/>
                    </p:nvPicPr>
                    <p:blipFill>
                      <a:blip r:embed="rId4"/>
                      <a:stretch>
                        <a:fillRect/>
                      </a:stretch>
                    </p:blipFill>
                    <p:spPr>
                      <a:xfrm>
                        <a:off x="6943877" y="1420424"/>
                        <a:ext cx="234734" cy="257209"/>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CD1A727F-4D59-4DC6-4C93-5553642CAB4A}"/>
              </a:ext>
            </a:extLst>
          </p:cNvPr>
          <p:cNvGraphicFramePr>
            <a:graphicFrameLocks noChangeAspect="1"/>
          </p:cNvGraphicFramePr>
          <p:nvPr>
            <p:extLst>
              <p:ext uri="{D42A27DB-BD31-4B8C-83A1-F6EECF244321}">
                <p14:modId xmlns:p14="http://schemas.microsoft.com/office/powerpoint/2010/main" val="3634532462"/>
              </p:ext>
            </p:extLst>
          </p:nvPr>
        </p:nvGraphicFramePr>
        <p:xfrm>
          <a:off x="7325750" y="1422417"/>
          <a:ext cx="234734" cy="257209"/>
        </p:xfrm>
        <a:graphic>
          <a:graphicData uri="http://schemas.openxmlformats.org/presentationml/2006/ole">
            <mc:AlternateContent xmlns:mc="http://schemas.openxmlformats.org/markup-compatibility/2006">
              <mc:Choice xmlns:v="urn:schemas-microsoft-com:vml" Requires="v">
                <p:oleObj name="Formula" r:id="rId5" imgW="148680" imgH="164160" progId="Equation.Ribbit">
                  <p:embed/>
                </p:oleObj>
              </mc:Choice>
              <mc:Fallback>
                <p:oleObj name="Formula" r:id="rId5" imgW="148680" imgH="164160" progId="Equation.Ribbit">
                  <p:embed/>
                  <p:pic>
                    <p:nvPicPr>
                      <p:cNvPr id="40" name="对象 39"/>
                      <p:cNvPicPr/>
                      <p:nvPr/>
                    </p:nvPicPr>
                    <p:blipFill>
                      <a:blip r:embed="rId6"/>
                      <a:stretch>
                        <a:fillRect/>
                      </a:stretch>
                    </p:blipFill>
                    <p:spPr>
                      <a:xfrm>
                        <a:off x="7325750" y="1422417"/>
                        <a:ext cx="234734" cy="257209"/>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EA2332A5-67E4-E0AF-5813-AF53316CF874}"/>
              </a:ext>
            </a:extLst>
          </p:cNvPr>
          <p:cNvGraphicFramePr>
            <a:graphicFrameLocks noChangeAspect="1"/>
          </p:cNvGraphicFramePr>
          <p:nvPr>
            <p:extLst>
              <p:ext uri="{D42A27DB-BD31-4B8C-83A1-F6EECF244321}">
                <p14:modId xmlns:p14="http://schemas.microsoft.com/office/powerpoint/2010/main" val="165249659"/>
              </p:ext>
            </p:extLst>
          </p:nvPr>
        </p:nvGraphicFramePr>
        <p:xfrm>
          <a:off x="7665127" y="1420423"/>
          <a:ext cx="234734" cy="257209"/>
        </p:xfrm>
        <a:graphic>
          <a:graphicData uri="http://schemas.openxmlformats.org/presentationml/2006/ole">
            <mc:AlternateContent xmlns:mc="http://schemas.openxmlformats.org/markup-compatibility/2006">
              <mc:Choice xmlns:v="urn:schemas-microsoft-com:vml" Requires="v">
                <p:oleObj name="Formula" r:id="rId7" imgW="148680" imgH="164160" progId="Equation.Ribbit">
                  <p:embed/>
                </p:oleObj>
              </mc:Choice>
              <mc:Fallback>
                <p:oleObj name="Formula" r:id="rId7" imgW="148680" imgH="164160" progId="Equation.Ribbit">
                  <p:embed/>
                  <p:pic>
                    <p:nvPicPr>
                      <p:cNvPr id="41" name="对象 40"/>
                      <p:cNvPicPr/>
                      <p:nvPr/>
                    </p:nvPicPr>
                    <p:blipFill>
                      <a:blip r:embed="rId8"/>
                      <a:stretch>
                        <a:fillRect/>
                      </a:stretch>
                    </p:blipFill>
                    <p:spPr>
                      <a:xfrm>
                        <a:off x="7665127" y="1420423"/>
                        <a:ext cx="234734" cy="257209"/>
                      </a:xfrm>
                      <a:prstGeom prst="rect">
                        <a:avLst/>
                      </a:prstGeom>
                    </p:spPr>
                  </p:pic>
                </p:oleObj>
              </mc:Fallback>
            </mc:AlternateContent>
          </a:graphicData>
        </a:graphic>
      </p:graphicFrame>
      <p:sp>
        <p:nvSpPr>
          <p:cNvPr id="34" name="文本框 33">
            <a:extLst>
              <a:ext uri="{FF2B5EF4-FFF2-40B4-BE49-F238E27FC236}">
                <a16:creationId xmlns:a16="http://schemas.microsoft.com/office/drawing/2014/main" id="{9EA57170-8E4E-EC39-7607-1048799A4455}"/>
              </a:ext>
            </a:extLst>
          </p:cNvPr>
          <p:cNvSpPr txBox="1"/>
          <p:nvPr/>
        </p:nvSpPr>
        <p:spPr>
          <a:xfrm>
            <a:off x="6142556" y="1344781"/>
            <a:ext cx="3514611" cy="1477328"/>
          </a:xfrm>
          <a:prstGeom prst="rect">
            <a:avLst/>
          </a:prstGeom>
          <a:noFill/>
        </p:spPr>
        <p:txBody>
          <a:bodyPr wrap="square" rtlCol="0">
            <a:spAutoFit/>
          </a:bodyPr>
          <a:lstStyle/>
          <a:p>
            <a:pPr eaLnBrk="1" fontAlgn="auto" hangingPunct="1">
              <a:spcBef>
                <a:spcPts val="0"/>
              </a:spcBef>
              <a:spcAft>
                <a:spcPts val="0"/>
              </a:spcAft>
            </a:pPr>
            <a:r>
              <a:rPr lang="zh-CN" altLang="en-US" sz="1800" dirty="0">
                <a:solidFill>
                  <a:prstClr val="black"/>
                </a:solidFill>
                <a:latin typeface="+mj-ea"/>
                <a:ea typeface="+mj-ea"/>
              </a:rPr>
              <a:t>对结点   ，  ，  分别进行剪枝判断，结点    ，  都禁止划分，结点    本身为叶子结点。最终得到仅有一层划分的决策树，称为“</a:t>
            </a:r>
            <a:r>
              <a:rPr lang="zh-CN" altLang="en-US" sz="1800" b="1" dirty="0">
                <a:solidFill>
                  <a:prstClr val="black"/>
                </a:solidFill>
                <a:latin typeface="+mj-ea"/>
                <a:ea typeface="+mj-ea"/>
              </a:rPr>
              <a:t>决策树桩</a:t>
            </a:r>
            <a:r>
              <a:rPr lang="zh-CN" altLang="en-US" sz="1800" dirty="0">
                <a:solidFill>
                  <a:prstClr val="black"/>
                </a:solidFill>
                <a:latin typeface="+mj-ea"/>
                <a:ea typeface="+mj-ea"/>
              </a:rPr>
              <a:t>”</a:t>
            </a:r>
          </a:p>
        </p:txBody>
      </p:sp>
      <p:graphicFrame>
        <p:nvGraphicFramePr>
          <p:cNvPr id="35" name="对象 34">
            <a:extLst>
              <a:ext uri="{FF2B5EF4-FFF2-40B4-BE49-F238E27FC236}">
                <a16:creationId xmlns:a16="http://schemas.microsoft.com/office/drawing/2014/main" id="{F5A8FCE2-2676-6A21-5FCF-CC04C2185F51}"/>
              </a:ext>
            </a:extLst>
          </p:cNvPr>
          <p:cNvGraphicFramePr>
            <a:graphicFrameLocks noChangeAspect="1"/>
          </p:cNvGraphicFramePr>
          <p:nvPr>
            <p:extLst>
              <p:ext uri="{D42A27DB-BD31-4B8C-83A1-F6EECF244321}">
                <p14:modId xmlns:p14="http://schemas.microsoft.com/office/powerpoint/2010/main" val="3421283484"/>
              </p:ext>
            </p:extLst>
          </p:nvPr>
        </p:nvGraphicFramePr>
        <p:xfrm>
          <a:off x="7180937" y="1681761"/>
          <a:ext cx="242888" cy="285750"/>
        </p:xfrm>
        <a:graphic>
          <a:graphicData uri="http://schemas.openxmlformats.org/presentationml/2006/ole">
            <mc:AlternateContent xmlns:mc="http://schemas.openxmlformats.org/markup-compatibility/2006">
              <mc:Choice xmlns:v="urn:schemas-microsoft-com:vml" Requires="v">
                <p:oleObj name="Formula" r:id="rId9" imgW="147600" imgH="172800" progId="Equation.Ribbit">
                  <p:embed/>
                </p:oleObj>
              </mc:Choice>
              <mc:Fallback>
                <p:oleObj name="Formula" r:id="rId9" imgW="147600" imgH="172800" progId="Equation.Ribbit">
                  <p:embed/>
                  <p:pic>
                    <p:nvPicPr>
                      <p:cNvPr id="33" name="对象 32"/>
                      <p:cNvPicPr/>
                      <p:nvPr/>
                    </p:nvPicPr>
                    <p:blipFill>
                      <a:blip r:embed="rId10"/>
                      <a:stretch>
                        <a:fillRect/>
                      </a:stretch>
                    </p:blipFill>
                    <p:spPr>
                      <a:xfrm>
                        <a:off x="7180937" y="1681761"/>
                        <a:ext cx="242888" cy="285750"/>
                      </a:xfrm>
                      <a:prstGeom prst="rect">
                        <a:avLst/>
                      </a:prstGeom>
                    </p:spPr>
                  </p:pic>
                </p:oleObj>
              </mc:Fallback>
            </mc:AlternateContent>
          </a:graphicData>
        </a:graphic>
      </p:graphicFrame>
      <p:graphicFrame>
        <p:nvGraphicFramePr>
          <p:cNvPr id="36" name="对象 35">
            <a:extLst>
              <a:ext uri="{FF2B5EF4-FFF2-40B4-BE49-F238E27FC236}">
                <a16:creationId xmlns:a16="http://schemas.microsoft.com/office/drawing/2014/main" id="{580D5064-8337-D5E2-0BAB-1920CEB3815B}"/>
              </a:ext>
            </a:extLst>
          </p:cNvPr>
          <p:cNvGraphicFramePr>
            <a:graphicFrameLocks noChangeAspect="1"/>
          </p:cNvGraphicFramePr>
          <p:nvPr>
            <p:extLst>
              <p:ext uri="{D42A27DB-BD31-4B8C-83A1-F6EECF244321}">
                <p14:modId xmlns:p14="http://schemas.microsoft.com/office/powerpoint/2010/main" val="1507213153"/>
              </p:ext>
            </p:extLst>
          </p:nvPr>
        </p:nvGraphicFramePr>
        <p:xfrm>
          <a:off x="7587337" y="1681761"/>
          <a:ext cx="244475" cy="285750"/>
        </p:xfrm>
        <a:graphic>
          <a:graphicData uri="http://schemas.openxmlformats.org/presentationml/2006/ole">
            <mc:AlternateContent xmlns:mc="http://schemas.openxmlformats.org/markup-compatibility/2006">
              <mc:Choice xmlns:v="urn:schemas-microsoft-com:vml" Requires="v">
                <p:oleObj name="Formula" r:id="rId11" imgW="147600" imgH="172800" progId="Equation.Ribbit">
                  <p:embed/>
                </p:oleObj>
              </mc:Choice>
              <mc:Fallback>
                <p:oleObj name="Formula" r:id="rId11" imgW="147600" imgH="172800" progId="Equation.Ribbit">
                  <p:embed/>
                  <p:pic>
                    <p:nvPicPr>
                      <p:cNvPr id="43" name="对象 42"/>
                      <p:cNvPicPr/>
                      <p:nvPr/>
                    </p:nvPicPr>
                    <p:blipFill>
                      <a:blip r:embed="rId12"/>
                      <a:stretch>
                        <a:fillRect/>
                      </a:stretch>
                    </p:blipFill>
                    <p:spPr>
                      <a:xfrm>
                        <a:off x="7587337" y="1681761"/>
                        <a:ext cx="244475" cy="285750"/>
                      </a:xfrm>
                      <a:prstGeom prst="rect">
                        <a:avLst/>
                      </a:prstGeom>
                    </p:spPr>
                  </p:pic>
                </p:oleObj>
              </mc:Fallback>
            </mc:AlternateContent>
          </a:graphicData>
        </a:graphic>
      </p:graphicFrame>
      <p:graphicFrame>
        <p:nvGraphicFramePr>
          <p:cNvPr id="37" name="对象 36">
            <a:extLst>
              <a:ext uri="{FF2B5EF4-FFF2-40B4-BE49-F238E27FC236}">
                <a16:creationId xmlns:a16="http://schemas.microsoft.com/office/drawing/2014/main" id="{B5A7C15E-133B-A3C3-F840-A11A35EEEF09}"/>
              </a:ext>
            </a:extLst>
          </p:cNvPr>
          <p:cNvGraphicFramePr>
            <a:graphicFrameLocks noChangeAspect="1"/>
          </p:cNvGraphicFramePr>
          <p:nvPr>
            <p:extLst>
              <p:ext uri="{D42A27DB-BD31-4B8C-83A1-F6EECF244321}">
                <p14:modId xmlns:p14="http://schemas.microsoft.com/office/powerpoint/2010/main" val="3793712255"/>
              </p:ext>
            </p:extLst>
          </p:nvPr>
        </p:nvGraphicFramePr>
        <p:xfrm>
          <a:off x="6491962" y="1962749"/>
          <a:ext cx="242888" cy="284162"/>
        </p:xfrm>
        <a:graphic>
          <a:graphicData uri="http://schemas.openxmlformats.org/presentationml/2006/ole">
            <mc:AlternateContent xmlns:mc="http://schemas.openxmlformats.org/markup-compatibility/2006">
              <mc:Choice xmlns:v="urn:schemas-microsoft-com:vml" Requires="v">
                <p:oleObj name="Formula" r:id="rId13" imgW="147600" imgH="172800" progId="Equation.Ribbit">
                  <p:embed/>
                </p:oleObj>
              </mc:Choice>
              <mc:Fallback>
                <p:oleObj name="Formula" r:id="rId13" imgW="147600" imgH="172800" progId="Equation.Ribbit">
                  <p:embed/>
                  <p:pic>
                    <p:nvPicPr>
                      <p:cNvPr id="44" name="对象 43"/>
                      <p:cNvPicPr/>
                      <p:nvPr/>
                    </p:nvPicPr>
                    <p:blipFill>
                      <a:blip r:embed="rId14"/>
                      <a:stretch>
                        <a:fillRect/>
                      </a:stretch>
                    </p:blipFill>
                    <p:spPr>
                      <a:xfrm>
                        <a:off x="6491962" y="1962749"/>
                        <a:ext cx="242888" cy="284162"/>
                      </a:xfrm>
                      <a:prstGeom prst="rect">
                        <a:avLst/>
                      </a:prstGeom>
                    </p:spPr>
                  </p:pic>
                </p:oleObj>
              </mc:Fallback>
            </mc:AlternateContent>
          </a:graphicData>
        </a:graphic>
      </p:graphicFrame>
      <p:pic>
        <p:nvPicPr>
          <p:cNvPr id="38" name="内容占位符 33">
            <a:extLst>
              <a:ext uri="{FF2B5EF4-FFF2-40B4-BE49-F238E27FC236}">
                <a16:creationId xmlns:a16="http://schemas.microsoft.com/office/drawing/2014/main" id="{37378E35-0BDB-31F6-0EBB-FCF4429AF4A7}"/>
              </a:ext>
            </a:extLst>
          </p:cNvPr>
          <p:cNvPicPr>
            <a:picLocks noChangeAspect="1"/>
          </p:cNvPicPr>
          <p:nvPr/>
        </p:nvPicPr>
        <p:blipFill>
          <a:blip r:embed="rId15"/>
          <a:stretch>
            <a:fillRect/>
          </a:stretch>
        </p:blipFill>
        <p:spPr>
          <a:xfrm>
            <a:off x="1469859" y="1312347"/>
            <a:ext cx="4487272" cy="1542196"/>
          </a:xfrm>
          <a:prstGeom prst="rect">
            <a:avLst/>
          </a:prstGeom>
        </p:spPr>
      </p:pic>
      <p:sp>
        <p:nvSpPr>
          <p:cNvPr id="39" name="左大括号 38">
            <a:extLst>
              <a:ext uri="{FF2B5EF4-FFF2-40B4-BE49-F238E27FC236}">
                <a16:creationId xmlns:a16="http://schemas.microsoft.com/office/drawing/2014/main" id="{6A9CABDF-0202-EC5C-945F-623A29BB8B7D}"/>
              </a:ext>
            </a:extLst>
          </p:cNvPr>
          <p:cNvSpPr/>
          <p:nvPr/>
        </p:nvSpPr>
        <p:spPr>
          <a:xfrm>
            <a:off x="1246085" y="1361730"/>
            <a:ext cx="194872" cy="1508771"/>
          </a:xfrm>
          <a:prstGeom prst="leftBrace">
            <a:avLst/>
          </a:prstGeom>
          <a:noFill/>
          <a:ln w="6350" cap="flat" cmpd="sng" algn="ctr">
            <a:solidFill>
              <a:srgbClr val="16754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mj-ea"/>
              <a:ea typeface="+mj-ea"/>
              <a:cs typeface="+mn-cs"/>
            </a:endParaRPr>
          </a:p>
        </p:txBody>
      </p:sp>
      <p:sp>
        <p:nvSpPr>
          <p:cNvPr id="40" name="Rectangle 3">
            <a:extLst>
              <a:ext uri="{FF2B5EF4-FFF2-40B4-BE49-F238E27FC236}">
                <a16:creationId xmlns:a16="http://schemas.microsoft.com/office/drawing/2014/main" id="{3F0B8D48-EC88-6DC6-8ED1-AAF534EA4512}"/>
              </a:ext>
            </a:extLst>
          </p:cNvPr>
          <p:cNvSpPr>
            <a:spLocks noChangeArrowheads="1"/>
          </p:cNvSpPr>
          <p:nvPr/>
        </p:nvSpPr>
        <p:spPr bwMode="auto">
          <a:xfrm>
            <a:off x="845139" y="1505602"/>
            <a:ext cx="335042" cy="1253978"/>
          </a:xfrm>
          <a:prstGeom prst="rect">
            <a:avLst/>
          </a:prstGeom>
          <a:solidFill>
            <a:sysClr val="window" lastClr="FFFFFF"/>
          </a:solidFill>
          <a:ln w="38100" cap="flat" cmpd="sng" algn="ctr">
            <a:solidFill>
              <a:srgbClr val="329E6E"/>
            </a:solidFill>
            <a:prstDash val="solid"/>
            <a:miter lim="800000"/>
          </a:ln>
          <a:effectLst/>
        </p:spPr>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marR="0" lvl="0" indent="0" algn="ctr" defTabSz="914400" eaLnBrk="1" fontAlgn="auto" latinLnBrk="0" hangingPunct="1">
              <a:lnSpc>
                <a:spcPts val="3200"/>
              </a:lnSpc>
              <a:spcBef>
                <a:spcPct val="20000"/>
              </a:spcBef>
              <a:spcAft>
                <a:spcPts val="0"/>
              </a:spcAft>
              <a:buClrTx/>
              <a:buSzTx/>
              <a:buFont typeface="Arial" charset="0"/>
              <a:buNone/>
              <a:tabLst/>
              <a:defRPr/>
            </a:pPr>
            <a:r>
              <a:rPr kumimoji="0" lang="zh-CN" altLang="en-US" sz="1600" b="0" i="0" u="none" strike="noStrike" kern="0" cap="none" spc="0" normalizeH="0" baseline="0" noProof="0" dirty="0">
                <a:ln>
                  <a:noFill/>
                </a:ln>
                <a:solidFill>
                  <a:prstClr val="black"/>
                </a:solidFill>
                <a:effectLst/>
                <a:uLnTx/>
                <a:uFillTx/>
                <a:latin typeface="+mj-ea"/>
                <a:ea typeface="+mj-ea"/>
                <a:cs typeface="+mn-cs"/>
              </a:rPr>
              <a:t>验证集</a:t>
            </a:r>
          </a:p>
        </p:txBody>
      </p:sp>
      <p:pic>
        <p:nvPicPr>
          <p:cNvPr id="42" name="图片 41">
            <a:extLst>
              <a:ext uri="{FF2B5EF4-FFF2-40B4-BE49-F238E27FC236}">
                <a16:creationId xmlns:a16="http://schemas.microsoft.com/office/drawing/2014/main" id="{99A6A6F6-EF20-79C8-041B-53F2F66F17B3}"/>
              </a:ext>
            </a:extLst>
          </p:cNvPr>
          <p:cNvPicPr>
            <a:picLocks noChangeAspect="1"/>
          </p:cNvPicPr>
          <p:nvPr/>
        </p:nvPicPr>
        <p:blipFill>
          <a:blip r:embed="rId16"/>
          <a:stretch>
            <a:fillRect/>
          </a:stretch>
        </p:blipFill>
        <p:spPr>
          <a:xfrm>
            <a:off x="1009754" y="5459640"/>
            <a:ext cx="2857521" cy="1262072"/>
          </a:xfrm>
          <a:prstGeom prst="rect">
            <a:avLst/>
          </a:prstGeom>
        </p:spPr>
      </p:pic>
      <p:sp>
        <p:nvSpPr>
          <p:cNvPr id="44" name="文本框 43">
            <a:extLst>
              <a:ext uri="{FF2B5EF4-FFF2-40B4-BE49-F238E27FC236}">
                <a16:creationId xmlns:a16="http://schemas.microsoft.com/office/drawing/2014/main" id="{34E65337-B44D-8DD5-CE02-07CF067A9130}"/>
              </a:ext>
            </a:extLst>
          </p:cNvPr>
          <p:cNvSpPr txBox="1"/>
          <p:nvPr/>
        </p:nvSpPr>
        <p:spPr>
          <a:xfrm>
            <a:off x="6836220" y="5509591"/>
            <a:ext cx="4799109" cy="646331"/>
          </a:xfrm>
          <a:prstGeom prst="rect">
            <a:avLst/>
          </a:prstGeom>
          <a:noFill/>
        </p:spPr>
        <p:txBody>
          <a:bodyPr wrap="square">
            <a:spAutoFit/>
          </a:bodyPr>
          <a:lstStyle/>
          <a:p>
            <a:pPr algn="just"/>
            <a:r>
              <a:rPr lang="zh-CN" altLang="en-US" sz="1800" dirty="0">
                <a:latin typeface="Times New Roman" panose="02020603050405020304" pitchFamily="18" charset="0"/>
              </a:rPr>
              <a:t>结点</a:t>
            </a:r>
            <a:r>
              <a:rPr lang="en-US" altLang="zh-CN" sz="1800" dirty="0">
                <a:latin typeface="Times New Roman" panose="02020603050405020304" pitchFamily="18" charset="0"/>
              </a:rPr>
              <a:t>2</a:t>
            </a:r>
            <a:r>
              <a:rPr lang="zh-CN" altLang="en-US" sz="1800" dirty="0">
                <a:latin typeface="Times New Roman" panose="02020603050405020304" pitchFamily="18" charset="0"/>
              </a:rPr>
              <a:t>：若划分，则验证集中</a:t>
            </a:r>
            <a:r>
              <a:rPr lang="en-US" altLang="zh-CN" sz="1800" dirty="0">
                <a:latin typeface="Times New Roman" panose="02020603050405020304" pitchFamily="18" charset="0"/>
              </a:rPr>
              <a:t>{4,8,11,12}</a:t>
            </a:r>
            <a:r>
              <a:rPr lang="zh-CN" altLang="en-US" sz="1800" dirty="0">
                <a:latin typeface="Times New Roman" panose="02020603050405020304" pitchFamily="18" charset="0"/>
              </a:rPr>
              <a:t>被分类正确，验证集精度为 </a:t>
            </a:r>
            <a:r>
              <a:rPr lang="en-US" altLang="zh-CN" sz="1800" dirty="0">
                <a:latin typeface="Times New Roman" panose="02020603050405020304" pitchFamily="18" charset="0"/>
              </a:rPr>
              <a:t>4/7 x100%=57.1%</a:t>
            </a:r>
            <a:endParaRPr lang="zh-CN" altLang="en-US" sz="1800" dirty="0">
              <a:latin typeface="Times New Roman" panose="02020603050405020304" pitchFamily="18" charset="0"/>
            </a:endParaRPr>
          </a:p>
        </p:txBody>
      </p:sp>
    </p:spTree>
    <p:extLst>
      <p:ext uri="{BB962C8B-B14F-4D97-AF65-F5344CB8AC3E}">
        <p14:creationId xmlns:p14="http://schemas.microsoft.com/office/powerpoint/2010/main" val="1119388113"/>
      </p:ext>
    </p:extLst>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剪枝处理</a:t>
            </a:r>
          </a:p>
        </p:txBody>
      </p:sp>
      <p:sp>
        <p:nvSpPr>
          <p:cNvPr id="2" name="椭圆 1">
            <a:extLst>
              <a:ext uri="{FF2B5EF4-FFF2-40B4-BE49-F238E27FC236}">
                <a16:creationId xmlns:a16="http://schemas.microsoft.com/office/drawing/2014/main" id="{B27C8685-C2C3-3726-EF6A-EAA61F18F740}"/>
              </a:ext>
            </a:extLst>
          </p:cNvPr>
          <p:cNvSpPr/>
          <p:nvPr/>
        </p:nvSpPr>
        <p:spPr>
          <a:xfrm>
            <a:off x="4220496" y="4451770"/>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微软雅黑"/>
                <a:ea typeface="微软雅黑"/>
                <a:cs typeface="+mn-cs"/>
              </a:rPr>
              <a:t>好瓜</a:t>
            </a:r>
          </a:p>
        </p:txBody>
      </p:sp>
      <p:sp>
        <p:nvSpPr>
          <p:cNvPr id="3" name="椭圆 2">
            <a:extLst>
              <a:ext uri="{FF2B5EF4-FFF2-40B4-BE49-F238E27FC236}">
                <a16:creationId xmlns:a16="http://schemas.microsoft.com/office/drawing/2014/main" id="{29735B4B-3CBD-6D3E-858C-65E117DC3719}"/>
              </a:ext>
            </a:extLst>
          </p:cNvPr>
          <p:cNvSpPr/>
          <p:nvPr/>
        </p:nvSpPr>
        <p:spPr>
          <a:xfrm>
            <a:off x="6403877" y="4451770"/>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微软雅黑"/>
                <a:ea typeface="微软雅黑"/>
                <a:cs typeface="+mn-cs"/>
              </a:rPr>
              <a:t>坏瓜</a:t>
            </a:r>
          </a:p>
        </p:txBody>
      </p:sp>
      <p:sp>
        <p:nvSpPr>
          <p:cNvPr id="4" name="椭圆 3">
            <a:extLst>
              <a:ext uri="{FF2B5EF4-FFF2-40B4-BE49-F238E27FC236}">
                <a16:creationId xmlns:a16="http://schemas.microsoft.com/office/drawing/2014/main" id="{8D05CB5F-96BE-4AFB-1BC4-D05588465E34}"/>
              </a:ext>
            </a:extLst>
          </p:cNvPr>
          <p:cNvSpPr/>
          <p:nvPr/>
        </p:nvSpPr>
        <p:spPr>
          <a:xfrm>
            <a:off x="2292608" y="4451770"/>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微软雅黑"/>
                <a:ea typeface="微软雅黑"/>
                <a:cs typeface="+mn-cs"/>
              </a:rPr>
              <a:t>好瓜</a:t>
            </a:r>
          </a:p>
        </p:txBody>
      </p:sp>
      <p:cxnSp>
        <p:nvCxnSpPr>
          <p:cNvPr id="5" name="直接连接符 4">
            <a:extLst>
              <a:ext uri="{FF2B5EF4-FFF2-40B4-BE49-F238E27FC236}">
                <a16:creationId xmlns:a16="http://schemas.microsoft.com/office/drawing/2014/main" id="{15ECEDE3-CE9A-D73E-34D2-16661B5C1DF0}"/>
              </a:ext>
            </a:extLst>
          </p:cNvPr>
          <p:cNvCxnSpPr>
            <a:endCxn id="4" idx="0"/>
          </p:cNvCxnSpPr>
          <p:nvPr/>
        </p:nvCxnSpPr>
        <p:spPr>
          <a:xfrm flipH="1">
            <a:off x="2832608" y="3637639"/>
            <a:ext cx="1955683" cy="814131"/>
          </a:xfrm>
          <a:prstGeom prst="line">
            <a:avLst/>
          </a:prstGeom>
          <a:noFill/>
          <a:ln w="6350" cap="flat" cmpd="sng" algn="ctr">
            <a:solidFill>
              <a:sysClr val="windowText" lastClr="000000"/>
            </a:solidFill>
            <a:prstDash val="solid"/>
            <a:miter lim="800000"/>
          </a:ln>
          <a:effectLst/>
        </p:spPr>
      </p:cxnSp>
      <p:sp>
        <p:nvSpPr>
          <p:cNvPr id="6" name="文本框 5">
            <a:extLst>
              <a:ext uri="{FF2B5EF4-FFF2-40B4-BE49-F238E27FC236}">
                <a16:creationId xmlns:a16="http://schemas.microsoft.com/office/drawing/2014/main" id="{A83FD1EF-A24A-6B10-4937-B6D7ED8752C4}"/>
              </a:ext>
            </a:extLst>
          </p:cNvPr>
          <p:cNvSpPr txBox="1"/>
          <p:nvPr/>
        </p:nvSpPr>
        <p:spPr>
          <a:xfrm>
            <a:off x="4732574" y="3947529"/>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稍凹</a:t>
            </a:r>
          </a:p>
        </p:txBody>
      </p:sp>
      <p:cxnSp>
        <p:nvCxnSpPr>
          <p:cNvPr id="7" name="直接连接符 6">
            <a:extLst>
              <a:ext uri="{FF2B5EF4-FFF2-40B4-BE49-F238E27FC236}">
                <a16:creationId xmlns:a16="http://schemas.microsoft.com/office/drawing/2014/main" id="{D43103F6-16A2-246D-B3EA-2433D09CC868}"/>
              </a:ext>
            </a:extLst>
          </p:cNvPr>
          <p:cNvCxnSpPr>
            <a:endCxn id="3" idx="0"/>
          </p:cNvCxnSpPr>
          <p:nvPr/>
        </p:nvCxnSpPr>
        <p:spPr>
          <a:xfrm>
            <a:off x="4783187" y="3637639"/>
            <a:ext cx="2160690" cy="814131"/>
          </a:xfrm>
          <a:prstGeom prst="line">
            <a:avLst/>
          </a:prstGeom>
          <a:noFill/>
          <a:ln w="6350" cap="flat" cmpd="sng" algn="ctr">
            <a:solidFill>
              <a:sysClr val="windowText" lastClr="000000"/>
            </a:solidFill>
            <a:prstDash val="solid"/>
            <a:miter lim="800000"/>
          </a:ln>
          <a:effectLst/>
        </p:spPr>
      </p:cxnSp>
      <p:cxnSp>
        <p:nvCxnSpPr>
          <p:cNvPr id="8" name="直接连接符 7">
            <a:extLst>
              <a:ext uri="{FF2B5EF4-FFF2-40B4-BE49-F238E27FC236}">
                <a16:creationId xmlns:a16="http://schemas.microsoft.com/office/drawing/2014/main" id="{13295841-66C2-18BC-0281-4560A3D8AD4C}"/>
              </a:ext>
            </a:extLst>
          </p:cNvPr>
          <p:cNvCxnSpPr/>
          <p:nvPr/>
        </p:nvCxnSpPr>
        <p:spPr>
          <a:xfrm>
            <a:off x="4783187" y="3828299"/>
            <a:ext cx="0" cy="607721"/>
          </a:xfrm>
          <a:prstGeom prst="line">
            <a:avLst/>
          </a:prstGeom>
          <a:noFill/>
          <a:ln w="6350" cap="flat" cmpd="sng" algn="ctr">
            <a:solidFill>
              <a:sysClr val="windowText" lastClr="000000"/>
            </a:solidFill>
            <a:prstDash val="solid"/>
            <a:miter lim="800000"/>
          </a:ln>
          <a:effectLst/>
        </p:spPr>
      </p:cxnSp>
      <p:sp>
        <p:nvSpPr>
          <p:cNvPr id="9" name="文本框 8">
            <a:extLst>
              <a:ext uri="{FF2B5EF4-FFF2-40B4-BE49-F238E27FC236}">
                <a16:creationId xmlns:a16="http://schemas.microsoft.com/office/drawing/2014/main" id="{ABB9F0BA-01CF-7BE6-F7E5-D99B2056F1F3}"/>
              </a:ext>
            </a:extLst>
          </p:cNvPr>
          <p:cNvSpPr txBox="1"/>
          <p:nvPr/>
        </p:nvSpPr>
        <p:spPr>
          <a:xfrm>
            <a:off x="6357322" y="3947529"/>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平坦</a:t>
            </a:r>
          </a:p>
        </p:txBody>
      </p:sp>
      <p:sp>
        <p:nvSpPr>
          <p:cNvPr id="10" name="文本框 9">
            <a:extLst>
              <a:ext uri="{FF2B5EF4-FFF2-40B4-BE49-F238E27FC236}">
                <a16:creationId xmlns:a16="http://schemas.microsoft.com/office/drawing/2014/main" id="{3895E2F1-040D-FE46-214E-5AABBEE49C00}"/>
              </a:ext>
            </a:extLst>
          </p:cNvPr>
          <p:cNvSpPr txBox="1"/>
          <p:nvPr/>
        </p:nvSpPr>
        <p:spPr>
          <a:xfrm>
            <a:off x="2769218" y="3947529"/>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凹陷</a:t>
            </a:r>
          </a:p>
        </p:txBody>
      </p:sp>
      <p:sp>
        <p:nvSpPr>
          <p:cNvPr id="11" name="圆角矩形 12">
            <a:extLst>
              <a:ext uri="{FF2B5EF4-FFF2-40B4-BE49-F238E27FC236}">
                <a16:creationId xmlns:a16="http://schemas.microsoft.com/office/drawing/2014/main" id="{BCCEB1F4-076F-1BE6-4630-9EB137CCECF5}"/>
              </a:ext>
            </a:extLst>
          </p:cNvPr>
          <p:cNvSpPr/>
          <p:nvPr/>
        </p:nvSpPr>
        <p:spPr>
          <a:xfrm>
            <a:off x="4226590" y="3393949"/>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微软雅黑"/>
                <a:ea typeface="微软雅黑"/>
                <a:cs typeface="+mn-cs"/>
              </a:rPr>
              <a:t>脐部</a:t>
            </a:r>
            <a:r>
              <a:rPr kumimoji="0" lang="en-US" altLang="zh-CN" sz="2200" b="0" i="0" u="none" strike="noStrike" kern="0" cap="none" spc="0" normalizeH="0" baseline="0" noProof="0" dirty="0">
                <a:ln>
                  <a:noFill/>
                </a:ln>
                <a:solidFill>
                  <a:prstClr val="black"/>
                </a:solidFill>
                <a:effectLst/>
                <a:uLnTx/>
                <a:uFillTx/>
                <a:latin typeface="微软雅黑"/>
                <a:ea typeface="微软雅黑"/>
                <a:cs typeface="+mn-cs"/>
              </a:rPr>
              <a:t>=?</a:t>
            </a:r>
            <a:endParaRPr kumimoji="0" lang="zh-CN" altLang="en-US" sz="2200" b="0" i="0" u="none" strike="noStrike" kern="0" cap="none" spc="0" normalizeH="0" baseline="0" noProof="0" dirty="0">
              <a:ln>
                <a:noFill/>
              </a:ln>
              <a:solidFill>
                <a:prstClr val="black"/>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DB8071D7-A069-99A2-A3A5-129CA3B5F6E9}"/>
              </a:ext>
            </a:extLst>
          </p:cNvPr>
          <p:cNvSpPr/>
          <p:nvPr/>
        </p:nvSpPr>
        <p:spPr>
          <a:xfrm>
            <a:off x="4071852" y="3227794"/>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微软雅黑"/>
                <a:ea typeface="微软雅黑"/>
                <a:cs typeface="+mn-cs"/>
              </a:rPr>
              <a:t>1</a:t>
            </a:r>
            <a:endParaRPr kumimoji="0" lang="zh-CN" altLang="en-US" sz="1800" b="0" i="0" u="none" strike="noStrike" kern="0" cap="none" spc="0" normalizeH="0" baseline="0" noProof="0" dirty="0">
              <a:ln>
                <a:noFill/>
              </a:ln>
              <a:solidFill>
                <a:prstClr val="black"/>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74A3D9D8-1CC8-2CDF-C79A-03DC846C01E7}"/>
              </a:ext>
            </a:extLst>
          </p:cNvPr>
          <p:cNvSpPr/>
          <p:nvPr/>
        </p:nvSpPr>
        <p:spPr>
          <a:xfrm>
            <a:off x="2191628" y="4307770"/>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微软雅黑"/>
                <a:ea typeface="微软雅黑"/>
                <a:cs typeface="+mn-cs"/>
              </a:rPr>
              <a:t>2</a:t>
            </a:r>
            <a:endParaRPr kumimoji="0" lang="zh-CN" altLang="en-US" sz="1800" b="0" i="0" u="none" strike="noStrike" kern="0" cap="none" spc="0" normalizeH="0" baseline="0" noProof="0" dirty="0">
              <a:ln>
                <a:noFill/>
              </a:ln>
              <a:solidFill>
                <a:prstClr val="black"/>
              </a:solidFill>
              <a:effectLst/>
              <a:uLnTx/>
              <a:uFillTx/>
              <a:latin typeface="微软雅黑"/>
              <a:ea typeface="微软雅黑"/>
              <a:cs typeface="+mn-cs"/>
            </a:endParaRPr>
          </a:p>
        </p:txBody>
      </p:sp>
      <p:sp>
        <p:nvSpPr>
          <p:cNvPr id="14" name="椭圆 13">
            <a:extLst>
              <a:ext uri="{FF2B5EF4-FFF2-40B4-BE49-F238E27FC236}">
                <a16:creationId xmlns:a16="http://schemas.microsoft.com/office/drawing/2014/main" id="{8A2518C0-7478-79CE-0A0A-28C5D1D65FF2}"/>
              </a:ext>
            </a:extLst>
          </p:cNvPr>
          <p:cNvSpPr/>
          <p:nvPr/>
        </p:nvSpPr>
        <p:spPr>
          <a:xfrm>
            <a:off x="4103477" y="4292020"/>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微软雅黑"/>
                <a:ea typeface="微软雅黑"/>
                <a:cs typeface="+mn-cs"/>
              </a:rPr>
              <a:t>3</a:t>
            </a:r>
            <a:endParaRPr kumimoji="0" lang="zh-CN" altLang="en-US" sz="1800" b="0" i="0" u="none" strike="noStrike" kern="0" cap="none" spc="0" normalizeH="0" baseline="0" noProof="0" dirty="0">
              <a:ln>
                <a:noFill/>
              </a:ln>
              <a:solidFill>
                <a:prstClr val="black"/>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C5AB8A88-6387-C020-DBEF-A620210D67B1}"/>
              </a:ext>
            </a:extLst>
          </p:cNvPr>
          <p:cNvSpPr/>
          <p:nvPr/>
        </p:nvSpPr>
        <p:spPr>
          <a:xfrm>
            <a:off x="6220556" y="4322845"/>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微软雅黑"/>
                <a:ea typeface="微软雅黑"/>
                <a:cs typeface="+mn-cs"/>
              </a:rPr>
              <a:t>4</a:t>
            </a:r>
            <a:endParaRPr kumimoji="0" lang="zh-CN" altLang="en-US" sz="1800" b="0" i="0" u="none" strike="noStrike" kern="0" cap="none" spc="0" normalizeH="0" baseline="0" noProof="0" dirty="0">
              <a:ln>
                <a:noFill/>
              </a:ln>
              <a:solidFill>
                <a:prstClr val="black"/>
              </a:solidFill>
              <a:effectLst/>
              <a:uLnTx/>
              <a:uFillTx/>
              <a:latin typeface="微软雅黑"/>
              <a:ea typeface="微软雅黑"/>
              <a:cs typeface="+mn-cs"/>
            </a:endParaRPr>
          </a:p>
        </p:txBody>
      </p:sp>
      <p:sp>
        <p:nvSpPr>
          <p:cNvPr id="26" name="文本框 34">
            <a:extLst>
              <a:ext uri="{FF2B5EF4-FFF2-40B4-BE49-F238E27FC236}">
                <a16:creationId xmlns:a16="http://schemas.microsoft.com/office/drawing/2014/main" id="{78D6967E-AE3B-D8C0-9FB9-37982235ADAC}"/>
              </a:ext>
            </a:extLst>
          </p:cNvPr>
          <p:cNvSpPr txBox="1"/>
          <p:nvPr/>
        </p:nvSpPr>
        <p:spPr>
          <a:xfrm>
            <a:off x="5274654" y="5599931"/>
            <a:ext cx="13917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微软雅黑"/>
                <a:ea typeface="微软雅黑"/>
                <a:cs typeface="+mn-cs"/>
              </a:rPr>
              <a:t>“根蒂</a:t>
            </a:r>
            <a:r>
              <a:rPr kumimoji="0" lang="en-US" altLang="zh-CN" sz="1800" b="0" i="0" u="none" strike="noStrike" kern="1200" cap="none" spc="0" normalizeH="0" baseline="0" noProof="0" dirty="0">
                <a:ln>
                  <a:noFill/>
                </a:ln>
                <a:solidFill>
                  <a:srgbClr val="FF0000"/>
                </a:solidFill>
                <a:effectLst/>
                <a:uLnTx/>
                <a:uFillTx/>
                <a:latin typeface="微软雅黑"/>
                <a:ea typeface="微软雅黑"/>
                <a:cs typeface="+mn-cs"/>
              </a:rPr>
              <a:t>=?</a:t>
            </a:r>
            <a:r>
              <a:rPr kumimoji="0" lang="zh-CN" altLang="en-US" sz="1800" b="0" i="0" u="none" strike="noStrike" kern="1200" cap="none" spc="0" normalizeH="0" baseline="0" noProof="0" dirty="0">
                <a:ln>
                  <a:noFill/>
                </a:ln>
                <a:solidFill>
                  <a:srgbClr val="FF0000"/>
                </a:solidFill>
                <a:effectLst/>
                <a:uLnTx/>
                <a:uFillTx/>
                <a:latin typeface="微软雅黑"/>
                <a:ea typeface="微软雅黑"/>
                <a:cs typeface="+mn-cs"/>
              </a:rPr>
              <a:t>”</a:t>
            </a:r>
          </a:p>
        </p:txBody>
      </p:sp>
      <p:sp>
        <p:nvSpPr>
          <p:cNvPr id="27" name="文本框 35">
            <a:extLst>
              <a:ext uri="{FF2B5EF4-FFF2-40B4-BE49-F238E27FC236}">
                <a16:creationId xmlns:a16="http://schemas.microsoft.com/office/drawing/2014/main" id="{F447E218-4010-5B3B-BECE-A9E17FB5781D}"/>
              </a:ext>
            </a:extLst>
          </p:cNvPr>
          <p:cNvSpPr txBox="1"/>
          <p:nvPr/>
        </p:nvSpPr>
        <p:spPr>
          <a:xfrm>
            <a:off x="7135794" y="5286523"/>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微软雅黑"/>
                <a:ea typeface="微软雅黑"/>
                <a:cs typeface="+mn-cs"/>
              </a:rPr>
              <a:t>验证集精度</a:t>
            </a:r>
          </a:p>
        </p:txBody>
      </p:sp>
      <p:sp>
        <p:nvSpPr>
          <p:cNvPr id="28" name="文本框 36">
            <a:extLst>
              <a:ext uri="{FF2B5EF4-FFF2-40B4-BE49-F238E27FC236}">
                <a16:creationId xmlns:a16="http://schemas.microsoft.com/office/drawing/2014/main" id="{1DBBCA45-A73B-D975-A9D1-75CB47CC3EDF}"/>
              </a:ext>
            </a:extLst>
          </p:cNvPr>
          <p:cNvSpPr txBox="1"/>
          <p:nvPr/>
        </p:nvSpPr>
        <p:spPr>
          <a:xfrm>
            <a:off x="6483212" y="5621601"/>
            <a:ext cx="168507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微软雅黑"/>
                <a:ea typeface="微软雅黑"/>
                <a:cs typeface="+mn-cs"/>
              </a:rPr>
              <a:t>划分前</a:t>
            </a:r>
            <a:r>
              <a:rPr kumimoji="0" lang="en-US" altLang="zh-CN" sz="1800" b="0" i="0" u="none" strike="noStrike" kern="1200" cap="none" spc="0" normalizeH="0" baseline="0" noProof="0" dirty="0">
                <a:ln>
                  <a:noFill/>
                </a:ln>
                <a:solidFill>
                  <a:srgbClr val="FF0000"/>
                </a:solidFill>
                <a:effectLst/>
                <a:uLnTx/>
                <a:uFillTx/>
                <a:latin typeface="微软雅黑"/>
                <a:ea typeface="微软雅黑"/>
                <a:cs typeface="+mn-cs"/>
              </a:rPr>
              <a:t>: 71.4%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微软雅黑"/>
                <a:ea typeface="微软雅黑"/>
                <a:cs typeface="+mn-cs"/>
              </a:rPr>
              <a:t>划分后</a:t>
            </a:r>
            <a:r>
              <a:rPr kumimoji="0" lang="en-US" altLang="zh-CN" sz="1800" b="0" i="0" u="none" strike="noStrike" kern="1200" cap="none" spc="0" normalizeH="0" baseline="0" noProof="0" dirty="0">
                <a:ln>
                  <a:noFill/>
                </a:ln>
                <a:solidFill>
                  <a:srgbClr val="FF0000"/>
                </a:solidFill>
                <a:effectLst/>
                <a:uLnTx/>
                <a:uFillTx/>
                <a:latin typeface="微软雅黑"/>
                <a:ea typeface="微软雅黑"/>
                <a:cs typeface="+mn-cs"/>
              </a:rPr>
              <a:t>: 71.4%</a:t>
            </a:r>
            <a:endParaRPr kumimoji="0" lang="zh-CN" altLang="en-US" sz="1800" b="0" i="0" u="none" strike="noStrike" kern="1200" cap="none" spc="0" normalizeH="0" baseline="0" noProof="0" dirty="0">
              <a:ln>
                <a:noFill/>
              </a:ln>
              <a:solidFill>
                <a:srgbClr val="FF0000"/>
              </a:solidFill>
              <a:effectLst/>
              <a:uLnTx/>
              <a:uFillTx/>
              <a:latin typeface="微软雅黑"/>
              <a:ea typeface="微软雅黑"/>
              <a:cs typeface="+mn-cs"/>
            </a:endParaRPr>
          </a:p>
        </p:txBody>
      </p:sp>
      <p:sp>
        <p:nvSpPr>
          <p:cNvPr id="29" name="文本框 37">
            <a:extLst>
              <a:ext uri="{FF2B5EF4-FFF2-40B4-BE49-F238E27FC236}">
                <a16:creationId xmlns:a16="http://schemas.microsoft.com/office/drawing/2014/main" id="{E778F5E6-73D1-7901-E130-A1540970E10A}"/>
              </a:ext>
            </a:extLst>
          </p:cNvPr>
          <p:cNvSpPr txBox="1"/>
          <p:nvPr/>
        </p:nvSpPr>
        <p:spPr>
          <a:xfrm>
            <a:off x="6037263" y="6193720"/>
            <a:ext cx="23871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微软雅黑"/>
                <a:ea typeface="微软雅黑"/>
                <a:cs typeface="+mn-cs"/>
              </a:rPr>
              <a:t>预剪枝决策</a:t>
            </a:r>
            <a:r>
              <a:rPr kumimoji="0" lang="en-US" altLang="zh-CN" sz="1800" b="0" i="0" u="none" strike="noStrike" kern="1200" cap="none" spc="0" normalizeH="0" baseline="0" noProof="0" dirty="0">
                <a:ln>
                  <a:noFill/>
                </a:ln>
                <a:solidFill>
                  <a:srgbClr val="FF0000"/>
                </a:solidFill>
                <a:effectLst/>
                <a:uLnTx/>
                <a:uFillTx/>
                <a:latin typeface="微软雅黑"/>
                <a:ea typeface="微软雅黑"/>
                <a:cs typeface="+mn-cs"/>
              </a:rPr>
              <a:t>: </a:t>
            </a:r>
            <a:r>
              <a:rPr kumimoji="0" lang="zh-CN" altLang="en-US" sz="1800" b="0" i="0" u="none" strike="noStrike" kern="1200" cap="none" spc="0" normalizeH="0" baseline="0" noProof="0" dirty="0">
                <a:ln>
                  <a:noFill/>
                </a:ln>
                <a:solidFill>
                  <a:srgbClr val="FF0000"/>
                </a:solidFill>
                <a:effectLst/>
                <a:uLnTx/>
                <a:uFillTx/>
                <a:latin typeface="微软雅黑"/>
                <a:ea typeface="微软雅黑"/>
                <a:cs typeface="+mn-cs"/>
              </a:rPr>
              <a:t>禁止划分</a:t>
            </a:r>
          </a:p>
        </p:txBody>
      </p:sp>
      <p:cxnSp>
        <p:nvCxnSpPr>
          <p:cNvPr id="30" name="直接箭头连接符 29">
            <a:extLst>
              <a:ext uri="{FF2B5EF4-FFF2-40B4-BE49-F238E27FC236}">
                <a16:creationId xmlns:a16="http://schemas.microsoft.com/office/drawing/2014/main" id="{0D63B950-7FEE-F625-5246-22B466D2E904}"/>
              </a:ext>
            </a:extLst>
          </p:cNvPr>
          <p:cNvCxnSpPr/>
          <p:nvPr/>
        </p:nvCxnSpPr>
        <p:spPr>
          <a:xfrm flipH="1" flipV="1">
            <a:off x="5144385" y="4989635"/>
            <a:ext cx="1076171" cy="471701"/>
          </a:xfrm>
          <a:prstGeom prst="straightConnector1">
            <a:avLst/>
          </a:prstGeom>
          <a:noFill/>
          <a:ln w="12700" cap="flat" cmpd="sng" algn="ctr">
            <a:solidFill>
              <a:srgbClr val="FF0000"/>
            </a:solidFill>
            <a:prstDash val="solid"/>
            <a:miter lim="800000"/>
            <a:tailEnd type="stealth" w="lg" len="lg"/>
          </a:ln>
          <a:effectLst/>
        </p:spPr>
      </p:cxnSp>
      <p:graphicFrame>
        <p:nvGraphicFramePr>
          <p:cNvPr id="31" name="对象 30">
            <a:extLst>
              <a:ext uri="{FF2B5EF4-FFF2-40B4-BE49-F238E27FC236}">
                <a16:creationId xmlns:a16="http://schemas.microsoft.com/office/drawing/2014/main" id="{20096A45-052B-A1B8-8942-6225DA408ECC}"/>
              </a:ext>
            </a:extLst>
          </p:cNvPr>
          <p:cNvGraphicFramePr>
            <a:graphicFrameLocks noChangeAspect="1"/>
          </p:cNvGraphicFramePr>
          <p:nvPr/>
        </p:nvGraphicFramePr>
        <p:xfrm>
          <a:off x="6943877" y="1420424"/>
          <a:ext cx="234734" cy="257209"/>
        </p:xfrm>
        <a:graphic>
          <a:graphicData uri="http://schemas.openxmlformats.org/presentationml/2006/ole">
            <mc:AlternateContent xmlns:mc="http://schemas.openxmlformats.org/markup-compatibility/2006">
              <mc:Choice xmlns:v="urn:schemas-microsoft-com:vml" Requires="v">
                <p:oleObj name="Formula" r:id="rId3" imgW="148680" imgH="164160" progId="Equation.Ribbit">
                  <p:embed/>
                </p:oleObj>
              </mc:Choice>
              <mc:Fallback>
                <p:oleObj name="Formula" r:id="rId3" imgW="148680" imgH="164160" progId="Equation.Ribbit">
                  <p:embed/>
                  <p:pic>
                    <p:nvPicPr>
                      <p:cNvPr id="31" name="对象 30">
                        <a:extLst>
                          <a:ext uri="{FF2B5EF4-FFF2-40B4-BE49-F238E27FC236}">
                            <a16:creationId xmlns:a16="http://schemas.microsoft.com/office/drawing/2014/main" id="{20096A45-052B-A1B8-8942-6225DA408ECC}"/>
                          </a:ext>
                        </a:extLst>
                      </p:cNvPr>
                      <p:cNvPicPr/>
                      <p:nvPr/>
                    </p:nvPicPr>
                    <p:blipFill>
                      <a:blip r:embed="rId4"/>
                      <a:stretch>
                        <a:fillRect/>
                      </a:stretch>
                    </p:blipFill>
                    <p:spPr>
                      <a:xfrm>
                        <a:off x="6943877" y="1420424"/>
                        <a:ext cx="234734" cy="257209"/>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CD1A727F-4D59-4DC6-4C93-5553642CAB4A}"/>
              </a:ext>
            </a:extLst>
          </p:cNvPr>
          <p:cNvGraphicFramePr>
            <a:graphicFrameLocks noChangeAspect="1"/>
          </p:cNvGraphicFramePr>
          <p:nvPr/>
        </p:nvGraphicFramePr>
        <p:xfrm>
          <a:off x="7325750" y="1422417"/>
          <a:ext cx="234734" cy="257209"/>
        </p:xfrm>
        <a:graphic>
          <a:graphicData uri="http://schemas.openxmlformats.org/presentationml/2006/ole">
            <mc:AlternateContent xmlns:mc="http://schemas.openxmlformats.org/markup-compatibility/2006">
              <mc:Choice xmlns:v="urn:schemas-microsoft-com:vml" Requires="v">
                <p:oleObj name="Formula" r:id="rId5" imgW="148680" imgH="164160" progId="Equation.Ribbit">
                  <p:embed/>
                </p:oleObj>
              </mc:Choice>
              <mc:Fallback>
                <p:oleObj name="Formula" r:id="rId5" imgW="148680" imgH="164160" progId="Equation.Ribbit">
                  <p:embed/>
                  <p:pic>
                    <p:nvPicPr>
                      <p:cNvPr id="32" name="对象 31">
                        <a:extLst>
                          <a:ext uri="{FF2B5EF4-FFF2-40B4-BE49-F238E27FC236}">
                            <a16:creationId xmlns:a16="http://schemas.microsoft.com/office/drawing/2014/main" id="{CD1A727F-4D59-4DC6-4C93-5553642CAB4A}"/>
                          </a:ext>
                        </a:extLst>
                      </p:cNvPr>
                      <p:cNvPicPr/>
                      <p:nvPr/>
                    </p:nvPicPr>
                    <p:blipFill>
                      <a:blip r:embed="rId6"/>
                      <a:stretch>
                        <a:fillRect/>
                      </a:stretch>
                    </p:blipFill>
                    <p:spPr>
                      <a:xfrm>
                        <a:off x="7325750" y="1422417"/>
                        <a:ext cx="234734" cy="257209"/>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EA2332A5-67E4-E0AF-5813-AF53316CF874}"/>
              </a:ext>
            </a:extLst>
          </p:cNvPr>
          <p:cNvGraphicFramePr>
            <a:graphicFrameLocks noChangeAspect="1"/>
          </p:cNvGraphicFramePr>
          <p:nvPr/>
        </p:nvGraphicFramePr>
        <p:xfrm>
          <a:off x="7665127" y="1420423"/>
          <a:ext cx="234734" cy="257209"/>
        </p:xfrm>
        <a:graphic>
          <a:graphicData uri="http://schemas.openxmlformats.org/presentationml/2006/ole">
            <mc:AlternateContent xmlns:mc="http://schemas.openxmlformats.org/markup-compatibility/2006">
              <mc:Choice xmlns:v="urn:schemas-microsoft-com:vml" Requires="v">
                <p:oleObj name="Formula" r:id="rId7" imgW="148680" imgH="164160" progId="Equation.Ribbit">
                  <p:embed/>
                </p:oleObj>
              </mc:Choice>
              <mc:Fallback>
                <p:oleObj name="Formula" r:id="rId7" imgW="148680" imgH="164160" progId="Equation.Ribbit">
                  <p:embed/>
                  <p:pic>
                    <p:nvPicPr>
                      <p:cNvPr id="33" name="对象 32">
                        <a:extLst>
                          <a:ext uri="{FF2B5EF4-FFF2-40B4-BE49-F238E27FC236}">
                            <a16:creationId xmlns:a16="http://schemas.microsoft.com/office/drawing/2014/main" id="{EA2332A5-67E4-E0AF-5813-AF53316CF874}"/>
                          </a:ext>
                        </a:extLst>
                      </p:cNvPr>
                      <p:cNvPicPr/>
                      <p:nvPr/>
                    </p:nvPicPr>
                    <p:blipFill>
                      <a:blip r:embed="rId8"/>
                      <a:stretch>
                        <a:fillRect/>
                      </a:stretch>
                    </p:blipFill>
                    <p:spPr>
                      <a:xfrm>
                        <a:off x="7665127" y="1420423"/>
                        <a:ext cx="234734" cy="257209"/>
                      </a:xfrm>
                      <a:prstGeom prst="rect">
                        <a:avLst/>
                      </a:prstGeom>
                    </p:spPr>
                  </p:pic>
                </p:oleObj>
              </mc:Fallback>
            </mc:AlternateContent>
          </a:graphicData>
        </a:graphic>
      </p:graphicFrame>
      <p:sp>
        <p:nvSpPr>
          <p:cNvPr id="34" name="文本框 33">
            <a:extLst>
              <a:ext uri="{FF2B5EF4-FFF2-40B4-BE49-F238E27FC236}">
                <a16:creationId xmlns:a16="http://schemas.microsoft.com/office/drawing/2014/main" id="{9EA57170-8E4E-EC39-7607-1048799A4455}"/>
              </a:ext>
            </a:extLst>
          </p:cNvPr>
          <p:cNvSpPr txBox="1"/>
          <p:nvPr/>
        </p:nvSpPr>
        <p:spPr>
          <a:xfrm>
            <a:off x="6142556" y="1344781"/>
            <a:ext cx="3514611"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对结点   ，  ，  分别进行剪枝判断，结点    ，  都禁止划分，结点    本身为叶子结点。最终得到仅有一层划分的决策树，称为“</a:t>
            </a:r>
            <a:r>
              <a:rPr kumimoji="0" lang="zh-CN" altLang="en-US" sz="1800" b="1" i="0" u="none" strike="noStrike" kern="1200" cap="none" spc="0" normalizeH="0" baseline="0" noProof="0" dirty="0">
                <a:ln>
                  <a:noFill/>
                </a:ln>
                <a:solidFill>
                  <a:prstClr val="black"/>
                </a:solidFill>
                <a:effectLst/>
                <a:uLnTx/>
                <a:uFillTx/>
                <a:latin typeface="微软雅黑"/>
                <a:ea typeface="微软雅黑"/>
                <a:cs typeface="+mn-cs"/>
              </a:rPr>
              <a:t>决策树桩</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a:t>
            </a:r>
          </a:p>
        </p:txBody>
      </p:sp>
      <p:graphicFrame>
        <p:nvGraphicFramePr>
          <p:cNvPr id="35" name="对象 34">
            <a:extLst>
              <a:ext uri="{FF2B5EF4-FFF2-40B4-BE49-F238E27FC236}">
                <a16:creationId xmlns:a16="http://schemas.microsoft.com/office/drawing/2014/main" id="{F5A8FCE2-2676-6A21-5FCF-CC04C2185F51}"/>
              </a:ext>
            </a:extLst>
          </p:cNvPr>
          <p:cNvGraphicFramePr>
            <a:graphicFrameLocks noChangeAspect="1"/>
          </p:cNvGraphicFramePr>
          <p:nvPr/>
        </p:nvGraphicFramePr>
        <p:xfrm>
          <a:off x="7180937" y="1681761"/>
          <a:ext cx="242888" cy="285750"/>
        </p:xfrm>
        <a:graphic>
          <a:graphicData uri="http://schemas.openxmlformats.org/presentationml/2006/ole">
            <mc:AlternateContent xmlns:mc="http://schemas.openxmlformats.org/markup-compatibility/2006">
              <mc:Choice xmlns:v="urn:schemas-microsoft-com:vml" Requires="v">
                <p:oleObj name="Formula" r:id="rId9" imgW="147600" imgH="172800" progId="Equation.Ribbit">
                  <p:embed/>
                </p:oleObj>
              </mc:Choice>
              <mc:Fallback>
                <p:oleObj name="Formula" r:id="rId9" imgW="147600" imgH="172800" progId="Equation.Ribbit">
                  <p:embed/>
                  <p:pic>
                    <p:nvPicPr>
                      <p:cNvPr id="35" name="对象 34">
                        <a:extLst>
                          <a:ext uri="{FF2B5EF4-FFF2-40B4-BE49-F238E27FC236}">
                            <a16:creationId xmlns:a16="http://schemas.microsoft.com/office/drawing/2014/main" id="{F5A8FCE2-2676-6A21-5FCF-CC04C2185F51}"/>
                          </a:ext>
                        </a:extLst>
                      </p:cNvPr>
                      <p:cNvPicPr/>
                      <p:nvPr/>
                    </p:nvPicPr>
                    <p:blipFill>
                      <a:blip r:embed="rId10"/>
                      <a:stretch>
                        <a:fillRect/>
                      </a:stretch>
                    </p:blipFill>
                    <p:spPr>
                      <a:xfrm>
                        <a:off x="7180937" y="1681761"/>
                        <a:ext cx="242888" cy="285750"/>
                      </a:xfrm>
                      <a:prstGeom prst="rect">
                        <a:avLst/>
                      </a:prstGeom>
                    </p:spPr>
                  </p:pic>
                </p:oleObj>
              </mc:Fallback>
            </mc:AlternateContent>
          </a:graphicData>
        </a:graphic>
      </p:graphicFrame>
      <p:graphicFrame>
        <p:nvGraphicFramePr>
          <p:cNvPr id="36" name="对象 35">
            <a:extLst>
              <a:ext uri="{FF2B5EF4-FFF2-40B4-BE49-F238E27FC236}">
                <a16:creationId xmlns:a16="http://schemas.microsoft.com/office/drawing/2014/main" id="{580D5064-8337-D5E2-0BAB-1920CEB3815B}"/>
              </a:ext>
            </a:extLst>
          </p:cNvPr>
          <p:cNvGraphicFramePr>
            <a:graphicFrameLocks noChangeAspect="1"/>
          </p:cNvGraphicFramePr>
          <p:nvPr/>
        </p:nvGraphicFramePr>
        <p:xfrm>
          <a:off x="7587337" y="1681761"/>
          <a:ext cx="244475" cy="285750"/>
        </p:xfrm>
        <a:graphic>
          <a:graphicData uri="http://schemas.openxmlformats.org/presentationml/2006/ole">
            <mc:AlternateContent xmlns:mc="http://schemas.openxmlformats.org/markup-compatibility/2006">
              <mc:Choice xmlns:v="urn:schemas-microsoft-com:vml" Requires="v">
                <p:oleObj name="Formula" r:id="rId11" imgW="147600" imgH="172800" progId="Equation.Ribbit">
                  <p:embed/>
                </p:oleObj>
              </mc:Choice>
              <mc:Fallback>
                <p:oleObj name="Formula" r:id="rId11" imgW="147600" imgH="172800" progId="Equation.Ribbit">
                  <p:embed/>
                  <p:pic>
                    <p:nvPicPr>
                      <p:cNvPr id="36" name="对象 35">
                        <a:extLst>
                          <a:ext uri="{FF2B5EF4-FFF2-40B4-BE49-F238E27FC236}">
                            <a16:creationId xmlns:a16="http://schemas.microsoft.com/office/drawing/2014/main" id="{580D5064-8337-D5E2-0BAB-1920CEB3815B}"/>
                          </a:ext>
                        </a:extLst>
                      </p:cNvPr>
                      <p:cNvPicPr/>
                      <p:nvPr/>
                    </p:nvPicPr>
                    <p:blipFill>
                      <a:blip r:embed="rId12"/>
                      <a:stretch>
                        <a:fillRect/>
                      </a:stretch>
                    </p:blipFill>
                    <p:spPr>
                      <a:xfrm>
                        <a:off x="7587337" y="1681761"/>
                        <a:ext cx="244475" cy="285750"/>
                      </a:xfrm>
                      <a:prstGeom prst="rect">
                        <a:avLst/>
                      </a:prstGeom>
                    </p:spPr>
                  </p:pic>
                </p:oleObj>
              </mc:Fallback>
            </mc:AlternateContent>
          </a:graphicData>
        </a:graphic>
      </p:graphicFrame>
      <p:graphicFrame>
        <p:nvGraphicFramePr>
          <p:cNvPr id="37" name="对象 36">
            <a:extLst>
              <a:ext uri="{FF2B5EF4-FFF2-40B4-BE49-F238E27FC236}">
                <a16:creationId xmlns:a16="http://schemas.microsoft.com/office/drawing/2014/main" id="{B5A7C15E-133B-A3C3-F840-A11A35EEEF09}"/>
              </a:ext>
            </a:extLst>
          </p:cNvPr>
          <p:cNvGraphicFramePr>
            <a:graphicFrameLocks noChangeAspect="1"/>
          </p:cNvGraphicFramePr>
          <p:nvPr/>
        </p:nvGraphicFramePr>
        <p:xfrm>
          <a:off x="6491962" y="1962749"/>
          <a:ext cx="242888" cy="284162"/>
        </p:xfrm>
        <a:graphic>
          <a:graphicData uri="http://schemas.openxmlformats.org/presentationml/2006/ole">
            <mc:AlternateContent xmlns:mc="http://schemas.openxmlformats.org/markup-compatibility/2006">
              <mc:Choice xmlns:v="urn:schemas-microsoft-com:vml" Requires="v">
                <p:oleObj name="Formula" r:id="rId13" imgW="147600" imgH="172800" progId="Equation.Ribbit">
                  <p:embed/>
                </p:oleObj>
              </mc:Choice>
              <mc:Fallback>
                <p:oleObj name="Formula" r:id="rId13" imgW="147600" imgH="172800" progId="Equation.Ribbit">
                  <p:embed/>
                  <p:pic>
                    <p:nvPicPr>
                      <p:cNvPr id="37" name="对象 36">
                        <a:extLst>
                          <a:ext uri="{FF2B5EF4-FFF2-40B4-BE49-F238E27FC236}">
                            <a16:creationId xmlns:a16="http://schemas.microsoft.com/office/drawing/2014/main" id="{B5A7C15E-133B-A3C3-F840-A11A35EEEF09}"/>
                          </a:ext>
                        </a:extLst>
                      </p:cNvPr>
                      <p:cNvPicPr/>
                      <p:nvPr/>
                    </p:nvPicPr>
                    <p:blipFill>
                      <a:blip r:embed="rId14"/>
                      <a:stretch>
                        <a:fillRect/>
                      </a:stretch>
                    </p:blipFill>
                    <p:spPr>
                      <a:xfrm>
                        <a:off x="6491962" y="1962749"/>
                        <a:ext cx="242888" cy="284162"/>
                      </a:xfrm>
                      <a:prstGeom prst="rect">
                        <a:avLst/>
                      </a:prstGeom>
                    </p:spPr>
                  </p:pic>
                </p:oleObj>
              </mc:Fallback>
            </mc:AlternateContent>
          </a:graphicData>
        </a:graphic>
      </p:graphicFrame>
      <p:pic>
        <p:nvPicPr>
          <p:cNvPr id="38" name="内容占位符 33">
            <a:extLst>
              <a:ext uri="{FF2B5EF4-FFF2-40B4-BE49-F238E27FC236}">
                <a16:creationId xmlns:a16="http://schemas.microsoft.com/office/drawing/2014/main" id="{37378E35-0BDB-31F6-0EBB-FCF4429AF4A7}"/>
              </a:ext>
            </a:extLst>
          </p:cNvPr>
          <p:cNvPicPr>
            <a:picLocks noChangeAspect="1"/>
          </p:cNvPicPr>
          <p:nvPr/>
        </p:nvPicPr>
        <p:blipFill>
          <a:blip r:embed="rId15"/>
          <a:stretch>
            <a:fillRect/>
          </a:stretch>
        </p:blipFill>
        <p:spPr>
          <a:xfrm>
            <a:off x="1469859" y="1312347"/>
            <a:ext cx="4487272" cy="1542196"/>
          </a:xfrm>
          <a:prstGeom prst="rect">
            <a:avLst/>
          </a:prstGeom>
        </p:spPr>
      </p:pic>
      <p:sp>
        <p:nvSpPr>
          <p:cNvPr id="39" name="左大括号 38">
            <a:extLst>
              <a:ext uri="{FF2B5EF4-FFF2-40B4-BE49-F238E27FC236}">
                <a16:creationId xmlns:a16="http://schemas.microsoft.com/office/drawing/2014/main" id="{6A9CABDF-0202-EC5C-945F-623A29BB8B7D}"/>
              </a:ext>
            </a:extLst>
          </p:cNvPr>
          <p:cNvSpPr/>
          <p:nvPr/>
        </p:nvSpPr>
        <p:spPr>
          <a:xfrm>
            <a:off x="1246085" y="1361730"/>
            <a:ext cx="194872" cy="1508771"/>
          </a:xfrm>
          <a:prstGeom prst="leftBrace">
            <a:avLst/>
          </a:prstGeom>
          <a:noFill/>
          <a:ln w="6350" cap="flat" cmpd="sng" algn="ctr">
            <a:solidFill>
              <a:srgbClr val="16754D"/>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a:ea typeface="微软雅黑"/>
              <a:cs typeface="+mn-cs"/>
            </a:endParaRPr>
          </a:p>
        </p:txBody>
      </p:sp>
      <p:sp>
        <p:nvSpPr>
          <p:cNvPr id="40" name="Rectangle 3">
            <a:extLst>
              <a:ext uri="{FF2B5EF4-FFF2-40B4-BE49-F238E27FC236}">
                <a16:creationId xmlns:a16="http://schemas.microsoft.com/office/drawing/2014/main" id="{3F0B8D48-EC88-6DC6-8ED1-AAF534EA4512}"/>
              </a:ext>
            </a:extLst>
          </p:cNvPr>
          <p:cNvSpPr>
            <a:spLocks noChangeArrowheads="1"/>
          </p:cNvSpPr>
          <p:nvPr/>
        </p:nvSpPr>
        <p:spPr bwMode="auto">
          <a:xfrm>
            <a:off x="845139" y="1505602"/>
            <a:ext cx="335042" cy="1253978"/>
          </a:xfrm>
          <a:prstGeom prst="rect">
            <a:avLst/>
          </a:prstGeom>
          <a:solidFill>
            <a:sysClr val="window" lastClr="FFFFFF"/>
          </a:solidFill>
          <a:ln w="38100" cap="flat" cmpd="sng" algn="ctr">
            <a:solidFill>
              <a:srgbClr val="329E6E"/>
            </a:solidFill>
            <a:prstDash val="solid"/>
            <a:miter lim="800000"/>
          </a:ln>
          <a:effectLst/>
        </p:spPr>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marR="0" lvl="0" indent="0" algn="ctr" defTabSz="914400" rtl="0" eaLnBrk="1" fontAlgn="auto" latinLnBrk="0" hangingPunct="1">
              <a:lnSpc>
                <a:spcPts val="3200"/>
              </a:lnSpc>
              <a:spcBef>
                <a:spcPct val="20000"/>
              </a:spcBef>
              <a:spcAft>
                <a:spcPts val="0"/>
              </a:spcAft>
              <a:buClrTx/>
              <a:buSzTx/>
              <a:buFont typeface="Arial" charset="0"/>
              <a:buNone/>
              <a:tabLst/>
              <a:defRPr/>
            </a:pPr>
            <a:r>
              <a:rPr kumimoji="0" lang="zh-CN" altLang="en-US" sz="1600" b="0" i="0" u="none" strike="noStrike" kern="0" cap="none" spc="0" normalizeH="0" baseline="0" noProof="0" dirty="0">
                <a:ln>
                  <a:noFill/>
                </a:ln>
                <a:solidFill>
                  <a:prstClr val="black"/>
                </a:solidFill>
                <a:effectLst/>
                <a:uLnTx/>
                <a:uFillTx/>
                <a:latin typeface="微软雅黑"/>
                <a:ea typeface="微软雅黑"/>
                <a:cs typeface="+mn-cs"/>
              </a:rPr>
              <a:t>验证集</a:t>
            </a:r>
          </a:p>
        </p:txBody>
      </p:sp>
      <p:pic>
        <p:nvPicPr>
          <p:cNvPr id="42" name="图片 41">
            <a:extLst>
              <a:ext uri="{FF2B5EF4-FFF2-40B4-BE49-F238E27FC236}">
                <a16:creationId xmlns:a16="http://schemas.microsoft.com/office/drawing/2014/main" id="{7421BCA2-6192-8AA0-7D2A-F6820F2B7E5B}"/>
              </a:ext>
            </a:extLst>
          </p:cNvPr>
          <p:cNvPicPr>
            <a:picLocks noChangeAspect="1"/>
          </p:cNvPicPr>
          <p:nvPr/>
        </p:nvPicPr>
        <p:blipFill>
          <a:blip r:embed="rId16"/>
          <a:stretch>
            <a:fillRect/>
          </a:stretch>
        </p:blipFill>
        <p:spPr>
          <a:xfrm>
            <a:off x="2479628" y="5441091"/>
            <a:ext cx="3052785" cy="1252547"/>
          </a:xfrm>
          <a:prstGeom prst="rect">
            <a:avLst/>
          </a:prstGeom>
        </p:spPr>
      </p:pic>
      <p:sp>
        <p:nvSpPr>
          <p:cNvPr id="44" name="文本框 43">
            <a:extLst>
              <a:ext uri="{FF2B5EF4-FFF2-40B4-BE49-F238E27FC236}">
                <a16:creationId xmlns:a16="http://schemas.microsoft.com/office/drawing/2014/main" id="{82DAC102-99C3-FD62-68E7-E018D1C13DAA}"/>
              </a:ext>
            </a:extLst>
          </p:cNvPr>
          <p:cNvSpPr txBox="1"/>
          <p:nvPr/>
        </p:nvSpPr>
        <p:spPr>
          <a:xfrm>
            <a:off x="6430169" y="3019353"/>
            <a:ext cx="5747425" cy="646331"/>
          </a:xfrm>
          <a:prstGeom prst="rect">
            <a:avLst/>
          </a:prstGeom>
          <a:noFill/>
        </p:spPr>
        <p:txBody>
          <a:bodyPr wrap="square">
            <a:spAutoFit/>
          </a:bodyPr>
          <a:lstStyle/>
          <a:p>
            <a:r>
              <a:rPr lang="zh-CN" altLang="en-US" sz="1800" dirty="0">
                <a:latin typeface="+mj-ea"/>
                <a:ea typeface="+mj-ea"/>
              </a:rPr>
              <a:t>结点</a:t>
            </a:r>
            <a:r>
              <a:rPr lang="en-US" altLang="zh-CN" sz="1800" dirty="0">
                <a:latin typeface="+mj-ea"/>
                <a:ea typeface="+mj-ea"/>
              </a:rPr>
              <a:t>3</a:t>
            </a:r>
            <a:r>
              <a:rPr lang="zh-CN" altLang="en-US" sz="1800" dirty="0">
                <a:latin typeface="+mj-ea"/>
                <a:ea typeface="+mj-ea"/>
              </a:rPr>
              <a:t>：若划分，则验证集中</a:t>
            </a:r>
            <a:r>
              <a:rPr lang="en-US" altLang="zh-CN" sz="1800" dirty="0">
                <a:latin typeface="+mj-ea"/>
                <a:ea typeface="+mj-ea"/>
              </a:rPr>
              <a:t>{4,5,8,11,12}</a:t>
            </a:r>
            <a:r>
              <a:rPr lang="zh-CN" altLang="en-US" sz="1800" dirty="0">
                <a:latin typeface="+mj-ea"/>
                <a:ea typeface="+mj-ea"/>
              </a:rPr>
              <a:t>被分类正确，验证朱精度为</a:t>
            </a:r>
            <a:r>
              <a:rPr lang="en-US" altLang="zh-CN" sz="1800" dirty="0">
                <a:latin typeface="+mj-ea"/>
                <a:ea typeface="+mj-ea"/>
              </a:rPr>
              <a:t>5/7 x100%=71.4%</a:t>
            </a:r>
            <a:endParaRPr lang="zh-CN" altLang="en-US" sz="1800" dirty="0">
              <a:latin typeface="+mj-ea"/>
              <a:ea typeface="+mj-ea"/>
            </a:endParaRPr>
          </a:p>
        </p:txBody>
      </p:sp>
    </p:spTree>
    <p:extLst>
      <p:ext uri="{BB962C8B-B14F-4D97-AF65-F5344CB8AC3E}">
        <p14:creationId xmlns:p14="http://schemas.microsoft.com/office/powerpoint/2010/main" val="1540221187"/>
      </p:ext>
    </p:extLst>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剪枝处理</a:t>
            </a:r>
          </a:p>
        </p:txBody>
      </p:sp>
      <p:sp>
        <p:nvSpPr>
          <p:cNvPr id="2" name="文本占位符 2">
            <a:extLst>
              <a:ext uri="{FF2B5EF4-FFF2-40B4-BE49-F238E27FC236}">
                <a16:creationId xmlns:a16="http://schemas.microsoft.com/office/drawing/2014/main" id="{3610D578-6BD1-FC70-AABE-E27C6EE215E9}"/>
              </a:ext>
            </a:extLst>
          </p:cNvPr>
          <p:cNvSpPr txBox="1">
            <a:spLocks/>
          </p:cNvSpPr>
          <p:nvPr/>
        </p:nvSpPr>
        <p:spPr>
          <a:xfrm>
            <a:off x="495794" y="1619901"/>
            <a:ext cx="8629650" cy="4572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Clr>
                <a:schemeClr val="tx2"/>
              </a:buClr>
              <a:buSzPct val="120000"/>
              <a:buFont typeface="Arial" panose="020B0604020202020204" pitchFamily="34" charset="0"/>
              <a:buNone/>
              <a:defRPr sz="3000" kern="1200" baseline="0">
                <a:solidFill>
                  <a:schemeClr val="tx2"/>
                </a:solidFill>
                <a:latin typeface="Verdana" panose="020B060403050404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Clr>
                <a:schemeClr val="tx2"/>
              </a:buClr>
              <a:buFont typeface="Wingdings" panose="05000000000000000000" pitchFamily="2" charset="2"/>
              <a:buNone/>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16754D"/>
              </a:buClr>
              <a:buSzPct val="120000"/>
              <a:buFont typeface="Arial" panose="020B0604020202020204" pitchFamily="34" charset="0"/>
              <a:buNone/>
              <a:tabLst/>
              <a:defRPr/>
            </a:pPr>
            <a:r>
              <a:rPr kumimoji="0" lang="zh-CN" altLang="en-US" sz="3000" b="0" i="0" u="none" strike="noStrike" kern="1200" cap="none" spc="0" normalizeH="0" baseline="0" noProof="0">
                <a:ln>
                  <a:noFill/>
                </a:ln>
                <a:solidFill>
                  <a:srgbClr val="16754D"/>
                </a:solidFill>
                <a:effectLst/>
                <a:uLnTx/>
                <a:uFillTx/>
                <a:latin typeface="+mj-ea"/>
                <a:ea typeface="+mj-ea"/>
                <a:cs typeface="+mn-cs"/>
              </a:rPr>
              <a:t>预剪枝的优缺点</a:t>
            </a:r>
            <a:endParaRPr kumimoji="0" lang="zh-CN" altLang="en-US" sz="3000" b="0" i="0" u="none" strike="noStrike" kern="1200" cap="none" spc="0" normalizeH="0" baseline="0" noProof="0" dirty="0">
              <a:ln>
                <a:noFill/>
              </a:ln>
              <a:solidFill>
                <a:srgbClr val="16754D"/>
              </a:solidFill>
              <a:effectLst/>
              <a:uLnTx/>
              <a:uFillTx/>
              <a:latin typeface="+mj-ea"/>
              <a:ea typeface="+mj-ea"/>
              <a:cs typeface="+mn-cs"/>
            </a:endParaRPr>
          </a:p>
        </p:txBody>
      </p:sp>
      <p:sp>
        <p:nvSpPr>
          <p:cNvPr id="3" name="内容占位符 3">
            <a:extLst>
              <a:ext uri="{FF2B5EF4-FFF2-40B4-BE49-F238E27FC236}">
                <a16:creationId xmlns:a16="http://schemas.microsoft.com/office/drawing/2014/main" id="{903729E9-3FA3-549B-6CDA-EB85560C5F22}"/>
              </a:ext>
            </a:extLst>
          </p:cNvPr>
          <p:cNvSpPr txBox="1">
            <a:spLocks/>
          </p:cNvSpPr>
          <p:nvPr/>
        </p:nvSpPr>
        <p:spPr>
          <a:xfrm>
            <a:off x="495794" y="2191401"/>
            <a:ext cx="8629650" cy="4343400"/>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360000" algn="l" defTabSz="914400" rtl="0" eaLnBrk="1" fontAlgn="auto" latinLnBrk="0" hangingPunct="1">
              <a:lnSpc>
                <a:spcPct val="90000"/>
              </a:lnSpc>
              <a:spcBef>
                <a:spcPts val="1000"/>
              </a:spcBef>
              <a:spcAft>
                <a:spcPts val="0"/>
              </a:spcAft>
              <a:buClr>
                <a:srgbClr val="16754D"/>
              </a:buClr>
              <a:buSzPct val="120000"/>
              <a:buFont typeface="Wingdings" panose="05000000000000000000" pitchFamily="2" charset="2"/>
              <a:buChar char="p"/>
              <a:tabLst/>
              <a:defRPr/>
            </a:pPr>
            <a:r>
              <a:rPr kumimoji="0" lang="zh-CN" altLang="en-US" sz="2000" b="0" i="0" u="none" strike="noStrike" kern="1200" cap="none" spc="0" normalizeH="0" baseline="0" noProof="0">
                <a:ln>
                  <a:noFill/>
                </a:ln>
                <a:solidFill>
                  <a:sysClr val="windowText" lastClr="000000"/>
                </a:solidFill>
                <a:effectLst/>
                <a:uLnTx/>
                <a:uFillTx/>
                <a:latin typeface="+mj-ea"/>
                <a:ea typeface="+mj-ea"/>
                <a:cs typeface="+mn-cs"/>
              </a:rPr>
              <a:t>优点</a:t>
            </a:r>
            <a:endParaRPr kumimoji="0" lang="en-US" altLang="zh-CN" sz="2000" b="0" i="0" u="none" strike="noStrike" kern="1200" cap="none" spc="0" normalizeH="0" baseline="0" noProof="0">
              <a:ln>
                <a:noFill/>
              </a:ln>
              <a:solidFill>
                <a:sysClr val="windowText" lastClr="000000"/>
              </a:solidFill>
              <a:effectLst/>
              <a:uLnTx/>
              <a:uFillTx/>
              <a:latin typeface="+mj-ea"/>
              <a:ea typeface="+mj-ea"/>
              <a:cs typeface="+mn-cs"/>
            </a:endParaRPr>
          </a:p>
          <a:p>
            <a:pPr marL="685800" marR="0" lvl="1"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800" b="0" i="0" u="none" strike="noStrike" kern="1200" cap="none" spc="0" normalizeH="0" baseline="0" noProof="0">
                <a:ln>
                  <a:noFill/>
                </a:ln>
                <a:solidFill>
                  <a:srgbClr val="C00000"/>
                </a:solidFill>
                <a:effectLst/>
                <a:uLnTx/>
                <a:uFillTx/>
                <a:latin typeface="+mj-ea"/>
                <a:ea typeface="+mj-ea"/>
                <a:cs typeface="+mn-cs"/>
              </a:rPr>
              <a:t>降低过拟合风险</a:t>
            </a:r>
            <a:endParaRPr kumimoji="0" lang="en-US" altLang="zh-CN" sz="1800" b="0" i="0" u="none" strike="noStrike" kern="1200" cap="none" spc="0" normalizeH="0" baseline="0" noProof="0">
              <a:ln>
                <a:noFill/>
              </a:ln>
              <a:solidFill>
                <a:srgbClr val="C00000"/>
              </a:solidFill>
              <a:effectLst/>
              <a:uLnTx/>
              <a:uFillTx/>
              <a:latin typeface="+mj-ea"/>
              <a:ea typeface="+mj-ea"/>
              <a:cs typeface="+mn-cs"/>
            </a:endParaRPr>
          </a:p>
          <a:p>
            <a:pPr marL="685800" marR="0" lvl="1"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800" b="0" i="0" u="none" strike="noStrike" kern="1200" cap="none" spc="0" normalizeH="0" baseline="0" noProof="0">
                <a:ln>
                  <a:noFill/>
                </a:ln>
                <a:solidFill>
                  <a:sysClr val="windowText" lastClr="000000"/>
                </a:solidFill>
                <a:effectLst/>
                <a:uLnTx/>
                <a:uFillTx/>
                <a:latin typeface="+mj-ea"/>
                <a:ea typeface="+mj-ea"/>
                <a:cs typeface="+mn-cs"/>
              </a:rPr>
              <a:t>显著减少训练时间和测试时间开销</a:t>
            </a:r>
            <a:endParaRPr kumimoji="0" lang="en-US" altLang="zh-CN" sz="1800" b="0" i="0" u="none" strike="noStrike" kern="1200" cap="none" spc="0" normalizeH="0" baseline="0" noProof="0">
              <a:ln>
                <a:noFill/>
              </a:ln>
              <a:solidFill>
                <a:sysClr val="windowText" lastClr="000000"/>
              </a:solidFill>
              <a:effectLst/>
              <a:uLnTx/>
              <a:uFillTx/>
              <a:latin typeface="+mj-ea"/>
              <a:ea typeface="+mj-ea"/>
              <a:cs typeface="+mn-cs"/>
            </a:endParaRPr>
          </a:p>
          <a:p>
            <a:pPr marL="325800" marR="0" lvl="1" indent="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None/>
              <a:tabLst/>
              <a:defRPr/>
            </a:pPr>
            <a:endParaRPr kumimoji="0" lang="en-US" altLang="zh-CN" sz="1800" b="0" i="0" u="none" strike="noStrike" kern="1200" cap="none" spc="0" normalizeH="0" baseline="0" noProof="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20000"/>
              <a:buFont typeface="Wingdings" panose="05000000000000000000" pitchFamily="2" charset="2"/>
              <a:buChar char="p"/>
              <a:tabLst/>
              <a:defRPr/>
            </a:pPr>
            <a:r>
              <a:rPr kumimoji="0" lang="zh-CN" altLang="en-US" sz="2000" b="0" i="0" u="none" strike="noStrike" kern="1200" cap="none" spc="0" normalizeH="0" baseline="0" noProof="0">
                <a:ln>
                  <a:noFill/>
                </a:ln>
                <a:solidFill>
                  <a:sysClr val="windowText" lastClr="000000"/>
                </a:solidFill>
                <a:effectLst/>
                <a:uLnTx/>
                <a:uFillTx/>
                <a:latin typeface="+mj-ea"/>
                <a:ea typeface="+mj-ea"/>
                <a:cs typeface="+mn-cs"/>
              </a:rPr>
              <a:t>缺点</a:t>
            </a:r>
            <a:endParaRPr kumimoji="0" lang="en-US" altLang="zh-CN" sz="2000" b="0" i="0" u="none" strike="noStrike" kern="1200" cap="none" spc="0" normalizeH="0" baseline="0" noProof="0">
              <a:ln>
                <a:noFill/>
              </a:ln>
              <a:solidFill>
                <a:sysClr val="windowText" lastClr="000000"/>
              </a:solidFill>
              <a:effectLst/>
              <a:uLnTx/>
              <a:uFillTx/>
              <a:latin typeface="+mj-ea"/>
              <a:ea typeface="+mj-ea"/>
              <a:cs typeface="+mn-cs"/>
            </a:endParaRPr>
          </a:p>
          <a:p>
            <a:pPr marL="685800" marR="0" lvl="1"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800" b="0" i="0" u="none" strike="noStrike" kern="1200" cap="none" spc="0" normalizeH="0" baseline="0" noProof="0">
                <a:ln>
                  <a:noFill/>
                </a:ln>
                <a:solidFill>
                  <a:srgbClr val="C00000"/>
                </a:solidFill>
                <a:effectLst/>
                <a:uLnTx/>
                <a:uFillTx/>
                <a:latin typeface="+mj-ea"/>
                <a:ea typeface="+mj-ea"/>
                <a:cs typeface="+mn-cs"/>
              </a:rPr>
              <a:t>欠拟合风险</a:t>
            </a:r>
            <a:r>
              <a:rPr kumimoji="0" lang="zh-CN" altLang="en-US" sz="1800" b="0" i="0" u="none" strike="noStrike" kern="1200" cap="none" spc="0" normalizeH="0" baseline="0" noProof="0">
                <a:ln>
                  <a:noFill/>
                </a:ln>
                <a:solidFill>
                  <a:sysClr val="windowText" lastClr="000000"/>
                </a:solidFill>
                <a:effectLst/>
                <a:uLnTx/>
                <a:uFillTx/>
                <a:latin typeface="+mj-ea"/>
                <a:ea typeface="+mj-ea"/>
                <a:cs typeface="+mn-cs"/>
              </a:rPr>
              <a:t>：有些分支的当前划分虽然不能提升泛化性能，但在其基础上进行的后续划分却有可能导致性能显著提高。预剪枝基于“贪心”本质禁止这些分支展开，带来了欠拟合风险</a:t>
            </a:r>
          </a:p>
          <a:p>
            <a:pPr marL="0" marR="0" lvl="0" indent="0" algn="l" defTabSz="914400" rtl="0" eaLnBrk="1" fontAlgn="auto" latinLnBrk="0" hangingPunct="1">
              <a:lnSpc>
                <a:spcPct val="90000"/>
              </a:lnSpc>
              <a:spcBef>
                <a:spcPts val="1000"/>
              </a:spcBef>
              <a:spcAft>
                <a:spcPts val="0"/>
              </a:spcAft>
              <a:buClr>
                <a:srgbClr val="16754D"/>
              </a:buClr>
              <a:buSzPct val="120000"/>
              <a:buFont typeface="Wingdings" panose="05000000000000000000" pitchFamily="2" charset="2"/>
              <a:buNone/>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p:txBody>
      </p:sp>
    </p:spTree>
    <p:extLst>
      <p:ext uri="{BB962C8B-B14F-4D97-AF65-F5344CB8AC3E}">
        <p14:creationId xmlns:p14="http://schemas.microsoft.com/office/powerpoint/2010/main" val="2552970611"/>
      </p:ext>
    </p:extLst>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后剪枝</a:t>
            </a:r>
          </a:p>
        </p:txBody>
      </p:sp>
      <p:sp>
        <p:nvSpPr>
          <p:cNvPr id="2" name="内容占位符 2">
            <a:extLst>
              <a:ext uri="{FF2B5EF4-FFF2-40B4-BE49-F238E27FC236}">
                <a16:creationId xmlns:a16="http://schemas.microsoft.com/office/drawing/2014/main" id="{4E48FB16-3F40-2400-D4B0-1A236F5560C7}"/>
              </a:ext>
            </a:extLst>
          </p:cNvPr>
          <p:cNvSpPr txBox="1">
            <a:spLocks/>
          </p:cNvSpPr>
          <p:nvPr/>
        </p:nvSpPr>
        <p:spPr>
          <a:xfrm>
            <a:off x="939306" y="1574670"/>
            <a:ext cx="8616950" cy="4930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a:ln>
                  <a:noFill/>
                </a:ln>
                <a:solidFill>
                  <a:sysClr val="windowText" lastClr="000000"/>
                </a:solidFill>
                <a:effectLst/>
                <a:uLnTx/>
                <a:uFillTx/>
                <a:latin typeface="+mj-ea"/>
                <a:ea typeface="+mj-ea"/>
                <a:cs typeface="+mn-cs"/>
              </a:rPr>
              <a:t>先从训练集生成一棵完整的决策树，然后自底向上地对非叶结点进行考察，若将该结点对应的子树替换为叶结点能带来决策树泛化性能提升，则将该子树替换为叶结点</a:t>
            </a: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p:txBody>
      </p:sp>
      <p:grpSp>
        <p:nvGrpSpPr>
          <p:cNvPr id="3" name="组合 2">
            <a:extLst>
              <a:ext uri="{FF2B5EF4-FFF2-40B4-BE49-F238E27FC236}">
                <a16:creationId xmlns:a16="http://schemas.microsoft.com/office/drawing/2014/main" id="{C1694F85-BA6C-56C0-1A94-9A48154EAD2B}"/>
              </a:ext>
            </a:extLst>
          </p:cNvPr>
          <p:cNvGrpSpPr/>
          <p:nvPr/>
        </p:nvGrpSpPr>
        <p:grpSpPr>
          <a:xfrm>
            <a:off x="3160695" y="2604698"/>
            <a:ext cx="6220051" cy="3954100"/>
            <a:chOff x="1926459" y="2007290"/>
            <a:chExt cx="8479450" cy="4732069"/>
          </a:xfrm>
        </p:grpSpPr>
        <p:grpSp>
          <p:nvGrpSpPr>
            <p:cNvPr id="4" name="组合 3">
              <a:extLst>
                <a:ext uri="{FF2B5EF4-FFF2-40B4-BE49-F238E27FC236}">
                  <a16:creationId xmlns:a16="http://schemas.microsoft.com/office/drawing/2014/main" id="{234D6A08-A8D6-4C87-E9B8-8FCB3E49D1CE}"/>
                </a:ext>
              </a:extLst>
            </p:cNvPr>
            <p:cNvGrpSpPr/>
            <p:nvPr/>
          </p:nvGrpSpPr>
          <p:grpSpPr>
            <a:xfrm>
              <a:off x="4423852" y="6307359"/>
              <a:ext cx="3582444" cy="432000"/>
              <a:chOff x="2341355" y="4320514"/>
              <a:chExt cx="3582444" cy="432000"/>
            </a:xfrm>
          </p:grpSpPr>
          <p:sp>
            <p:nvSpPr>
              <p:cNvPr id="54" name="椭圆 53">
                <a:extLst>
                  <a:ext uri="{FF2B5EF4-FFF2-40B4-BE49-F238E27FC236}">
                    <a16:creationId xmlns:a16="http://schemas.microsoft.com/office/drawing/2014/main" id="{5CAD39A4-7E29-A83C-26F8-989F6C383822}"/>
                  </a:ext>
                </a:extLst>
              </p:cNvPr>
              <p:cNvSpPr/>
              <p:nvPr/>
            </p:nvSpPr>
            <p:spPr>
              <a:xfrm>
                <a:off x="2341355" y="4320514"/>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sp>
            <p:nvSpPr>
              <p:cNvPr id="55" name="椭圆 54">
                <a:extLst>
                  <a:ext uri="{FF2B5EF4-FFF2-40B4-BE49-F238E27FC236}">
                    <a16:creationId xmlns:a16="http://schemas.microsoft.com/office/drawing/2014/main" id="{4F8960BF-0E10-592B-7B84-A7A3A294BC0D}"/>
                  </a:ext>
                </a:extLst>
              </p:cNvPr>
              <p:cNvSpPr/>
              <p:nvPr/>
            </p:nvSpPr>
            <p:spPr>
              <a:xfrm>
                <a:off x="3592577" y="4320514"/>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坏瓜</a:t>
                </a:r>
              </a:p>
            </p:txBody>
          </p:sp>
          <p:sp>
            <p:nvSpPr>
              <p:cNvPr id="56" name="椭圆 55">
                <a:extLst>
                  <a:ext uri="{FF2B5EF4-FFF2-40B4-BE49-F238E27FC236}">
                    <a16:creationId xmlns:a16="http://schemas.microsoft.com/office/drawing/2014/main" id="{93780727-A3B7-D6E4-7192-06DB9EB7BA47}"/>
                  </a:ext>
                </a:extLst>
              </p:cNvPr>
              <p:cNvSpPr/>
              <p:nvPr/>
            </p:nvSpPr>
            <p:spPr>
              <a:xfrm>
                <a:off x="4843799" y="4320514"/>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grpSp>
        <p:cxnSp>
          <p:nvCxnSpPr>
            <p:cNvPr id="5" name="直接连接符 4">
              <a:extLst>
                <a:ext uri="{FF2B5EF4-FFF2-40B4-BE49-F238E27FC236}">
                  <a16:creationId xmlns:a16="http://schemas.microsoft.com/office/drawing/2014/main" id="{FD7A2B85-0527-FD7C-CFD3-A26D02E8B6F7}"/>
                </a:ext>
              </a:extLst>
            </p:cNvPr>
            <p:cNvCxnSpPr>
              <a:endCxn id="54" idx="0"/>
            </p:cNvCxnSpPr>
            <p:nvPr/>
          </p:nvCxnSpPr>
          <p:spPr>
            <a:xfrm flipH="1">
              <a:off x="4963852" y="5508978"/>
              <a:ext cx="1256326" cy="798381"/>
            </a:xfrm>
            <a:prstGeom prst="line">
              <a:avLst/>
            </a:prstGeom>
            <a:noFill/>
            <a:ln w="6350" cap="flat" cmpd="sng" algn="ctr">
              <a:solidFill>
                <a:sysClr val="windowText" lastClr="000000"/>
              </a:solidFill>
              <a:prstDash val="solid"/>
              <a:miter lim="800000"/>
            </a:ln>
            <a:effectLst/>
          </p:spPr>
        </p:cxnSp>
        <p:sp>
          <p:nvSpPr>
            <p:cNvPr id="6" name="文本框 11">
              <a:extLst>
                <a:ext uri="{FF2B5EF4-FFF2-40B4-BE49-F238E27FC236}">
                  <a16:creationId xmlns:a16="http://schemas.microsoft.com/office/drawing/2014/main" id="{C06AEFB9-EE36-2848-94E0-00AF2C898425}"/>
                </a:ext>
              </a:extLst>
            </p:cNvPr>
            <p:cNvSpPr txBox="1"/>
            <p:nvPr/>
          </p:nvSpPr>
          <p:spPr>
            <a:xfrm>
              <a:off x="6164462" y="5818868"/>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清晰</a:t>
              </a:r>
            </a:p>
          </p:txBody>
        </p:sp>
        <p:cxnSp>
          <p:nvCxnSpPr>
            <p:cNvPr id="7" name="直接连接符 6">
              <a:extLst>
                <a:ext uri="{FF2B5EF4-FFF2-40B4-BE49-F238E27FC236}">
                  <a16:creationId xmlns:a16="http://schemas.microsoft.com/office/drawing/2014/main" id="{DBAD7A69-8014-C75F-1A71-C5AB1D398667}"/>
                </a:ext>
              </a:extLst>
            </p:cNvPr>
            <p:cNvCxnSpPr>
              <a:endCxn id="56" idx="0"/>
            </p:cNvCxnSpPr>
            <p:nvPr/>
          </p:nvCxnSpPr>
          <p:spPr>
            <a:xfrm>
              <a:off x="6215074" y="5508978"/>
              <a:ext cx="1251222" cy="798381"/>
            </a:xfrm>
            <a:prstGeom prst="line">
              <a:avLst/>
            </a:prstGeom>
            <a:noFill/>
            <a:ln w="6350" cap="flat" cmpd="sng" algn="ctr">
              <a:solidFill>
                <a:sysClr val="windowText" lastClr="000000"/>
              </a:solidFill>
              <a:prstDash val="solid"/>
              <a:miter lim="800000"/>
            </a:ln>
            <a:effectLst/>
          </p:spPr>
        </p:cxnSp>
        <p:cxnSp>
          <p:nvCxnSpPr>
            <p:cNvPr id="8" name="直接连接符 7">
              <a:extLst>
                <a:ext uri="{FF2B5EF4-FFF2-40B4-BE49-F238E27FC236}">
                  <a16:creationId xmlns:a16="http://schemas.microsoft.com/office/drawing/2014/main" id="{345A1820-FDE7-1ED4-1C4F-4E1A528A3DAC}"/>
                </a:ext>
              </a:extLst>
            </p:cNvPr>
            <p:cNvCxnSpPr>
              <a:stCxn id="9" idx="2"/>
              <a:endCxn id="55" idx="0"/>
            </p:cNvCxnSpPr>
            <p:nvPr/>
          </p:nvCxnSpPr>
          <p:spPr>
            <a:xfrm>
              <a:off x="6215074" y="5699638"/>
              <a:ext cx="0" cy="607721"/>
            </a:xfrm>
            <a:prstGeom prst="line">
              <a:avLst/>
            </a:prstGeom>
            <a:noFill/>
            <a:ln w="6350" cap="flat" cmpd="sng" algn="ctr">
              <a:solidFill>
                <a:sysClr val="windowText" lastClr="000000"/>
              </a:solidFill>
              <a:prstDash val="solid"/>
              <a:miter lim="800000"/>
            </a:ln>
            <a:effectLst/>
          </p:spPr>
        </p:cxnSp>
        <p:sp>
          <p:nvSpPr>
            <p:cNvPr id="9" name="圆角矩形 9">
              <a:extLst>
                <a:ext uri="{FF2B5EF4-FFF2-40B4-BE49-F238E27FC236}">
                  <a16:creationId xmlns:a16="http://schemas.microsoft.com/office/drawing/2014/main" id="{7BA2F6C5-ACA4-FD61-36B9-DE0A41D38E01}"/>
                </a:ext>
              </a:extLst>
            </p:cNvPr>
            <p:cNvSpPr/>
            <p:nvPr/>
          </p:nvSpPr>
          <p:spPr>
            <a:xfrm>
              <a:off x="5675074" y="5267638"/>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纹理</a:t>
              </a:r>
            </a:p>
          </p:txBody>
        </p:sp>
        <p:sp>
          <p:nvSpPr>
            <p:cNvPr id="10" name="文本框 20">
              <a:extLst>
                <a:ext uri="{FF2B5EF4-FFF2-40B4-BE49-F238E27FC236}">
                  <a16:creationId xmlns:a16="http://schemas.microsoft.com/office/drawing/2014/main" id="{3B4E8646-FE91-4FE0-6E36-33385D8D1ADF}"/>
                </a:ext>
              </a:extLst>
            </p:cNvPr>
            <p:cNvSpPr txBox="1"/>
            <p:nvPr/>
          </p:nvSpPr>
          <p:spPr>
            <a:xfrm>
              <a:off x="7089965" y="5818868"/>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模糊</a:t>
              </a:r>
            </a:p>
          </p:txBody>
        </p:sp>
        <p:sp>
          <p:nvSpPr>
            <p:cNvPr id="11" name="文本框 21">
              <a:extLst>
                <a:ext uri="{FF2B5EF4-FFF2-40B4-BE49-F238E27FC236}">
                  <a16:creationId xmlns:a16="http://schemas.microsoft.com/office/drawing/2014/main" id="{3517DF26-7A9F-C14B-BD74-5AFD9FB28EEE}"/>
                </a:ext>
              </a:extLst>
            </p:cNvPr>
            <p:cNvSpPr txBox="1"/>
            <p:nvPr/>
          </p:nvSpPr>
          <p:spPr>
            <a:xfrm>
              <a:off x="4737145" y="5818868"/>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稍糊</a:t>
              </a:r>
            </a:p>
          </p:txBody>
        </p:sp>
        <p:sp>
          <p:nvSpPr>
            <p:cNvPr id="12" name="椭圆 11">
              <a:extLst>
                <a:ext uri="{FF2B5EF4-FFF2-40B4-BE49-F238E27FC236}">
                  <a16:creationId xmlns:a16="http://schemas.microsoft.com/office/drawing/2014/main" id="{8D1394CB-59F2-63DA-9A03-A3461A98DBED}"/>
                </a:ext>
              </a:extLst>
            </p:cNvPr>
            <p:cNvSpPr/>
            <p:nvPr/>
          </p:nvSpPr>
          <p:spPr>
            <a:xfrm>
              <a:off x="4423852" y="5267638"/>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sp>
          <p:nvSpPr>
            <p:cNvPr id="13" name="椭圆 12">
              <a:extLst>
                <a:ext uri="{FF2B5EF4-FFF2-40B4-BE49-F238E27FC236}">
                  <a16:creationId xmlns:a16="http://schemas.microsoft.com/office/drawing/2014/main" id="{B6BF76B0-7118-8964-1548-736B5A357A64}"/>
                </a:ext>
              </a:extLst>
            </p:cNvPr>
            <p:cNvSpPr/>
            <p:nvPr/>
          </p:nvSpPr>
          <p:spPr>
            <a:xfrm>
              <a:off x="6923629" y="5267638"/>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cxnSp>
          <p:nvCxnSpPr>
            <p:cNvPr id="14" name="直接连接符 13">
              <a:extLst>
                <a:ext uri="{FF2B5EF4-FFF2-40B4-BE49-F238E27FC236}">
                  <a16:creationId xmlns:a16="http://schemas.microsoft.com/office/drawing/2014/main" id="{446F6B3F-EA0D-C4C1-147E-7541930E4510}"/>
                </a:ext>
              </a:extLst>
            </p:cNvPr>
            <p:cNvCxnSpPr/>
            <p:nvPr/>
          </p:nvCxnSpPr>
          <p:spPr>
            <a:xfrm flipH="1">
              <a:off x="4963852" y="4469354"/>
              <a:ext cx="1256326" cy="798381"/>
            </a:xfrm>
            <a:prstGeom prst="line">
              <a:avLst/>
            </a:prstGeom>
            <a:noFill/>
            <a:ln w="6350" cap="flat" cmpd="sng" algn="ctr">
              <a:solidFill>
                <a:sysClr val="windowText" lastClr="000000"/>
              </a:solidFill>
              <a:prstDash val="solid"/>
              <a:miter lim="800000"/>
            </a:ln>
            <a:effectLst/>
          </p:spPr>
        </p:cxnSp>
        <p:sp>
          <p:nvSpPr>
            <p:cNvPr id="15" name="文本框 26">
              <a:extLst>
                <a:ext uri="{FF2B5EF4-FFF2-40B4-BE49-F238E27FC236}">
                  <a16:creationId xmlns:a16="http://schemas.microsoft.com/office/drawing/2014/main" id="{9DE77B84-8170-82AB-331B-8F82CFEA9FD5}"/>
                </a:ext>
              </a:extLst>
            </p:cNvPr>
            <p:cNvSpPr txBox="1"/>
            <p:nvPr/>
          </p:nvSpPr>
          <p:spPr>
            <a:xfrm>
              <a:off x="6164462" y="477924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乌黑</a:t>
              </a:r>
            </a:p>
          </p:txBody>
        </p:sp>
        <p:cxnSp>
          <p:nvCxnSpPr>
            <p:cNvPr id="16" name="直接连接符 15">
              <a:extLst>
                <a:ext uri="{FF2B5EF4-FFF2-40B4-BE49-F238E27FC236}">
                  <a16:creationId xmlns:a16="http://schemas.microsoft.com/office/drawing/2014/main" id="{3685B84B-6741-8184-50A4-ED572358FCBC}"/>
                </a:ext>
              </a:extLst>
            </p:cNvPr>
            <p:cNvCxnSpPr/>
            <p:nvPr/>
          </p:nvCxnSpPr>
          <p:spPr>
            <a:xfrm>
              <a:off x="6215074" y="4469354"/>
              <a:ext cx="1251222" cy="798381"/>
            </a:xfrm>
            <a:prstGeom prst="line">
              <a:avLst/>
            </a:prstGeom>
            <a:noFill/>
            <a:ln w="6350" cap="flat" cmpd="sng" algn="ctr">
              <a:solidFill>
                <a:sysClr val="windowText" lastClr="000000"/>
              </a:solidFill>
              <a:prstDash val="solid"/>
              <a:miter lim="800000"/>
            </a:ln>
            <a:effectLst/>
          </p:spPr>
        </p:cxnSp>
        <p:cxnSp>
          <p:nvCxnSpPr>
            <p:cNvPr id="17" name="直接连接符 16">
              <a:extLst>
                <a:ext uri="{FF2B5EF4-FFF2-40B4-BE49-F238E27FC236}">
                  <a16:creationId xmlns:a16="http://schemas.microsoft.com/office/drawing/2014/main" id="{5F433663-D1F1-131D-D747-C3A1BA165593}"/>
                </a:ext>
              </a:extLst>
            </p:cNvPr>
            <p:cNvCxnSpPr/>
            <p:nvPr/>
          </p:nvCxnSpPr>
          <p:spPr>
            <a:xfrm>
              <a:off x="6215074" y="4660014"/>
              <a:ext cx="0" cy="607721"/>
            </a:xfrm>
            <a:prstGeom prst="line">
              <a:avLst/>
            </a:prstGeom>
            <a:noFill/>
            <a:ln w="6350" cap="flat" cmpd="sng" algn="ctr">
              <a:solidFill>
                <a:sysClr val="windowText" lastClr="000000"/>
              </a:solidFill>
              <a:prstDash val="solid"/>
              <a:miter lim="800000"/>
            </a:ln>
            <a:effectLst/>
          </p:spPr>
        </p:cxnSp>
        <p:sp>
          <p:nvSpPr>
            <p:cNvPr id="18" name="文本框 29">
              <a:extLst>
                <a:ext uri="{FF2B5EF4-FFF2-40B4-BE49-F238E27FC236}">
                  <a16:creationId xmlns:a16="http://schemas.microsoft.com/office/drawing/2014/main" id="{96DA1E43-3299-E8E7-94B0-7DAD3A8F4CC3}"/>
                </a:ext>
              </a:extLst>
            </p:cNvPr>
            <p:cNvSpPr txBox="1"/>
            <p:nvPr/>
          </p:nvSpPr>
          <p:spPr>
            <a:xfrm>
              <a:off x="7089965" y="477924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浅白</a:t>
              </a:r>
            </a:p>
          </p:txBody>
        </p:sp>
        <p:sp>
          <p:nvSpPr>
            <p:cNvPr id="19" name="文本框 30">
              <a:extLst>
                <a:ext uri="{FF2B5EF4-FFF2-40B4-BE49-F238E27FC236}">
                  <a16:creationId xmlns:a16="http://schemas.microsoft.com/office/drawing/2014/main" id="{2B84FFFF-29D0-3102-5DB4-5C7BCC0FBD7D}"/>
                </a:ext>
              </a:extLst>
            </p:cNvPr>
            <p:cNvSpPr txBox="1"/>
            <p:nvPr/>
          </p:nvSpPr>
          <p:spPr>
            <a:xfrm>
              <a:off x="4737145" y="477924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青绿</a:t>
              </a:r>
            </a:p>
          </p:txBody>
        </p:sp>
        <p:sp>
          <p:nvSpPr>
            <p:cNvPr id="20" name="圆角矩形 20">
              <a:extLst>
                <a:ext uri="{FF2B5EF4-FFF2-40B4-BE49-F238E27FC236}">
                  <a16:creationId xmlns:a16="http://schemas.microsoft.com/office/drawing/2014/main" id="{0692CA33-A1B2-B0C7-65F0-7F152873FC18}"/>
                </a:ext>
              </a:extLst>
            </p:cNvPr>
            <p:cNvSpPr/>
            <p:nvPr/>
          </p:nvSpPr>
          <p:spPr>
            <a:xfrm>
              <a:off x="5675074" y="4222020"/>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色泽</a:t>
              </a:r>
            </a:p>
          </p:txBody>
        </p:sp>
        <p:sp>
          <p:nvSpPr>
            <p:cNvPr id="21" name="椭圆 20">
              <a:extLst>
                <a:ext uri="{FF2B5EF4-FFF2-40B4-BE49-F238E27FC236}">
                  <a16:creationId xmlns:a16="http://schemas.microsoft.com/office/drawing/2014/main" id="{E924D934-105C-D1B7-2322-5EB725861B09}"/>
                </a:ext>
              </a:extLst>
            </p:cNvPr>
            <p:cNvSpPr/>
            <p:nvPr/>
          </p:nvSpPr>
          <p:spPr>
            <a:xfrm>
              <a:off x="6923629" y="4222249"/>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坏瓜</a:t>
              </a:r>
            </a:p>
          </p:txBody>
        </p:sp>
        <p:sp>
          <p:nvSpPr>
            <p:cNvPr id="22" name="椭圆 21">
              <a:extLst>
                <a:ext uri="{FF2B5EF4-FFF2-40B4-BE49-F238E27FC236}">
                  <a16:creationId xmlns:a16="http://schemas.microsoft.com/office/drawing/2014/main" id="{FF2EFE29-D3C0-C77C-D8B2-5B915745E372}"/>
                </a:ext>
              </a:extLst>
            </p:cNvPr>
            <p:cNvSpPr/>
            <p:nvPr/>
          </p:nvSpPr>
          <p:spPr>
            <a:xfrm>
              <a:off x="8167080" y="4222020"/>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cxnSp>
          <p:nvCxnSpPr>
            <p:cNvPr id="23" name="直接连接符 22">
              <a:extLst>
                <a:ext uri="{FF2B5EF4-FFF2-40B4-BE49-F238E27FC236}">
                  <a16:creationId xmlns:a16="http://schemas.microsoft.com/office/drawing/2014/main" id="{18C81FFE-F59B-7D2B-47F3-FA093E4D7E61}"/>
                </a:ext>
              </a:extLst>
            </p:cNvPr>
            <p:cNvCxnSpPr/>
            <p:nvPr/>
          </p:nvCxnSpPr>
          <p:spPr>
            <a:xfrm flipH="1">
              <a:off x="6203580" y="3417574"/>
              <a:ext cx="1256326" cy="798381"/>
            </a:xfrm>
            <a:prstGeom prst="line">
              <a:avLst/>
            </a:prstGeom>
            <a:noFill/>
            <a:ln w="6350" cap="flat" cmpd="sng" algn="ctr">
              <a:solidFill>
                <a:sysClr val="windowText" lastClr="000000"/>
              </a:solidFill>
              <a:prstDash val="solid"/>
              <a:miter lim="800000"/>
            </a:ln>
            <a:effectLst/>
          </p:spPr>
        </p:cxnSp>
        <p:sp>
          <p:nvSpPr>
            <p:cNvPr id="24" name="文本框 35">
              <a:extLst>
                <a:ext uri="{FF2B5EF4-FFF2-40B4-BE49-F238E27FC236}">
                  <a16:creationId xmlns:a16="http://schemas.microsoft.com/office/drawing/2014/main" id="{2C81C34F-A71B-0D7C-803D-87C676EF15E9}"/>
                </a:ext>
              </a:extLst>
            </p:cNvPr>
            <p:cNvSpPr txBox="1"/>
            <p:nvPr/>
          </p:nvSpPr>
          <p:spPr>
            <a:xfrm>
              <a:off x="7404189" y="372746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蜷缩</a:t>
              </a:r>
            </a:p>
          </p:txBody>
        </p:sp>
        <p:cxnSp>
          <p:nvCxnSpPr>
            <p:cNvPr id="25" name="直接连接符 24">
              <a:extLst>
                <a:ext uri="{FF2B5EF4-FFF2-40B4-BE49-F238E27FC236}">
                  <a16:creationId xmlns:a16="http://schemas.microsoft.com/office/drawing/2014/main" id="{F1577EA4-B864-8CDE-239B-9AB0794A95F9}"/>
                </a:ext>
              </a:extLst>
            </p:cNvPr>
            <p:cNvCxnSpPr/>
            <p:nvPr/>
          </p:nvCxnSpPr>
          <p:spPr>
            <a:xfrm>
              <a:off x="7454802" y="3417574"/>
              <a:ext cx="1251222" cy="798381"/>
            </a:xfrm>
            <a:prstGeom prst="line">
              <a:avLst/>
            </a:prstGeom>
            <a:noFill/>
            <a:ln w="6350" cap="flat" cmpd="sng" algn="ctr">
              <a:solidFill>
                <a:sysClr val="windowText" lastClr="000000"/>
              </a:solidFill>
              <a:prstDash val="solid"/>
              <a:miter lim="800000"/>
            </a:ln>
            <a:effectLst/>
          </p:spPr>
        </p:cxnSp>
        <p:cxnSp>
          <p:nvCxnSpPr>
            <p:cNvPr id="26" name="直接连接符 25">
              <a:extLst>
                <a:ext uri="{FF2B5EF4-FFF2-40B4-BE49-F238E27FC236}">
                  <a16:creationId xmlns:a16="http://schemas.microsoft.com/office/drawing/2014/main" id="{E186C680-3A06-3304-DE00-C77DF1965426}"/>
                </a:ext>
              </a:extLst>
            </p:cNvPr>
            <p:cNvCxnSpPr/>
            <p:nvPr/>
          </p:nvCxnSpPr>
          <p:spPr>
            <a:xfrm>
              <a:off x="7454802" y="3608234"/>
              <a:ext cx="0" cy="607721"/>
            </a:xfrm>
            <a:prstGeom prst="line">
              <a:avLst/>
            </a:prstGeom>
            <a:noFill/>
            <a:ln w="6350" cap="flat" cmpd="sng" algn="ctr">
              <a:solidFill>
                <a:sysClr val="windowText" lastClr="000000"/>
              </a:solidFill>
              <a:prstDash val="solid"/>
              <a:miter lim="800000"/>
            </a:ln>
            <a:effectLst/>
          </p:spPr>
        </p:cxnSp>
        <p:sp>
          <p:nvSpPr>
            <p:cNvPr id="27" name="文本框 38">
              <a:extLst>
                <a:ext uri="{FF2B5EF4-FFF2-40B4-BE49-F238E27FC236}">
                  <a16:creationId xmlns:a16="http://schemas.microsoft.com/office/drawing/2014/main" id="{4A6DDAC9-D930-C8B5-CDB3-59C74DA4FFBC}"/>
                </a:ext>
              </a:extLst>
            </p:cNvPr>
            <p:cNvSpPr txBox="1"/>
            <p:nvPr/>
          </p:nvSpPr>
          <p:spPr>
            <a:xfrm>
              <a:off x="8329693" y="372746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硬挺</a:t>
              </a:r>
            </a:p>
          </p:txBody>
        </p:sp>
        <p:sp>
          <p:nvSpPr>
            <p:cNvPr id="28" name="文本框 39">
              <a:extLst>
                <a:ext uri="{FF2B5EF4-FFF2-40B4-BE49-F238E27FC236}">
                  <a16:creationId xmlns:a16="http://schemas.microsoft.com/office/drawing/2014/main" id="{D70FB6FC-CAD0-816A-6D99-790F5DE0AAEE}"/>
                </a:ext>
              </a:extLst>
            </p:cNvPr>
            <p:cNvSpPr txBox="1"/>
            <p:nvPr/>
          </p:nvSpPr>
          <p:spPr>
            <a:xfrm>
              <a:off x="5976874" y="372746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稍蜷</a:t>
              </a:r>
            </a:p>
          </p:txBody>
        </p:sp>
        <p:sp>
          <p:nvSpPr>
            <p:cNvPr id="29" name="圆角矩形 29">
              <a:extLst>
                <a:ext uri="{FF2B5EF4-FFF2-40B4-BE49-F238E27FC236}">
                  <a16:creationId xmlns:a16="http://schemas.microsoft.com/office/drawing/2014/main" id="{3847FD04-A690-8967-AC43-80B81E451CAB}"/>
                </a:ext>
              </a:extLst>
            </p:cNvPr>
            <p:cNvSpPr/>
            <p:nvPr/>
          </p:nvSpPr>
          <p:spPr>
            <a:xfrm>
              <a:off x="6935074" y="3176860"/>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根蒂</a:t>
              </a:r>
            </a:p>
          </p:txBody>
        </p:sp>
        <p:sp>
          <p:nvSpPr>
            <p:cNvPr id="30" name="椭圆 29">
              <a:extLst>
                <a:ext uri="{FF2B5EF4-FFF2-40B4-BE49-F238E27FC236}">
                  <a16:creationId xmlns:a16="http://schemas.microsoft.com/office/drawing/2014/main" id="{1BFE4CBF-2F49-1274-D68A-005AE9A40C3D}"/>
                </a:ext>
              </a:extLst>
            </p:cNvPr>
            <p:cNvSpPr/>
            <p:nvPr/>
          </p:nvSpPr>
          <p:spPr>
            <a:xfrm>
              <a:off x="3155103" y="4234055"/>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sp>
          <p:nvSpPr>
            <p:cNvPr id="31" name="椭圆 30">
              <a:extLst>
                <a:ext uri="{FF2B5EF4-FFF2-40B4-BE49-F238E27FC236}">
                  <a16:creationId xmlns:a16="http://schemas.microsoft.com/office/drawing/2014/main" id="{CD2CCAD5-B7BF-8F43-2CEA-79F2A2C0F9DC}"/>
                </a:ext>
              </a:extLst>
            </p:cNvPr>
            <p:cNvSpPr/>
            <p:nvPr/>
          </p:nvSpPr>
          <p:spPr>
            <a:xfrm>
              <a:off x="4383747" y="4234055"/>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坏瓜</a:t>
              </a:r>
            </a:p>
          </p:txBody>
        </p:sp>
        <p:sp>
          <p:nvSpPr>
            <p:cNvPr id="32" name="椭圆 31">
              <a:extLst>
                <a:ext uri="{FF2B5EF4-FFF2-40B4-BE49-F238E27FC236}">
                  <a16:creationId xmlns:a16="http://schemas.microsoft.com/office/drawing/2014/main" id="{1FA1AA83-0C95-8185-42F6-3C696A57ADF2}"/>
                </a:ext>
              </a:extLst>
            </p:cNvPr>
            <p:cNvSpPr/>
            <p:nvPr/>
          </p:nvSpPr>
          <p:spPr>
            <a:xfrm>
              <a:off x="1926459" y="4234055"/>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cxnSp>
          <p:nvCxnSpPr>
            <p:cNvPr id="33" name="直接连接符 32">
              <a:extLst>
                <a:ext uri="{FF2B5EF4-FFF2-40B4-BE49-F238E27FC236}">
                  <a16:creationId xmlns:a16="http://schemas.microsoft.com/office/drawing/2014/main" id="{1DF4C123-391B-C0F7-23A7-8295A766FA91}"/>
                </a:ext>
              </a:extLst>
            </p:cNvPr>
            <p:cNvCxnSpPr/>
            <p:nvPr/>
          </p:nvCxnSpPr>
          <p:spPr>
            <a:xfrm flipH="1">
              <a:off x="2466572" y="3419924"/>
              <a:ext cx="1256326" cy="798381"/>
            </a:xfrm>
            <a:prstGeom prst="line">
              <a:avLst/>
            </a:prstGeom>
            <a:noFill/>
            <a:ln w="6350" cap="flat" cmpd="sng" algn="ctr">
              <a:solidFill>
                <a:sysClr val="windowText" lastClr="000000"/>
              </a:solidFill>
              <a:prstDash val="solid"/>
              <a:miter lim="800000"/>
            </a:ln>
            <a:effectLst/>
          </p:spPr>
        </p:cxnSp>
        <p:sp>
          <p:nvSpPr>
            <p:cNvPr id="34" name="文本框 45">
              <a:extLst>
                <a:ext uri="{FF2B5EF4-FFF2-40B4-BE49-F238E27FC236}">
                  <a16:creationId xmlns:a16="http://schemas.microsoft.com/office/drawing/2014/main" id="{3137127A-D2D0-E261-B6B8-EC91314CEF3B}"/>
                </a:ext>
              </a:extLst>
            </p:cNvPr>
            <p:cNvSpPr txBox="1"/>
            <p:nvPr/>
          </p:nvSpPr>
          <p:spPr>
            <a:xfrm>
              <a:off x="3667180" y="372981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乌黑</a:t>
              </a:r>
            </a:p>
          </p:txBody>
        </p:sp>
        <p:cxnSp>
          <p:nvCxnSpPr>
            <p:cNvPr id="35" name="直接连接符 34">
              <a:extLst>
                <a:ext uri="{FF2B5EF4-FFF2-40B4-BE49-F238E27FC236}">
                  <a16:creationId xmlns:a16="http://schemas.microsoft.com/office/drawing/2014/main" id="{D692B16F-65F0-411D-FE69-1FE29A9698CF}"/>
                </a:ext>
              </a:extLst>
            </p:cNvPr>
            <p:cNvCxnSpPr/>
            <p:nvPr/>
          </p:nvCxnSpPr>
          <p:spPr>
            <a:xfrm>
              <a:off x="3717794" y="3419924"/>
              <a:ext cx="1251222" cy="798381"/>
            </a:xfrm>
            <a:prstGeom prst="line">
              <a:avLst/>
            </a:prstGeom>
            <a:noFill/>
            <a:ln w="6350" cap="flat" cmpd="sng" algn="ctr">
              <a:solidFill>
                <a:sysClr val="windowText" lastClr="000000"/>
              </a:solidFill>
              <a:prstDash val="solid"/>
              <a:miter lim="800000"/>
            </a:ln>
            <a:effectLst/>
          </p:spPr>
        </p:cxnSp>
        <p:cxnSp>
          <p:nvCxnSpPr>
            <p:cNvPr id="36" name="直接连接符 35">
              <a:extLst>
                <a:ext uri="{FF2B5EF4-FFF2-40B4-BE49-F238E27FC236}">
                  <a16:creationId xmlns:a16="http://schemas.microsoft.com/office/drawing/2014/main" id="{7F5B4C0B-A802-0FD9-294A-566E2804BC85}"/>
                </a:ext>
              </a:extLst>
            </p:cNvPr>
            <p:cNvCxnSpPr/>
            <p:nvPr/>
          </p:nvCxnSpPr>
          <p:spPr>
            <a:xfrm>
              <a:off x="3717794" y="3610584"/>
              <a:ext cx="0" cy="607721"/>
            </a:xfrm>
            <a:prstGeom prst="line">
              <a:avLst/>
            </a:prstGeom>
            <a:noFill/>
            <a:ln w="6350" cap="flat" cmpd="sng" algn="ctr">
              <a:solidFill>
                <a:sysClr val="windowText" lastClr="000000"/>
              </a:solidFill>
              <a:prstDash val="solid"/>
              <a:miter lim="800000"/>
            </a:ln>
            <a:effectLst/>
          </p:spPr>
        </p:cxnSp>
        <p:sp>
          <p:nvSpPr>
            <p:cNvPr id="37" name="文本框 48">
              <a:extLst>
                <a:ext uri="{FF2B5EF4-FFF2-40B4-BE49-F238E27FC236}">
                  <a16:creationId xmlns:a16="http://schemas.microsoft.com/office/drawing/2014/main" id="{8898516A-AEB7-540F-E7A8-67231A3438BC}"/>
                </a:ext>
              </a:extLst>
            </p:cNvPr>
            <p:cNvSpPr txBox="1"/>
            <p:nvPr/>
          </p:nvSpPr>
          <p:spPr>
            <a:xfrm>
              <a:off x="4592686" y="372981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浅白</a:t>
              </a:r>
            </a:p>
          </p:txBody>
        </p:sp>
        <p:sp>
          <p:nvSpPr>
            <p:cNvPr id="38" name="文本框 49">
              <a:extLst>
                <a:ext uri="{FF2B5EF4-FFF2-40B4-BE49-F238E27FC236}">
                  <a16:creationId xmlns:a16="http://schemas.microsoft.com/office/drawing/2014/main" id="{FB7FCA80-75F9-D104-4FF0-69F82E66152F}"/>
                </a:ext>
              </a:extLst>
            </p:cNvPr>
            <p:cNvSpPr txBox="1"/>
            <p:nvPr/>
          </p:nvSpPr>
          <p:spPr>
            <a:xfrm>
              <a:off x="2239865" y="372981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青绿</a:t>
              </a:r>
            </a:p>
          </p:txBody>
        </p:sp>
        <p:sp>
          <p:nvSpPr>
            <p:cNvPr id="39" name="圆角矩形 39">
              <a:extLst>
                <a:ext uri="{FF2B5EF4-FFF2-40B4-BE49-F238E27FC236}">
                  <a16:creationId xmlns:a16="http://schemas.microsoft.com/office/drawing/2014/main" id="{D59A03DF-93A1-6615-F918-548E52DB2C59}"/>
                </a:ext>
              </a:extLst>
            </p:cNvPr>
            <p:cNvSpPr/>
            <p:nvPr/>
          </p:nvSpPr>
          <p:spPr>
            <a:xfrm>
              <a:off x="3161197" y="3176233"/>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色泽</a:t>
              </a:r>
            </a:p>
          </p:txBody>
        </p:sp>
        <p:sp>
          <p:nvSpPr>
            <p:cNvPr id="40" name="椭圆 39">
              <a:extLst>
                <a:ext uri="{FF2B5EF4-FFF2-40B4-BE49-F238E27FC236}">
                  <a16:creationId xmlns:a16="http://schemas.microsoft.com/office/drawing/2014/main" id="{5F1C316E-EE4E-8A06-ED14-A42797163D0A}"/>
                </a:ext>
              </a:extLst>
            </p:cNvPr>
            <p:cNvSpPr/>
            <p:nvPr/>
          </p:nvSpPr>
          <p:spPr>
            <a:xfrm>
              <a:off x="9325909" y="3175860"/>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坏瓜</a:t>
              </a:r>
            </a:p>
          </p:txBody>
        </p:sp>
        <p:cxnSp>
          <p:nvCxnSpPr>
            <p:cNvPr id="41" name="直接连接符 40">
              <a:extLst>
                <a:ext uri="{FF2B5EF4-FFF2-40B4-BE49-F238E27FC236}">
                  <a16:creationId xmlns:a16="http://schemas.microsoft.com/office/drawing/2014/main" id="{A8CFC9F1-7054-EDA5-1976-9DFD86821D7C}"/>
                </a:ext>
              </a:extLst>
            </p:cNvPr>
            <p:cNvCxnSpPr>
              <a:stCxn id="44" idx="2"/>
              <a:endCxn id="29" idx="0"/>
            </p:cNvCxnSpPr>
            <p:nvPr/>
          </p:nvCxnSpPr>
          <p:spPr>
            <a:xfrm>
              <a:off x="6251825" y="2573165"/>
              <a:ext cx="1223249" cy="603695"/>
            </a:xfrm>
            <a:prstGeom prst="line">
              <a:avLst/>
            </a:prstGeom>
            <a:noFill/>
            <a:ln w="6350" cap="flat" cmpd="sng" algn="ctr">
              <a:solidFill>
                <a:sysClr val="windowText" lastClr="000000"/>
              </a:solidFill>
              <a:prstDash val="solid"/>
              <a:miter lim="800000"/>
            </a:ln>
            <a:effectLst/>
          </p:spPr>
        </p:cxnSp>
        <p:cxnSp>
          <p:nvCxnSpPr>
            <p:cNvPr id="42" name="直接连接符 41">
              <a:extLst>
                <a:ext uri="{FF2B5EF4-FFF2-40B4-BE49-F238E27FC236}">
                  <a16:creationId xmlns:a16="http://schemas.microsoft.com/office/drawing/2014/main" id="{95AA3C37-B42F-E02E-6B66-BE46DAA4061A}"/>
                </a:ext>
              </a:extLst>
            </p:cNvPr>
            <p:cNvCxnSpPr>
              <a:endCxn id="40" idx="0"/>
            </p:cNvCxnSpPr>
            <p:nvPr/>
          </p:nvCxnSpPr>
          <p:spPr>
            <a:xfrm>
              <a:off x="6596758" y="2579230"/>
              <a:ext cx="3269151" cy="596630"/>
            </a:xfrm>
            <a:prstGeom prst="line">
              <a:avLst/>
            </a:prstGeom>
            <a:noFill/>
            <a:ln w="6350" cap="flat" cmpd="sng" algn="ctr">
              <a:solidFill>
                <a:sysClr val="windowText" lastClr="000000"/>
              </a:solidFill>
              <a:prstDash val="solid"/>
              <a:miter lim="800000"/>
            </a:ln>
            <a:effectLst/>
          </p:spPr>
        </p:cxnSp>
        <p:cxnSp>
          <p:nvCxnSpPr>
            <p:cNvPr id="43" name="直接连接符 42">
              <a:extLst>
                <a:ext uri="{FF2B5EF4-FFF2-40B4-BE49-F238E27FC236}">
                  <a16:creationId xmlns:a16="http://schemas.microsoft.com/office/drawing/2014/main" id="{06862114-ECEF-C67C-F9C7-AC8C0F83747B}"/>
                </a:ext>
              </a:extLst>
            </p:cNvPr>
            <p:cNvCxnSpPr>
              <a:endCxn id="39" idx="0"/>
            </p:cNvCxnSpPr>
            <p:nvPr/>
          </p:nvCxnSpPr>
          <p:spPr>
            <a:xfrm flipH="1">
              <a:off x="3701197" y="2566871"/>
              <a:ext cx="2275676" cy="609363"/>
            </a:xfrm>
            <a:prstGeom prst="line">
              <a:avLst/>
            </a:prstGeom>
            <a:noFill/>
            <a:ln w="6350" cap="flat" cmpd="sng" algn="ctr">
              <a:solidFill>
                <a:sysClr val="windowText" lastClr="000000"/>
              </a:solidFill>
              <a:prstDash val="solid"/>
              <a:miter lim="800000"/>
            </a:ln>
            <a:effectLst/>
          </p:spPr>
        </p:cxnSp>
        <p:sp>
          <p:nvSpPr>
            <p:cNvPr id="44" name="圆角矩形 44">
              <a:extLst>
                <a:ext uri="{FF2B5EF4-FFF2-40B4-BE49-F238E27FC236}">
                  <a16:creationId xmlns:a16="http://schemas.microsoft.com/office/drawing/2014/main" id="{FACB9D4B-753C-22A0-4D4A-14766159B95C}"/>
                </a:ext>
              </a:extLst>
            </p:cNvPr>
            <p:cNvSpPr/>
            <p:nvPr/>
          </p:nvSpPr>
          <p:spPr>
            <a:xfrm>
              <a:off x="5531825" y="2141164"/>
              <a:ext cx="1440001"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脐部</a:t>
              </a:r>
            </a:p>
          </p:txBody>
        </p:sp>
        <p:sp>
          <p:nvSpPr>
            <p:cNvPr id="45" name="文本框 63">
              <a:extLst>
                <a:ext uri="{FF2B5EF4-FFF2-40B4-BE49-F238E27FC236}">
                  <a16:creationId xmlns:a16="http://schemas.microsoft.com/office/drawing/2014/main" id="{AF5D3E51-4480-711B-3BB7-696BD360F48A}"/>
                </a:ext>
              </a:extLst>
            </p:cNvPr>
            <p:cNvSpPr txBox="1"/>
            <p:nvPr/>
          </p:nvSpPr>
          <p:spPr>
            <a:xfrm>
              <a:off x="8745894" y="265249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平坦</a:t>
              </a:r>
            </a:p>
          </p:txBody>
        </p:sp>
        <p:sp>
          <p:nvSpPr>
            <p:cNvPr id="46" name="文本框 64">
              <a:extLst>
                <a:ext uri="{FF2B5EF4-FFF2-40B4-BE49-F238E27FC236}">
                  <a16:creationId xmlns:a16="http://schemas.microsoft.com/office/drawing/2014/main" id="{E8074349-DA44-E54F-05A4-0F9FAE3AC0A5}"/>
                </a:ext>
              </a:extLst>
            </p:cNvPr>
            <p:cNvSpPr txBox="1"/>
            <p:nvPr/>
          </p:nvSpPr>
          <p:spPr>
            <a:xfrm>
              <a:off x="6110414" y="265249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稍凹</a:t>
              </a:r>
            </a:p>
          </p:txBody>
        </p:sp>
        <p:sp>
          <p:nvSpPr>
            <p:cNvPr id="47" name="文本框 65">
              <a:extLst>
                <a:ext uri="{FF2B5EF4-FFF2-40B4-BE49-F238E27FC236}">
                  <a16:creationId xmlns:a16="http://schemas.microsoft.com/office/drawing/2014/main" id="{C773AD16-03FC-01AF-383E-904EB51862D0}"/>
                </a:ext>
              </a:extLst>
            </p:cNvPr>
            <p:cNvSpPr txBox="1"/>
            <p:nvPr/>
          </p:nvSpPr>
          <p:spPr>
            <a:xfrm>
              <a:off x="3868758" y="265249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凹陷</a:t>
              </a:r>
            </a:p>
          </p:txBody>
        </p:sp>
        <p:sp>
          <p:nvSpPr>
            <p:cNvPr id="48" name="椭圆 47">
              <a:extLst>
                <a:ext uri="{FF2B5EF4-FFF2-40B4-BE49-F238E27FC236}">
                  <a16:creationId xmlns:a16="http://schemas.microsoft.com/office/drawing/2014/main" id="{78177006-FD61-D886-D68D-64EDAB13E5C5}"/>
                </a:ext>
              </a:extLst>
            </p:cNvPr>
            <p:cNvSpPr/>
            <p:nvPr/>
          </p:nvSpPr>
          <p:spPr>
            <a:xfrm>
              <a:off x="5354660" y="2007290"/>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1</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49" name="椭圆 48">
              <a:extLst>
                <a:ext uri="{FF2B5EF4-FFF2-40B4-BE49-F238E27FC236}">
                  <a16:creationId xmlns:a16="http://schemas.microsoft.com/office/drawing/2014/main" id="{769872F7-9037-1BCF-5286-2129AB81CDE1}"/>
                </a:ext>
              </a:extLst>
            </p:cNvPr>
            <p:cNvSpPr/>
            <p:nvPr/>
          </p:nvSpPr>
          <p:spPr>
            <a:xfrm>
              <a:off x="3003222" y="3027314"/>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2</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50" name="椭圆 49">
              <a:extLst>
                <a:ext uri="{FF2B5EF4-FFF2-40B4-BE49-F238E27FC236}">
                  <a16:creationId xmlns:a16="http://schemas.microsoft.com/office/drawing/2014/main" id="{9E3DABB3-F417-4237-C8C9-F92124845FB2}"/>
                </a:ext>
              </a:extLst>
            </p:cNvPr>
            <p:cNvSpPr/>
            <p:nvPr/>
          </p:nvSpPr>
          <p:spPr>
            <a:xfrm>
              <a:off x="6758430" y="3038868"/>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3</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51" name="椭圆 50">
              <a:extLst>
                <a:ext uri="{FF2B5EF4-FFF2-40B4-BE49-F238E27FC236}">
                  <a16:creationId xmlns:a16="http://schemas.microsoft.com/office/drawing/2014/main" id="{EF75D37E-976D-C3B9-4870-5798112C4139}"/>
                </a:ext>
              </a:extLst>
            </p:cNvPr>
            <p:cNvSpPr/>
            <p:nvPr/>
          </p:nvSpPr>
          <p:spPr>
            <a:xfrm>
              <a:off x="9153132" y="3095090"/>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4</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52" name="椭圆 51">
              <a:extLst>
                <a:ext uri="{FF2B5EF4-FFF2-40B4-BE49-F238E27FC236}">
                  <a16:creationId xmlns:a16="http://schemas.microsoft.com/office/drawing/2014/main" id="{6719D9A9-31A5-D8C3-EC33-8718DBB34C40}"/>
                </a:ext>
              </a:extLst>
            </p:cNvPr>
            <p:cNvSpPr/>
            <p:nvPr/>
          </p:nvSpPr>
          <p:spPr>
            <a:xfrm>
              <a:off x="5512614" y="4037354"/>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5</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53" name="椭圆 52">
              <a:extLst>
                <a:ext uri="{FF2B5EF4-FFF2-40B4-BE49-F238E27FC236}">
                  <a16:creationId xmlns:a16="http://schemas.microsoft.com/office/drawing/2014/main" id="{8ED302E9-DDDD-CCF6-DB4C-A8D84D629C71}"/>
                </a:ext>
              </a:extLst>
            </p:cNvPr>
            <p:cNvSpPr/>
            <p:nvPr/>
          </p:nvSpPr>
          <p:spPr>
            <a:xfrm>
              <a:off x="5531825" y="5058169"/>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6</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grpSp>
      <p:sp>
        <p:nvSpPr>
          <p:cNvPr id="57" name="文本框 56">
            <a:extLst>
              <a:ext uri="{FF2B5EF4-FFF2-40B4-BE49-F238E27FC236}">
                <a16:creationId xmlns:a16="http://schemas.microsoft.com/office/drawing/2014/main" id="{D74DBB44-F7CE-E921-2A5B-C18FC0BE8299}"/>
              </a:ext>
            </a:extLst>
          </p:cNvPr>
          <p:cNvSpPr txBox="1"/>
          <p:nvPr/>
        </p:nvSpPr>
        <p:spPr>
          <a:xfrm>
            <a:off x="1126862" y="2928802"/>
            <a:ext cx="2221389" cy="1200329"/>
          </a:xfrm>
          <a:prstGeom prst="rect">
            <a:avLst/>
          </a:prstGeom>
          <a:noFill/>
        </p:spPr>
        <p:txBody>
          <a:bodyPr wrap="square" rtlCol="0">
            <a:spAutoFit/>
          </a:bodyPr>
          <a:lstStyle/>
          <a:p>
            <a:pPr eaLnBrk="1" fontAlgn="auto" hangingPunct="1">
              <a:spcBef>
                <a:spcPts val="0"/>
              </a:spcBef>
              <a:spcAft>
                <a:spcPts val="0"/>
              </a:spcAft>
            </a:pPr>
            <a:r>
              <a:rPr lang="zh-CN" altLang="en-US" sz="1800" dirty="0">
                <a:solidFill>
                  <a:prstClr val="black"/>
                </a:solidFill>
                <a:latin typeface="+mj-ea"/>
                <a:ea typeface="+mj-ea"/>
              </a:rPr>
              <a:t>首先生成一棵完整的决策树，该决策树的验证集精度为</a:t>
            </a:r>
            <a:endParaRPr lang="en-US" altLang="zh-CN" sz="1800" dirty="0">
              <a:solidFill>
                <a:prstClr val="black"/>
              </a:solidFill>
              <a:latin typeface="+mj-ea"/>
              <a:ea typeface="+mj-ea"/>
            </a:endParaRPr>
          </a:p>
          <a:p>
            <a:pPr eaLnBrk="1" fontAlgn="auto" hangingPunct="1">
              <a:spcBef>
                <a:spcPts val="0"/>
              </a:spcBef>
              <a:spcAft>
                <a:spcPts val="0"/>
              </a:spcAft>
            </a:pPr>
            <a:endParaRPr lang="zh-CN" altLang="en-US" sz="1800" dirty="0">
              <a:solidFill>
                <a:prstClr val="black"/>
              </a:solidFill>
              <a:latin typeface="+mj-ea"/>
              <a:ea typeface="+mj-ea"/>
            </a:endParaRPr>
          </a:p>
        </p:txBody>
      </p:sp>
      <p:graphicFrame>
        <p:nvGraphicFramePr>
          <p:cNvPr id="58" name="对象 57">
            <a:extLst>
              <a:ext uri="{FF2B5EF4-FFF2-40B4-BE49-F238E27FC236}">
                <a16:creationId xmlns:a16="http://schemas.microsoft.com/office/drawing/2014/main" id="{290B6579-977B-A10D-D6D4-82DEC021C3E0}"/>
              </a:ext>
            </a:extLst>
          </p:cNvPr>
          <p:cNvGraphicFramePr>
            <a:graphicFrameLocks noChangeAspect="1"/>
          </p:cNvGraphicFramePr>
          <p:nvPr>
            <p:extLst>
              <p:ext uri="{D42A27DB-BD31-4B8C-83A1-F6EECF244321}">
                <p14:modId xmlns:p14="http://schemas.microsoft.com/office/powerpoint/2010/main" val="1807735368"/>
              </p:ext>
            </p:extLst>
          </p:nvPr>
        </p:nvGraphicFramePr>
        <p:xfrm>
          <a:off x="1218706" y="3829259"/>
          <a:ext cx="531813" cy="239713"/>
        </p:xfrm>
        <a:graphic>
          <a:graphicData uri="http://schemas.openxmlformats.org/presentationml/2006/ole">
            <mc:AlternateContent xmlns:mc="http://schemas.openxmlformats.org/markup-compatibility/2006">
              <mc:Choice xmlns:v="urn:schemas-microsoft-com:vml" Requires="v">
                <p:oleObj name="Formula" r:id="rId3" imgW="388800" imgH="175320" progId="Equation.Ribbit">
                  <p:embed/>
                </p:oleObj>
              </mc:Choice>
              <mc:Fallback>
                <p:oleObj name="Formula" r:id="rId3" imgW="388800" imgH="175320" progId="Equation.Ribbit">
                  <p:embed/>
                  <p:pic>
                    <p:nvPicPr>
                      <p:cNvPr id="59" name="对象 58"/>
                      <p:cNvPicPr/>
                      <p:nvPr/>
                    </p:nvPicPr>
                    <p:blipFill>
                      <a:blip r:embed="rId4"/>
                      <a:stretch>
                        <a:fillRect/>
                      </a:stretch>
                    </p:blipFill>
                    <p:spPr>
                      <a:xfrm>
                        <a:off x="1218706" y="3829259"/>
                        <a:ext cx="531813" cy="239713"/>
                      </a:xfrm>
                      <a:prstGeom prst="rect">
                        <a:avLst/>
                      </a:prstGeom>
                    </p:spPr>
                  </p:pic>
                </p:oleObj>
              </mc:Fallback>
            </mc:AlternateContent>
          </a:graphicData>
        </a:graphic>
      </p:graphicFrame>
    </p:spTree>
    <p:extLst>
      <p:ext uri="{BB962C8B-B14F-4D97-AF65-F5344CB8AC3E}">
        <p14:creationId xmlns:p14="http://schemas.microsoft.com/office/powerpoint/2010/main" val="394649948"/>
      </p:ext>
    </p:extLst>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后剪枝</a:t>
            </a:r>
          </a:p>
        </p:txBody>
      </p:sp>
      <p:sp>
        <p:nvSpPr>
          <p:cNvPr id="2" name="内容占位符 2">
            <a:extLst>
              <a:ext uri="{FF2B5EF4-FFF2-40B4-BE49-F238E27FC236}">
                <a16:creationId xmlns:a16="http://schemas.microsoft.com/office/drawing/2014/main" id="{82ED4536-98F1-4170-3B77-A0FD7E351A94}"/>
              </a:ext>
            </a:extLst>
          </p:cNvPr>
          <p:cNvSpPr txBox="1">
            <a:spLocks/>
          </p:cNvSpPr>
          <p:nvPr/>
        </p:nvSpPr>
        <p:spPr>
          <a:xfrm>
            <a:off x="955732" y="1607523"/>
            <a:ext cx="8489418" cy="4930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首先考虑结点   ，若将其替换为叶结点，根据落在其上的训练样本        将其标记为“好瓜”，得到验证集精度提高至       ，则决定剪枝</a:t>
            </a:r>
          </a:p>
        </p:txBody>
      </p:sp>
      <p:grpSp>
        <p:nvGrpSpPr>
          <p:cNvPr id="3" name="组合 2">
            <a:extLst>
              <a:ext uri="{FF2B5EF4-FFF2-40B4-BE49-F238E27FC236}">
                <a16:creationId xmlns:a16="http://schemas.microsoft.com/office/drawing/2014/main" id="{72AD60FF-68ED-9B50-1B52-736395AB5EA7}"/>
              </a:ext>
            </a:extLst>
          </p:cNvPr>
          <p:cNvGrpSpPr/>
          <p:nvPr/>
        </p:nvGrpSpPr>
        <p:grpSpPr>
          <a:xfrm>
            <a:off x="1048518" y="2595853"/>
            <a:ext cx="6220051" cy="3954100"/>
            <a:chOff x="1926459" y="2007290"/>
            <a:chExt cx="8479450" cy="4732069"/>
          </a:xfrm>
        </p:grpSpPr>
        <p:grpSp>
          <p:nvGrpSpPr>
            <p:cNvPr id="4" name="组合 3">
              <a:extLst>
                <a:ext uri="{FF2B5EF4-FFF2-40B4-BE49-F238E27FC236}">
                  <a16:creationId xmlns:a16="http://schemas.microsoft.com/office/drawing/2014/main" id="{52D025F9-9CB4-C86F-79F3-E63437B3AE51}"/>
                </a:ext>
              </a:extLst>
            </p:cNvPr>
            <p:cNvGrpSpPr/>
            <p:nvPr/>
          </p:nvGrpSpPr>
          <p:grpSpPr>
            <a:xfrm>
              <a:off x="4423852" y="6307359"/>
              <a:ext cx="3582444" cy="432000"/>
              <a:chOff x="2341355" y="4320514"/>
              <a:chExt cx="3582444" cy="432000"/>
            </a:xfrm>
          </p:grpSpPr>
          <p:sp>
            <p:nvSpPr>
              <p:cNvPr id="54" name="椭圆 53">
                <a:extLst>
                  <a:ext uri="{FF2B5EF4-FFF2-40B4-BE49-F238E27FC236}">
                    <a16:creationId xmlns:a16="http://schemas.microsoft.com/office/drawing/2014/main" id="{B636DDFF-CE8B-ECA9-0F33-FFCDD187D718}"/>
                  </a:ext>
                </a:extLst>
              </p:cNvPr>
              <p:cNvSpPr/>
              <p:nvPr/>
            </p:nvSpPr>
            <p:spPr>
              <a:xfrm>
                <a:off x="2341355" y="4320514"/>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Verdana"/>
                    <a:ea typeface="幼圆"/>
                    <a:cs typeface="+mn-cs"/>
                  </a:rPr>
                  <a:t>好瓜</a:t>
                </a:r>
              </a:p>
            </p:txBody>
          </p:sp>
          <p:sp>
            <p:nvSpPr>
              <p:cNvPr id="55" name="椭圆 54">
                <a:extLst>
                  <a:ext uri="{FF2B5EF4-FFF2-40B4-BE49-F238E27FC236}">
                    <a16:creationId xmlns:a16="http://schemas.microsoft.com/office/drawing/2014/main" id="{C733EFC5-E57A-D2B4-0967-EEFE8888EF8C}"/>
                  </a:ext>
                </a:extLst>
              </p:cNvPr>
              <p:cNvSpPr/>
              <p:nvPr/>
            </p:nvSpPr>
            <p:spPr>
              <a:xfrm>
                <a:off x="3592577" y="4320514"/>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Verdana"/>
                    <a:ea typeface="幼圆"/>
                    <a:cs typeface="+mn-cs"/>
                  </a:rPr>
                  <a:t>坏瓜</a:t>
                </a:r>
              </a:p>
            </p:txBody>
          </p:sp>
          <p:sp>
            <p:nvSpPr>
              <p:cNvPr id="56" name="椭圆 55">
                <a:extLst>
                  <a:ext uri="{FF2B5EF4-FFF2-40B4-BE49-F238E27FC236}">
                    <a16:creationId xmlns:a16="http://schemas.microsoft.com/office/drawing/2014/main" id="{0E4FC84E-961B-DCED-4520-4E8674C26D17}"/>
                  </a:ext>
                </a:extLst>
              </p:cNvPr>
              <p:cNvSpPr/>
              <p:nvPr/>
            </p:nvSpPr>
            <p:spPr>
              <a:xfrm>
                <a:off x="4843799" y="4320514"/>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Verdana"/>
                    <a:ea typeface="幼圆"/>
                    <a:cs typeface="+mn-cs"/>
                  </a:rPr>
                  <a:t>好瓜</a:t>
                </a:r>
              </a:p>
            </p:txBody>
          </p:sp>
        </p:grpSp>
        <p:cxnSp>
          <p:nvCxnSpPr>
            <p:cNvPr id="5" name="直接连接符 4">
              <a:extLst>
                <a:ext uri="{FF2B5EF4-FFF2-40B4-BE49-F238E27FC236}">
                  <a16:creationId xmlns:a16="http://schemas.microsoft.com/office/drawing/2014/main" id="{FBF20E5E-ABBA-8DF3-6030-1EE635714E82}"/>
                </a:ext>
              </a:extLst>
            </p:cNvPr>
            <p:cNvCxnSpPr>
              <a:endCxn id="54" idx="0"/>
            </p:cNvCxnSpPr>
            <p:nvPr/>
          </p:nvCxnSpPr>
          <p:spPr>
            <a:xfrm flipH="1">
              <a:off x="4963852" y="5508978"/>
              <a:ext cx="1256326" cy="798381"/>
            </a:xfrm>
            <a:prstGeom prst="line">
              <a:avLst/>
            </a:prstGeom>
            <a:noFill/>
            <a:ln w="6350" cap="flat" cmpd="sng" algn="ctr">
              <a:solidFill>
                <a:sysClr val="windowText" lastClr="000000"/>
              </a:solidFill>
              <a:prstDash val="solid"/>
              <a:miter lim="800000"/>
            </a:ln>
            <a:effectLst/>
          </p:spPr>
        </p:cxnSp>
        <p:sp>
          <p:nvSpPr>
            <p:cNvPr id="6" name="文本框 11">
              <a:extLst>
                <a:ext uri="{FF2B5EF4-FFF2-40B4-BE49-F238E27FC236}">
                  <a16:creationId xmlns:a16="http://schemas.microsoft.com/office/drawing/2014/main" id="{7FD81669-A03C-8256-5FE2-362CDAECDCF6}"/>
                </a:ext>
              </a:extLst>
            </p:cNvPr>
            <p:cNvSpPr txBox="1"/>
            <p:nvPr/>
          </p:nvSpPr>
          <p:spPr>
            <a:xfrm>
              <a:off x="6164461" y="5818868"/>
              <a:ext cx="6463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清晰</a:t>
              </a:r>
            </a:p>
          </p:txBody>
        </p:sp>
        <p:cxnSp>
          <p:nvCxnSpPr>
            <p:cNvPr id="7" name="直接连接符 6">
              <a:extLst>
                <a:ext uri="{FF2B5EF4-FFF2-40B4-BE49-F238E27FC236}">
                  <a16:creationId xmlns:a16="http://schemas.microsoft.com/office/drawing/2014/main" id="{1D77A7C4-83E5-3892-464D-4C931ED97DB9}"/>
                </a:ext>
              </a:extLst>
            </p:cNvPr>
            <p:cNvCxnSpPr>
              <a:endCxn id="56" idx="0"/>
            </p:cNvCxnSpPr>
            <p:nvPr/>
          </p:nvCxnSpPr>
          <p:spPr>
            <a:xfrm>
              <a:off x="6215074" y="5508978"/>
              <a:ext cx="1251222" cy="798381"/>
            </a:xfrm>
            <a:prstGeom prst="line">
              <a:avLst/>
            </a:prstGeom>
            <a:noFill/>
            <a:ln w="6350" cap="flat" cmpd="sng" algn="ctr">
              <a:solidFill>
                <a:sysClr val="windowText" lastClr="000000"/>
              </a:solidFill>
              <a:prstDash val="solid"/>
              <a:miter lim="800000"/>
            </a:ln>
            <a:effectLst/>
          </p:spPr>
        </p:cxnSp>
        <p:cxnSp>
          <p:nvCxnSpPr>
            <p:cNvPr id="8" name="直接连接符 7">
              <a:extLst>
                <a:ext uri="{FF2B5EF4-FFF2-40B4-BE49-F238E27FC236}">
                  <a16:creationId xmlns:a16="http://schemas.microsoft.com/office/drawing/2014/main" id="{C703B3B8-93BA-6C69-6EBC-4E962B70304D}"/>
                </a:ext>
              </a:extLst>
            </p:cNvPr>
            <p:cNvCxnSpPr>
              <a:stCxn id="9" idx="2"/>
              <a:endCxn id="55" idx="0"/>
            </p:cNvCxnSpPr>
            <p:nvPr/>
          </p:nvCxnSpPr>
          <p:spPr>
            <a:xfrm>
              <a:off x="6215074" y="5699638"/>
              <a:ext cx="0" cy="607721"/>
            </a:xfrm>
            <a:prstGeom prst="line">
              <a:avLst/>
            </a:prstGeom>
            <a:noFill/>
            <a:ln w="6350" cap="flat" cmpd="sng" algn="ctr">
              <a:solidFill>
                <a:sysClr val="windowText" lastClr="000000"/>
              </a:solidFill>
              <a:prstDash val="solid"/>
              <a:miter lim="800000"/>
            </a:ln>
            <a:effectLst/>
          </p:spPr>
        </p:cxnSp>
        <p:sp>
          <p:nvSpPr>
            <p:cNvPr id="9" name="圆角矩形 9">
              <a:extLst>
                <a:ext uri="{FF2B5EF4-FFF2-40B4-BE49-F238E27FC236}">
                  <a16:creationId xmlns:a16="http://schemas.microsoft.com/office/drawing/2014/main" id="{CA8BD888-0809-A566-4E4E-17FA3E846740}"/>
                </a:ext>
              </a:extLst>
            </p:cNvPr>
            <p:cNvSpPr/>
            <p:nvPr/>
          </p:nvSpPr>
          <p:spPr>
            <a:xfrm>
              <a:off x="5675074" y="5267638"/>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1" i="0" u="none" strike="noStrike" kern="0" cap="none" spc="0" normalizeH="0" baseline="0" noProof="0" dirty="0">
                  <a:ln>
                    <a:noFill/>
                  </a:ln>
                  <a:solidFill>
                    <a:srgbClr val="16754D"/>
                  </a:solidFill>
                  <a:effectLst/>
                  <a:uLnTx/>
                  <a:uFillTx/>
                  <a:latin typeface="Times" panose="02020603060405020304" pitchFamily="18" charset="0"/>
                  <a:ea typeface="幼圆"/>
                  <a:cs typeface="+mn-cs"/>
                </a:rPr>
                <a:t>纹理</a:t>
              </a:r>
              <a:r>
                <a:rPr kumimoji="0" lang="en-US" altLang="zh-CN" sz="1800" b="1" i="0" u="none" strike="noStrike" kern="0" cap="none" spc="0" normalizeH="0" baseline="0" noProof="0" dirty="0">
                  <a:ln>
                    <a:noFill/>
                  </a:ln>
                  <a:solidFill>
                    <a:srgbClr val="16754D"/>
                  </a:solidFill>
                  <a:effectLst/>
                  <a:uLnTx/>
                  <a:uFillTx/>
                  <a:latin typeface="Times" panose="02020603060405020304" pitchFamily="18" charset="0"/>
                  <a:ea typeface="幼圆"/>
                  <a:cs typeface="+mn-cs"/>
                </a:rPr>
                <a:t>?</a:t>
              </a:r>
              <a:endParaRPr kumimoji="0" lang="zh-CN" altLang="en-US" sz="4800" b="1" i="0" u="none" strike="noStrike" kern="0" cap="none" spc="0" normalizeH="0" baseline="0" noProof="0" dirty="0">
                <a:ln>
                  <a:noFill/>
                </a:ln>
                <a:solidFill>
                  <a:srgbClr val="16754D"/>
                </a:solidFill>
                <a:effectLst/>
                <a:uLnTx/>
                <a:uFillTx/>
                <a:latin typeface="Times" panose="02020603060405020304" pitchFamily="18" charset="0"/>
                <a:ea typeface="幼圆"/>
                <a:cs typeface="+mn-cs"/>
              </a:endParaRPr>
            </a:p>
          </p:txBody>
        </p:sp>
        <p:sp>
          <p:nvSpPr>
            <p:cNvPr id="10" name="文本框 20">
              <a:extLst>
                <a:ext uri="{FF2B5EF4-FFF2-40B4-BE49-F238E27FC236}">
                  <a16:creationId xmlns:a16="http://schemas.microsoft.com/office/drawing/2014/main" id="{69282763-ADC8-C78C-5E65-8C79C17A8E0B}"/>
                </a:ext>
              </a:extLst>
            </p:cNvPr>
            <p:cNvSpPr txBox="1"/>
            <p:nvPr/>
          </p:nvSpPr>
          <p:spPr>
            <a:xfrm>
              <a:off x="7089965" y="5818868"/>
              <a:ext cx="6463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模糊</a:t>
              </a:r>
            </a:p>
          </p:txBody>
        </p:sp>
        <p:sp>
          <p:nvSpPr>
            <p:cNvPr id="11" name="文本框 21">
              <a:extLst>
                <a:ext uri="{FF2B5EF4-FFF2-40B4-BE49-F238E27FC236}">
                  <a16:creationId xmlns:a16="http://schemas.microsoft.com/office/drawing/2014/main" id="{AFD4A2AA-0375-5B60-F878-4F00C3716D41}"/>
                </a:ext>
              </a:extLst>
            </p:cNvPr>
            <p:cNvSpPr txBox="1"/>
            <p:nvPr/>
          </p:nvSpPr>
          <p:spPr>
            <a:xfrm>
              <a:off x="4737145" y="5818868"/>
              <a:ext cx="6463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稍糊</a:t>
              </a:r>
            </a:p>
          </p:txBody>
        </p:sp>
        <p:sp>
          <p:nvSpPr>
            <p:cNvPr id="12" name="椭圆 11">
              <a:extLst>
                <a:ext uri="{FF2B5EF4-FFF2-40B4-BE49-F238E27FC236}">
                  <a16:creationId xmlns:a16="http://schemas.microsoft.com/office/drawing/2014/main" id="{5233C3D1-B16F-B0F1-56D0-6ED61478AE82}"/>
                </a:ext>
              </a:extLst>
            </p:cNvPr>
            <p:cNvSpPr/>
            <p:nvPr/>
          </p:nvSpPr>
          <p:spPr>
            <a:xfrm>
              <a:off x="4423852" y="5267638"/>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Verdana"/>
                  <a:ea typeface="幼圆"/>
                  <a:cs typeface="+mn-cs"/>
                </a:rPr>
                <a:t>好瓜</a:t>
              </a:r>
            </a:p>
          </p:txBody>
        </p:sp>
        <p:sp>
          <p:nvSpPr>
            <p:cNvPr id="13" name="椭圆 12">
              <a:extLst>
                <a:ext uri="{FF2B5EF4-FFF2-40B4-BE49-F238E27FC236}">
                  <a16:creationId xmlns:a16="http://schemas.microsoft.com/office/drawing/2014/main" id="{5835C7FB-57B5-6DE6-7893-82BF79DEA036}"/>
                </a:ext>
              </a:extLst>
            </p:cNvPr>
            <p:cNvSpPr/>
            <p:nvPr/>
          </p:nvSpPr>
          <p:spPr>
            <a:xfrm>
              <a:off x="6923629" y="5267638"/>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Verdana"/>
                  <a:ea typeface="幼圆"/>
                  <a:cs typeface="+mn-cs"/>
                </a:rPr>
                <a:t>好瓜</a:t>
              </a:r>
            </a:p>
          </p:txBody>
        </p:sp>
        <p:cxnSp>
          <p:nvCxnSpPr>
            <p:cNvPr id="14" name="直接连接符 13">
              <a:extLst>
                <a:ext uri="{FF2B5EF4-FFF2-40B4-BE49-F238E27FC236}">
                  <a16:creationId xmlns:a16="http://schemas.microsoft.com/office/drawing/2014/main" id="{211B2AE3-F269-5722-B421-FBBFA7F30AA8}"/>
                </a:ext>
              </a:extLst>
            </p:cNvPr>
            <p:cNvCxnSpPr/>
            <p:nvPr/>
          </p:nvCxnSpPr>
          <p:spPr>
            <a:xfrm flipH="1">
              <a:off x="4963852" y="4469354"/>
              <a:ext cx="1256326" cy="798381"/>
            </a:xfrm>
            <a:prstGeom prst="line">
              <a:avLst/>
            </a:prstGeom>
            <a:noFill/>
            <a:ln w="6350" cap="flat" cmpd="sng" algn="ctr">
              <a:solidFill>
                <a:sysClr val="windowText" lastClr="000000"/>
              </a:solidFill>
              <a:prstDash val="solid"/>
              <a:miter lim="800000"/>
            </a:ln>
            <a:effectLst/>
          </p:spPr>
        </p:cxnSp>
        <p:sp>
          <p:nvSpPr>
            <p:cNvPr id="15" name="文本框 26">
              <a:extLst>
                <a:ext uri="{FF2B5EF4-FFF2-40B4-BE49-F238E27FC236}">
                  <a16:creationId xmlns:a16="http://schemas.microsoft.com/office/drawing/2014/main" id="{B64D88B4-B281-AA29-2E7C-DAA65488E808}"/>
                </a:ext>
              </a:extLst>
            </p:cNvPr>
            <p:cNvSpPr txBox="1"/>
            <p:nvPr/>
          </p:nvSpPr>
          <p:spPr>
            <a:xfrm>
              <a:off x="6164461" y="4779244"/>
              <a:ext cx="6463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乌黑</a:t>
              </a:r>
            </a:p>
          </p:txBody>
        </p:sp>
        <p:cxnSp>
          <p:nvCxnSpPr>
            <p:cNvPr id="16" name="直接连接符 15">
              <a:extLst>
                <a:ext uri="{FF2B5EF4-FFF2-40B4-BE49-F238E27FC236}">
                  <a16:creationId xmlns:a16="http://schemas.microsoft.com/office/drawing/2014/main" id="{BA832C41-445C-947D-970F-EF388F7AEA81}"/>
                </a:ext>
              </a:extLst>
            </p:cNvPr>
            <p:cNvCxnSpPr/>
            <p:nvPr/>
          </p:nvCxnSpPr>
          <p:spPr>
            <a:xfrm>
              <a:off x="6215074" y="4469354"/>
              <a:ext cx="1251222" cy="798381"/>
            </a:xfrm>
            <a:prstGeom prst="line">
              <a:avLst/>
            </a:prstGeom>
            <a:noFill/>
            <a:ln w="6350" cap="flat" cmpd="sng" algn="ctr">
              <a:solidFill>
                <a:sysClr val="windowText" lastClr="000000"/>
              </a:solidFill>
              <a:prstDash val="solid"/>
              <a:miter lim="800000"/>
            </a:ln>
            <a:effectLst/>
          </p:spPr>
        </p:cxnSp>
        <p:cxnSp>
          <p:nvCxnSpPr>
            <p:cNvPr id="17" name="直接连接符 16">
              <a:extLst>
                <a:ext uri="{FF2B5EF4-FFF2-40B4-BE49-F238E27FC236}">
                  <a16:creationId xmlns:a16="http://schemas.microsoft.com/office/drawing/2014/main" id="{9C921BF5-E8E7-266E-93A9-7FCC9B62A88A}"/>
                </a:ext>
              </a:extLst>
            </p:cNvPr>
            <p:cNvCxnSpPr/>
            <p:nvPr/>
          </p:nvCxnSpPr>
          <p:spPr>
            <a:xfrm>
              <a:off x="6215074" y="4660014"/>
              <a:ext cx="0" cy="607721"/>
            </a:xfrm>
            <a:prstGeom prst="line">
              <a:avLst/>
            </a:prstGeom>
            <a:noFill/>
            <a:ln w="6350" cap="flat" cmpd="sng" algn="ctr">
              <a:solidFill>
                <a:sysClr val="windowText" lastClr="000000"/>
              </a:solidFill>
              <a:prstDash val="solid"/>
              <a:miter lim="800000"/>
            </a:ln>
            <a:effectLst/>
          </p:spPr>
        </p:cxnSp>
        <p:sp>
          <p:nvSpPr>
            <p:cNvPr id="18" name="文本框 29">
              <a:extLst>
                <a:ext uri="{FF2B5EF4-FFF2-40B4-BE49-F238E27FC236}">
                  <a16:creationId xmlns:a16="http://schemas.microsoft.com/office/drawing/2014/main" id="{7D64F766-7EA7-0922-D63A-8A2730A2F35F}"/>
                </a:ext>
              </a:extLst>
            </p:cNvPr>
            <p:cNvSpPr txBox="1"/>
            <p:nvPr/>
          </p:nvSpPr>
          <p:spPr>
            <a:xfrm>
              <a:off x="7089965" y="4779244"/>
              <a:ext cx="6463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浅白</a:t>
              </a:r>
            </a:p>
          </p:txBody>
        </p:sp>
        <p:sp>
          <p:nvSpPr>
            <p:cNvPr id="19" name="文本框 30">
              <a:extLst>
                <a:ext uri="{FF2B5EF4-FFF2-40B4-BE49-F238E27FC236}">
                  <a16:creationId xmlns:a16="http://schemas.microsoft.com/office/drawing/2014/main" id="{C866D07E-E8E0-9B4C-4F3A-A2887F0FB28F}"/>
                </a:ext>
              </a:extLst>
            </p:cNvPr>
            <p:cNvSpPr txBox="1"/>
            <p:nvPr/>
          </p:nvSpPr>
          <p:spPr>
            <a:xfrm>
              <a:off x="4737145" y="4779244"/>
              <a:ext cx="6463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青绿</a:t>
              </a:r>
            </a:p>
          </p:txBody>
        </p:sp>
        <p:sp>
          <p:nvSpPr>
            <p:cNvPr id="20" name="圆角矩形 20">
              <a:extLst>
                <a:ext uri="{FF2B5EF4-FFF2-40B4-BE49-F238E27FC236}">
                  <a16:creationId xmlns:a16="http://schemas.microsoft.com/office/drawing/2014/main" id="{62F53622-7C77-750F-CDE7-92F5FCBA1E9C}"/>
                </a:ext>
              </a:extLst>
            </p:cNvPr>
            <p:cNvSpPr/>
            <p:nvPr/>
          </p:nvSpPr>
          <p:spPr>
            <a:xfrm>
              <a:off x="5675074" y="4222020"/>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Times" panose="02020603060405020304" pitchFamily="18" charset="0"/>
                  <a:ea typeface="幼圆"/>
                  <a:cs typeface="+mn-cs"/>
                </a:rPr>
                <a:t>色泽</a:t>
              </a:r>
            </a:p>
          </p:txBody>
        </p:sp>
        <p:sp>
          <p:nvSpPr>
            <p:cNvPr id="21" name="椭圆 20">
              <a:extLst>
                <a:ext uri="{FF2B5EF4-FFF2-40B4-BE49-F238E27FC236}">
                  <a16:creationId xmlns:a16="http://schemas.microsoft.com/office/drawing/2014/main" id="{55CF169C-D921-AD43-B2C0-3594DE504E29}"/>
                </a:ext>
              </a:extLst>
            </p:cNvPr>
            <p:cNvSpPr/>
            <p:nvPr/>
          </p:nvSpPr>
          <p:spPr>
            <a:xfrm>
              <a:off x="6923629" y="4222249"/>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Verdana"/>
                  <a:ea typeface="幼圆"/>
                  <a:cs typeface="+mn-cs"/>
                </a:rPr>
                <a:t>坏瓜</a:t>
              </a:r>
            </a:p>
          </p:txBody>
        </p:sp>
        <p:sp>
          <p:nvSpPr>
            <p:cNvPr id="22" name="椭圆 21">
              <a:extLst>
                <a:ext uri="{FF2B5EF4-FFF2-40B4-BE49-F238E27FC236}">
                  <a16:creationId xmlns:a16="http://schemas.microsoft.com/office/drawing/2014/main" id="{35EFD7B5-D75F-C512-FA8C-49312C960A93}"/>
                </a:ext>
              </a:extLst>
            </p:cNvPr>
            <p:cNvSpPr/>
            <p:nvPr/>
          </p:nvSpPr>
          <p:spPr>
            <a:xfrm>
              <a:off x="8167080" y="4222020"/>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Verdana"/>
                  <a:ea typeface="幼圆"/>
                  <a:cs typeface="+mn-cs"/>
                </a:rPr>
                <a:t>好瓜</a:t>
              </a:r>
            </a:p>
          </p:txBody>
        </p:sp>
        <p:cxnSp>
          <p:nvCxnSpPr>
            <p:cNvPr id="23" name="直接连接符 22">
              <a:extLst>
                <a:ext uri="{FF2B5EF4-FFF2-40B4-BE49-F238E27FC236}">
                  <a16:creationId xmlns:a16="http://schemas.microsoft.com/office/drawing/2014/main" id="{CC238A57-02FD-D2FA-FABB-32F67A1A3FF0}"/>
                </a:ext>
              </a:extLst>
            </p:cNvPr>
            <p:cNvCxnSpPr/>
            <p:nvPr/>
          </p:nvCxnSpPr>
          <p:spPr>
            <a:xfrm flipH="1">
              <a:off x="6203580" y="3417574"/>
              <a:ext cx="1256326" cy="798381"/>
            </a:xfrm>
            <a:prstGeom prst="line">
              <a:avLst/>
            </a:prstGeom>
            <a:noFill/>
            <a:ln w="6350" cap="flat" cmpd="sng" algn="ctr">
              <a:solidFill>
                <a:sysClr val="windowText" lastClr="000000"/>
              </a:solidFill>
              <a:prstDash val="solid"/>
              <a:miter lim="800000"/>
            </a:ln>
            <a:effectLst/>
          </p:spPr>
        </p:cxnSp>
        <p:sp>
          <p:nvSpPr>
            <p:cNvPr id="24" name="文本框 35">
              <a:extLst>
                <a:ext uri="{FF2B5EF4-FFF2-40B4-BE49-F238E27FC236}">
                  <a16:creationId xmlns:a16="http://schemas.microsoft.com/office/drawing/2014/main" id="{B9F9601D-32CE-088D-91F9-241BB1C43340}"/>
                </a:ext>
              </a:extLst>
            </p:cNvPr>
            <p:cNvSpPr txBox="1"/>
            <p:nvPr/>
          </p:nvSpPr>
          <p:spPr>
            <a:xfrm>
              <a:off x="7404189" y="3727464"/>
              <a:ext cx="6463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蜷缩</a:t>
              </a:r>
            </a:p>
          </p:txBody>
        </p:sp>
        <p:cxnSp>
          <p:nvCxnSpPr>
            <p:cNvPr id="25" name="直接连接符 24">
              <a:extLst>
                <a:ext uri="{FF2B5EF4-FFF2-40B4-BE49-F238E27FC236}">
                  <a16:creationId xmlns:a16="http://schemas.microsoft.com/office/drawing/2014/main" id="{414F95BF-AA4C-904E-AF2B-0056C00EFB22}"/>
                </a:ext>
              </a:extLst>
            </p:cNvPr>
            <p:cNvCxnSpPr/>
            <p:nvPr/>
          </p:nvCxnSpPr>
          <p:spPr>
            <a:xfrm>
              <a:off x="7454802" y="3417574"/>
              <a:ext cx="1251222" cy="798381"/>
            </a:xfrm>
            <a:prstGeom prst="line">
              <a:avLst/>
            </a:prstGeom>
            <a:noFill/>
            <a:ln w="6350" cap="flat" cmpd="sng" algn="ctr">
              <a:solidFill>
                <a:sysClr val="windowText" lastClr="000000"/>
              </a:solidFill>
              <a:prstDash val="solid"/>
              <a:miter lim="800000"/>
            </a:ln>
            <a:effectLst/>
          </p:spPr>
        </p:cxnSp>
        <p:cxnSp>
          <p:nvCxnSpPr>
            <p:cNvPr id="26" name="直接连接符 25">
              <a:extLst>
                <a:ext uri="{FF2B5EF4-FFF2-40B4-BE49-F238E27FC236}">
                  <a16:creationId xmlns:a16="http://schemas.microsoft.com/office/drawing/2014/main" id="{97ECB2D6-F2ED-3329-9CBF-CD064197E9C8}"/>
                </a:ext>
              </a:extLst>
            </p:cNvPr>
            <p:cNvCxnSpPr/>
            <p:nvPr/>
          </p:nvCxnSpPr>
          <p:spPr>
            <a:xfrm>
              <a:off x="7454802" y="3608234"/>
              <a:ext cx="0" cy="607721"/>
            </a:xfrm>
            <a:prstGeom prst="line">
              <a:avLst/>
            </a:prstGeom>
            <a:noFill/>
            <a:ln w="6350" cap="flat" cmpd="sng" algn="ctr">
              <a:solidFill>
                <a:sysClr val="windowText" lastClr="000000"/>
              </a:solidFill>
              <a:prstDash val="solid"/>
              <a:miter lim="800000"/>
            </a:ln>
            <a:effectLst/>
          </p:spPr>
        </p:cxnSp>
        <p:sp>
          <p:nvSpPr>
            <p:cNvPr id="27" name="文本框 38">
              <a:extLst>
                <a:ext uri="{FF2B5EF4-FFF2-40B4-BE49-F238E27FC236}">
                  <a16:creationId xmlns:a16="http://schemas.microsoft.com/office/drawing/2014/main" id="{DB88AA87-CCCA-D9B1-0D51-A72B1FC405D9}"/>
                </a:ext>
              </a:extLst>
            </p:cNvPr>
            <p:cNvSpPr txBox="1"/>
            <p:nvPr/>
          </p:nvSpPr>
          <p:spPr>
            <a:xfrm>
              <a:off x="8329693" y="3727464"/>
              <a:ext cx="6463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硬挺</a:t>
              </a:r>
            </a:p>
          </p:txBody>
        </p:sp>
        <p:sp>
          <p:nvSpPr>
            <p:cNvPr id="28" name="文本框 39">
              <a:extLst>
                <a:ext uri="{FF2B5EF4-FFF2-40B4-BE49-F238E27FC236}">
                  <a16:creationId xmlns:a16="http://schemas.microsoft.com/office/drawing/2014/main" id="{582C9DA3-F37A-01DB-23AA-1B3DEE123A69}"/>
                </a:ext>
              </a:extLst>
            </p:cNvPr>
            <p:cNvSpPr txBox="1"/>
            <p:nvPr/>
          </p:nvSpPr>
          <p:spPr>
            <a:xfrm>
              <a:off x="5976873" y="3727464"/>
              <a:ext cx="6463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稍蜷</a:t>
              </a:r>
            </a:p>
          </p:txBody>
        </p:sp>
        <p:sp>
          <p:nvSpPr>
            <p:cNvPr id="29" name="圆角矩形 29">
              <a:extLst>
                <a:ext uri="{FF2B5EF4-FFF2-40B4-BE49-F238E27FC236}">
                  <a16:creationId xmlns:a16="http://schemas.microsoft.com/office/drawing/2014/main" id="{B5A7FD85-B9EA-5E9E-A703-E9460E794613}"/>
                </a:ext>
              </a:extLst>
            </p:cNvPr>
            <p:cNvSpPr/>
            <p:nvPr/>
          </p:nvSpPr>
          <p:spPr>
            <a:xfrm>
              <a:off x="6935074" y="3176860"/>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Times" panose="02020603060405020304" pitchFamily="18" charset="0"/>
                  <a:ea typeface="幼圆"/>
                  <a:cs typeface="+mn-cs"/>
                </a:rPr>
                <a:t>根蒂</a:t>
              </a:r>
            </a:p>
          </p:txBody>
        </p:sp>
        <p:sp>
          <p:nvSpPr>
            <p:cNvPr id="30" name="椭圆 29">
              <a:extLst>
                <a:ext uri="{FF2B5EF4-FFF2-40B4-BE49-F238E27FC236}">
                  <a16:creationId xmlns:a16="http://schemas.microsoft.com/office/drawing/2014/main" id="{974B725A-2383-BE0D-2160-7FA7DCDABB4E}"/>
                </a:ext>
              </a:extLst>
            </p:cNvPr>
            <p:cNvSpPr/>
            <p:nvPr/>
          </p:nvSpPr>
          <p:spPr>
            <a:xfrm>
              <a:off x="3155103" y="4234055"/>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Verdana"/>
                  <a:ea typeface="幼圆"/>
                  <a:cs typeface="+mn-cs"/>
                </a:rPr>
                <a:t>好瓜</a:t>
              </a:r>
            </a:p>
          </p:txBody>
        </p:sp>
        <p:sp>
          <p:nvSpPr>
            <p:cNvPr id="31" name="椭圆 30">
              <a:extLst>
                <a:ext uri="{FF2B5EF4-FFF2-40B4-BE49-F238E27FC236}">
                  <a16:creationId xmlns:a16="http://schemas.microsoft.com/office/drawing/2014/main" id="{1B04D200-11EC-7159-8797-CFFDDCBC9A69}"/>
                </a:ext>
              </a:extLst>
            </p:cNvPr>
            <p:cNvSpPr/>
            <p:nvPr/>
          </p:nvSpPr>
          <p:spPr>
            <a:xfrm>
              <a:off x="4383747" y="4234055"/>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Verdana"/>
                  <a:ea typeface="幼圆"/>
                  <a:cs typeface="+mn-cs"/>
                </a:rPr>
                <a:t>坏瓜</a:t>
              </a:r>
            </a:p>
          </p:txBody>
        </p:sp>
        <p:sp>
          <p:nvSpPr>
            <p:cNvPr id="32" name="椭圆 31">
              <a:extLst>
                <a:ext uri="{FF2B5EF4-FFF2-40B4-BE49-F238E27FC236}">
                  <a16:creationId xmlns:a16="http://schemas.microsoft.com/office/drawing/2014/main" id="{BA263794-A8C2-7E85-43C9-4AD49FAFB075}"/>
                </a:ext>
              </a:extLst>
            </p:cNvPr>
            <p:cNvSpPr/>
            <p:nvPr/>
          </p:nvSpPr>
          <p:spPr>
            <a:xfrm>
              <a:off x="1926459" y="4234055"/>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Verdana"/>
                  <a:ea typeface="幼圆"/>
                  <a:cs typeface="+mn-cs"/>
                </a:rPr>
                <a:t>好瓜</a:t>
              </a:r>
            </a:p>
          </p:txBody>
        </p:sp>
        <p:cxnSp>
          <p:nvCxnSpPr>
            <p:cNvPr id="33" name="直接连接符 32">
              <a:extLst>
                <a:ext uri="{FF2B5EF4-FFF2-40B4-BE49-F238E27FC236}">
                  <a16:creationId xmlns:a16="http://schemas.microsoft.com/office/drawing/2014/main" id="{D820CA25-6C2B-0859-A847-993A86068D23}"/>
                </a:ext>
              </a:extLst>
            </p:cNvPr>
            <p:cNvCxnSpPr/>
            <p:nvPr/>
          </p:nvCxnSpPr>
          <p:spPr>
            <a:xfrm flipH="1">
              <a:off x="2466572" y="3419924"/>
              <a:ext cx="1256326" cy="798381"/>
            </a:xfrm>
            <a:prstGeom prst="line">
              <a:avLst/>
            </a:prstGeom>
            <a:noFill/>
            <a:ln w="6350" cap="flat" cmpd="sng" algn="ctr">
              <a:solidFill>
                <a:sysClr val="windowText" lastClr="000000"/>
              </a:solidFill>
              <a:prstDash val="solid"/>
              <a:miter lim="800000"/>
            </a:ln>
            <a:effectLst/>
          </p:spPr>
        </p:cxnSp>
        <p:sp>
          <p:nvSpPr>
            <p:cNvPr id="34" name="文本框 45">
              <a:extLst>
                <a:ext uri="{FF2B5EF4-FFF2-40B4-BE49-F238E27FC236}">
                  <a16:creationId xmlns:a16="http://schemas.microsoft.com/office/drawing/2014/main" id="{2787C313-FBB2-399D-CC15-1B8E049CE07B}"/>
                </a:ext>
              </a:extLst>
            </p:cNvPr>
            <p:cNvSpPr txBox="1"/>
            <p:nvPr/>
          </p:nvSpPr>
          <p:spPr>
            <a:xfrm>
              <a:off x="3667181" y="3729814"/>
              <a:ext cx="6463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乌黑</a:t>
              </a:r>
            </a:p>
          </p:txBody>
        </p:sp>
        <p:cxnSp>
          <p:nvCxnSpPr>
            <p:cNvPr id="35" name="直接连接符 34">
              <a:extLst>
                <a:ext uri="{FF2B5EF4-FFF2-40B4-BE49-F238E27FC236}">
                  <a16:creationId xmlns:a16="http://schemas.microsoft.com/office/drawing/2014/main" id="{E94207A8-DF7A-4317-CB92-FA2E160B6EDB}"/>
                </a:ext>
              </a:extLst>
            </p:cNvPr>
            <p:cNvCxnSpPr/>
            <p:nvPr/>
          </p:nvCxnSpPr>
          <p:spPr>
            <a:xfrm>
              <a:off x="3717794" y="3419924"/>
              <a:ext cx="1251222" cy="798381"/>
            </a:xfrm>
            <a:prstGeom prst="line">
              <a:avLst/>
            </a:prstGeom>
            <a:noFill/>
            <a:ln w="6350" cap="flat" cmpd="sng" algn="ctr">
              <a:solidFill>
                <a:sysClr val="windowText" lastClr="000000"/>
              </a:solidFill>
              <a:prstDash val="solid"/>
              <a:miter lim="800000"/>
            </a:ln>
            <a:effectLst/>
          </p:spPr>
        </p:cxnSp>
        <p:cxnSp>
          <p:nvCxnSpPr>
            <p:cNvPr id="36" name="直接连接符 35">
              <a:extLst>
                <a:ext uri="{FF2B5EF4-FFF2-40B4-BE49-F238E27FC236}">
                  <a16:creationId xmlns:a16="http://schemas.microsoft.com/office/drawing/2014/main" id="{806D9099-93F3-9EEC-0429-742497D9A3D9}"/>
                </a:ext>
              </a:extLst>
            </p:cNvPr>
            <p:cNvCxnSpPr/>
            <p:nvPr/>
          </p:nvCxnSpPr>
          <p:spPr>
            <a:xfrm>
              <a:off x="3717794" y="3610584"/>
              <a:ext cx="0" cy="607721"/>
            </a:xfrm>
            <a:prstGeom prst="line">
              <a:avLst/>
            </a:prstGeom>
            <a:noFill/>
            <a:ln w="6350" cap="flat" cmpd="sng" algn="ctr">
              <a:solidFill>
                <a:sysClr val="windowText" lastClr="000000"/>
              </a:solidFill>
              <a:prstDash val="solid"/>
              <a:miter lim="800000"/>
            </a:ln>
            <a:effectLst/>
          </p:spPr>
        </p:cxnSp>
        <p:sp>
          <p:nvSpPr>
            <p:cNvPr id="37" name="文本框 48">
              <a:extLst>
                <a:ext uri="{FF2B5EF4-FFF2-40B4-BE49-F238E27FC236}">
                  <a16:creationId xmlns:a16="http://schemas.microsoft.com/office/drawing/2014/main" id="{4C3EDCFD-7294-F523-1779-4BD31B396ACD}"/>
                </a:ext>
              </a:extLst>
            </p:cNvPr>
            <p:cNvSpPr txBox="1"/>
            <p:nvPr/>
          </p:nvSpPr>
          <p:spPr>
            <a:xfrm>
              <a:off x="4592685" y="3729814"/>
              <a:ext cx="6463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浅白</a:t>
              </a:r>
            </a:p>
          </p:txBody>
        </p:sp>
        <p:sp>
          <p:nvSpPr>
            <p:cNvPr id="38" name="文本框 49">
              <a:extLst>
                <a:ext uri="{FF2B5EF4-FFF2-40B4-BE49-F238E27FC236}">
                  <a16:creationId xmlns:a16="http://schemas.microsoft.com/office/drawing/2014/main" id="{F92EAD83-974F-9B15-1A1C-CB49AA8122FD}"/>
                </a:ext>
              </a:extLst>
            </p:cNvPr>
            <p:cNvSpPr txBox="1"/>
            <p:nvPr/>
          </p:nvSpPr>
          <p:spPr>
            <a:xfrm>
              <a:off x="2239865" y="3729814"/>
              <a:ext cx="6463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青绿</a:t>
              </a:r>
            </a:p>
          </p:txBody>
        </p:sp>
        <p:sp>
          <p:nvSpPr>
            <p:cNvPr id="39" name="圆角矩形 39">
              <a:extLst>
                <a:ext uri="{FF2B5EF4-FFF2-40B4-BE49-F238E27FC236}">
                  <a16:creationId xmlns:a16="http://schemas.microsoft.com/office/drawing/2014/main" id="{22145376-172E-3F8E-15A5-B113DF525B8C}"/>
                </a:ext>
              </a:extLst>
            </p:cNvPr>
            <p:cNvSpPr/>
            <p:nvPr/>
          </p:nvSpPr>
          <p:spPr>
            <a:xfrm>
              <a:off x="3161197" y="3176234"/>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Times" panose="02020603060405020304" pitchFamily="18" charset="0"/>
                  <a:ea typeface="幼圆"/>
                  <a:cs typeface="+mn-cs"/>
                </a:rPr>
                <a:t>色泽</a:t>
              </a:r>
            </a:p>
          </p:txBody>
        </p:sp>
        <p:sp>
          <p:nvSpPr>
            <p:cNvPr id="40" name="椭圆 39">
              <a:extLst>
                <a:ext uri="{FF2B5EF4-FFF2-40B4-BE49-F238E27FC236}">
                  <a16:creationId xmlns:a16="http://schemas.microsoft.com/office/drawing/2014/main" id="{77AEF28F-FD87-07D4-0DB9-589454559F44}"/>
                </a:ext>
              </a:extLst>
            </p:cNvPr>
            <p:cNvSpPr/>
            <p:nvPr/>
          </p:nvSpPr>
          <p:spPr>
            <a:xfrm>
              <a:off x="9325909" y="3175860"/>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Verdana"/>
                  <a:ea typeface="幼圆"/>
                  <a:cs typeface="+mn-cs"/>
                </a:rPr>
                <a:t>坏瓜</a:t>
              </a:r>
            </a:p>
          </p:txBody>
        </p:sp>
        <p:cxnSp>
          <p:nvCxnSpPr>
            <p:cNvPr id="41" name="直接连接符 40">
              <a:extLst>
                <a:ext uri="{FF2B5EF4-FFF2-40B4-BE49-F238E27FC236}">
                  <a16:creationId xmlns:a16="http://schemas.microsoft.com/office/drawing/2014/main" id="{D40DA448-4B8B-7691-EA83-F8FC339DED43}"/>
                </a:ext>
              </a:extLst>
            </p:cNvPr>
            <p:cNvCxnSpPr>
              <a:stCxn id="44" idx="2"/>
              <a:endCxn id="29" idx="0"/>
            </p:cNvCxnSpPr>
            <p:nvPr/>
          </p:nvCxnSpPr>
          <p:spPr>
            <a:xfrm>
              <a:off x="6251825" y="2573165"/>
              <a:ext cx="1223249" cy="603695"/>
            </a:xfrm>
            <a:prstGeom prst="line">
              <a:avLst/>
            </a:prstGeom>
            <a:noFill/>
            <a:ln w="6350" cap="flat" cmpd="sng" algn="ctr">
              <a:solidFill>
                <a:sysClr val="windowText" lastClr="000000"/>
              </a:solidFill>
              <a:prstDash val="solid"/>
              <a:miter lim="800000"/>
            </a:ln>
            <a:effectLst/>
          </p:spPr>
        </p:cxnSp>
        <p:cxnSp>
          <p:nvCxnSpPr>
            <p:cNvPr id="42" name="直接连接符 41">
              <a:extLst>
                <a:ext uri="{FF2B5EF4-FFF2-40B4-BE49-F238E27FC236}">
                  <a16:creationId xmlns:a16="http://schemas.microsoft.com/office/drawing/2014/main" id="{9DBCF311-A261-04B5-5F90-3086C9E39173}"/>
                </a:ext>
              </a:extLst>
            </p:cNvPr>
            <p:cNvCxnSpPr>
              <a:endCxn id="40" idx="0"/>
            </p:cNvCxnSpPr>
            <p:nvPr/>
          </p:nvCxnSpPr>
          <p:spPr>
            <a:xfrm>
              <a:off x="6596758" y="2579230"/>
              <a:ext cx="3269151" cy="596630"/>
            </a:xfrm>
            <a:prstGeom prst="line">
              <a:avLst/>
            </a:prstGeom>
            <a:noFill/>
            <a:ln w="6350" cap="flat" cmpd="sng" algn="ctr">
              <a:solidFill>
                <a:sysClr val="windowText" lastClr="000000"/>
              </a:solidFill>
              <a:prstDash val="solid"/>
              <a:miter lim="800000"/>
            </a:ln>
            <a:effectLst/>
          </p:spPr>
        </p:cxnSp>
        <p:cxnSp>
          <p:nvCxnSpPr>
            <p:cNvPr id="43" name="直接连接符 42">
              <a:extLst>
                <a:ext uri="{FF2B5EF4-FFF2-40B4-BE49-F238E27FC236}">
                  <a16:creationId xmlns:a16="http://schemas.microsoft.com/office/drawing/2014/main" id="{41C34B32-0ECD-E6C5-91C0-1F65992E9244}"/>
                </a:ext>
              </a:extLst>
            </p:cNvPr>
            <p:cNvCxnSpPr>
              <a:endCxn id="39" idx="0"/>
            </p:cNvCxnSpPr>
            <p:nvPr/>
          </p:nvCxnSpPr>
          <p:spPr>
            <a:xfrm flipH="1">
              <a:off x="3701197" y="2566871"/>
              <a:ext cx="2275676" cy="609363"/>
            </a:xfrm>
            <a:prstGeom prst="line">
              <a:avLst/>
            </a:prstGeom>
            <a:noFill/>
            <a:ln w="6350" cap="flat" cmpd="sng" algn="ctr">
              <a:solidFill>
                <a:sysClr val="windowText" lastClr="000000"/>
              </a:solidFill>
              <a:prstDash val="solid"/>
              <a:miter lim="800000"/>
            </a:ln>
            <a:effectLst/>
          </p:spPr>
        </p:cxnSp>
        <p:sp>
          <p:nvSpPr>
            <p:cNvPr id="44" name="圆角矩形 44">
              <a:extLst>
                <a:ext uri="{FF2B5EF4-FFF2-40B4-BE49-F238E27FC236}">
                  <a16:creationId xmlns:a16="http://schemas.microsoft.com/office/drawing/2014/main" id="{69AACD04-2F66-10E5-2875-80ADAAEEB5F0}"/>
                </a:ext>
              </a:extLst>
            </p:cNvPr>
            <p:cNvSpPr/>
            <p:nvPr/>
          </p:nvSpPr>
          <p:spPr>
            <a:xfrm>
              <a:off x="5531825" y="2141165"/>
              <a:ext cx="144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Times" panose="02020603060405020304" pitchFamily="18" charset="0"/>
                  <a:ea typeface="幼圆"/>
                  <a:cs typeface="+mn-cs"/>
                </a:rPr>
                <a:t>脐部</a:t>
              </a:r>
            </a:p>
          </p:txBody>
        </p:sp>
        <p:sp>
          <p:nvSpPr>
            <p:cNvPr id="45" name="文本框 63">
              <a:extLst>
                <a:ext uri="{FF2B5EF4-FFF2-40B4-BE49-F238E27FC236}">
                  <a16:creationId xmlns:a16="http://schemas.microsoft.com/office/drawing/2014/main" id="{DBB027D6-4EF5-40A4-A20D-113CBFA1A8CB}"/>
                </a:ext>
              </a:extLst>
            </p:cNvPr>
            <p:cNvSpPr txBox="1"/>
            <p:nvPr/>
          </p:nvSpPr>
          <p:spPr>
            <a:xfrm>
              <a:off x="8745894" y="2652494"/>
              <a:ext cx="6463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平坦</a:t>
              </a:r>
            </a:p>
          </p:txBody>
        </p:sp>
        <p:sp>
          <p:nvSpPr>
            <p:cNvPr id="46" name="文本框 64">
              <a:extLst>
                <a:ext uri="{FF2B5EF4-FFF2-40B4-BE49-F238E27FC236}">
                  <a16:creationId xmlns:a16="http://schemas.microsoft.com/office/drawing/2014/main" id="{62582222-B074-9C6F-5A5A-B66EFBA4B76A}"/>
                </a:ext>
              </a:extLst>
            </p:cNvPr>
            <p:cNvSpPr txBox="1"/>
            <p:nvPr/>
          </p:nvSpPr>
          <p:spPr>
            <a:xfrm>
              <a:off x="6110414" y="2652494"/>
              <a:ext cx="6463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稍凹</a:t>
              </a:r>
            </a:p>
          </p:txBody>
        </p:sp>
        <p:sp>
          <p:nvSpPr>
            <p:cNvPr id="47" name="文本框 65">
              <a:extLst>
                <a:ext uri="{FF2B5EF4-FFF2-40B4-BE49-F238E27FC236}">
                  <a16:creationId xmlns:a16="http://schemas.microsoft.com/office/drawing/2014/main" id="{70E0BC3F-5001-2ED9-245C-3A5BEA06A6E2}"/>
                </a:ext>
              </a:extLst>
            </p:cNvPr>
            <p:cNvSpPr txBox="1"/>
            <p:nvPr/>
          </p:nvSpPr>
          <p:spPr>
            <a:xfrm>
              <a:off x="3868758" y="2652494"/>
              <a:ext cx="6463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凹陷</a:t>
              </a:r>
            </a:p>
          </p:txBody>
        </p:sp>
        <p:sp>
          <p:nvSpPr>
            <p:cNvPr id="48" name="椭圆 47">
              <a:extLst>
                <a:ext uri="{FF2B5EF4-FFF2-40B4-BE49-F238E27FC236}">
                  <a16:creationId xmlns:a16="http://schemas.microsoft.com/office/drawing/2014/main" id="{D1623CE3-9C22-685B-6D84-5AF3AFCA0EDF}"/>
                </a:ext>
              </a:extLst>
            </p:cNvPr>
            <p:cNvSpPr/>
            <p:nvPr/>
          </p:nvSpPr>
          <p:spPr>
            <a:xfrm>
              <a:off x="5354660" y="2007290"/>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
                  <a:ea typeface="幼圆"/>
                  <a:cs typeface="+mn-cs"/>
                </a:rPr>
                <a:t>1</a:t>
              </a:r>
              <a:endParaRPr kumimoji="0" lang="zh-CN" altLang="en-US" sz="1800" b="0" i="0" u="none" strike="noStrike" kern="0" cap="none" spc="0" normalizeH="0" baseline="0" noProof="0" dirty="0">
                <a:ln>
                  <a:noFill/>
                </a:ln>
                <a:solidFill>
                  <a:prstClr val="black"/>
                </a:solidFill>
                <a:effectLst/>
                <a:uLnTx/>
                <a:uFillTx/>
                <a:latin typeface="Times "/>
                <a:ea typeface="幼圆"/>
                <a:cs typeface="+mn-cs"/>
              </a:endParaRPr>
            </a:p>
          </p:txBody>
        </p:sp>
        <p:sp>
          <p:nvSpPr>
            <p:cNvPr id="49" name="椭圆 48">
              <a:extLst>
                <a:ext uri="{FF2B5EF4-FFF2-40B4-BE49-F238E27FC236}">
                  <a16:creationId xmlns:a16="http://schemas.microsoft.com/office/drawing/2014/main" id="{8A03ABA4-6ECC-C30E-EC4C-4050F114ECEC}"/>
                </a:ext>
              </a:extLst>
            </p:cNvPr>
            <p:cNvSpPr/>
            <p:nvPr/>
          </p:nvSpPr>
          <p:spPr>
            <a:xfrm>
              <a:off x="3003222" y="3027314"/>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
                  <a:ea typeface="幼圆"/>
                  <a:cs typeface="+mn-cs"/>
                </a:rPr>
                <a:t>2</a:t>
              </a:r>
              <a:endParaRPr kumimoji="0" lang="zh-CN" altLang="en-US" sz="1800" b="0" i="0" u="none" strike="noStrike" kern="0" cap="none" spc="0" normalizeH="0" baseline="0" noProof="0" dirty="0">
                <a:ln>
                  <a:noFill/>
                </a:ln>
                <a:solidFill>
                  <a:prstClr val="black"/>
                </a:solidFill>
                <a:effectLst/>
                <a:uLnTx/>
                <a:uFillTx/>
                <a:latin typeface="Times "/>
                <a:ea typeface="幼圆"/>
                <a:cs typeface="+mn-cs"/>
              </a:endParaRPr>
            </a:p>
          </p:txBody>
        </p:sp>
        <p:sp>
          <p:nvSpPr>
            <p:cNvPr id="50" name="椭圆 49">
              <a:extLst>
                <a:ext uri="{FF2B5EF4-FFF2-40B4-BE49-F238E27FC236}">
                  <a16:creationId xmlns:a16="http://schemas.microsoft.com/office/drawing/2014/main" id="{CE2D0DCA-665D-B7B0-282C-5C193608B87A}"/>
                </a:ext>
              </a:extLst>
            </p:cNvPr>
            <p:cNvSpPr/>
            <p:nvPr/>
          </p:nvSpPr>
          <p:spPr>
            <a:xfrm>
              <a:off x="6758430" y="3038868"/>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
                  <a:ea typeface="幼圆"/>
                  <a:cs typeface="+mn-cs"/>
                </a:rPr>
                <a:t>3</a:t>
              </a:r>
              <a:endParaRPr kumimoji="0" lang="zh-CN" altLang="en-US" sz="1800" b="0" i="0" u="none" strike="noStrike" kern="0" cap="none" spc="0" normalizeH="0" baseline="0" noProof="0" dirty="0">
                <a:ln>
                  <a:noFill/>
                </a:ln>
                <a:solidFill>
                  <a:prstClr val="black"/>
                </a:solidFill>
                <a:effectLst/>
                <a:uLnTx/>
                <a:uFillTx/>
                <a:latin typeface="Times "/>
                <a:ea typeface="幼圆"/>
                <a:cs typeface="+mn-cs"/>
              </a:endParaRPr>
            </a:p>
          </p:txBody>
        </p:sp>
        <p:sp>
          <p:nvSpPr>
            <p:cNvPr id="51" name="椭圆 50">
              <a:extLst>
                <a:ext uri="{FF2B5EF4-FFF2-40B4-BE49-F238E27FC236}">
                  <a16:creationId xmlns:a16="http://schemas.microsoft.com/office/drawing/2014/main" id="{E4BBAE8A-9139-C3A1-085E-FDBF4E1230C2}"/>
                </a:ext>
              </a:extLst>
            </p:cNvPr>
            <p:cNvSpPr/>
            <p:nvPr/>
          </p:nvSpPr>
          <p:spPr>
            <a:xfrm>
              <a:off x="9153132" y="3095090"/>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
                  <a:ea typeface="幼圆"/>
                  <a:cs typeface="+mn-cs"/>
                </a:rPr>
                <a:t>4</a:t>
              </a:r>
              <a:endParaRPr kumimoji="0" lang="zh-CN" altLang="en-US" sz="1800" b="0" i="0" u="none" strike="noStrike" kern="0" cap="none" spc="0" normalizeH="0" baseline="0" noProof="0" dirty="0">
                <a:ln>
                  <a:noFill/>
                </a:ln>
                <a:solidFill>
                  <a:prstClr val="black"/>
                </a:solidFill>
                <a:effectLst/>
                <a:uLnTx/>
                <a:uFillTx/>
                <a:latin typeface="Times "/>
                <a:ea typeface="幼圆"/>
                <a:cs typeface="+mn-cs"/>
              </a:endParaRPr>
            </a:p>
          </p:txBody>
        </p:sp>
        <p:sp>
          <p:nvSpPr>
            <p:cNvPr id="52" name="椭圆 51">
              <a:extLst>
                <a:ext uri="{FF2B5EF4-FFF2-40B4-BE49-F238E27FC236}">
                  <a16:creationId xmlns:a16="http://schemas.microsoft.com/office/drawing/2014/main" id="{18CB1CC7-9086-802F-C7F8-C4BC56608A5E}"/>
                </a:ext>
              </a:extLst>
            </p:cNvPr>
            <p:cNvSpPr/>
            <p:nvPr/>
          </p:nvSpPr>
          <p:spPr>
            <a:xfrm>
              <a:off x="5512614" y="4037354"/>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
                  <a:ea typeface="幼圆"/>
                  <a:cs typeface="+mn-cs"/>
                </a:rPr>
                <a:t>5</a:t>
              </a:r>
              <a:endParaRPr kumimoji="0" lang="zh-CN" altLang="en-US" sz="1800" b="0" i="0" u="none" strike="noStrike" kern="0" cap="none" spc="0" normalizeH="0" baseline="0" noProof="0" dirty="0">
                <a:ln>
                  <a:noFill/>
                </a:ln>
                <a:solidFill>
                  <a:prstClr val="black"/>
                </a:solidFill>
                <a:effectLst/>
                <a:uLnTx/>
                <a:uFillTx/>
                <a:latin typeface="Times "/>
                <a:ea typeface="幼圆"/>
                <a:cs typeface="+mn-cs"/>
              </a:endParaRPr>
            </a:p>
          </p:txBody>
        </p:sp>
        <p:sp>
          <p:nvSpPr>
            <p:cNvPr id="53" name="椭圆 52">
              <a:extLst>
                <a:ext uri="{FF2B5EF4-FFF2-40B4-BE49-F238E27FC236}">
                  <a16:creationId xmlns:a16="http://schemas.microsoft.com/office/drawing/2014/main" id="{82EB25E8-2B45-12DC-5CA8-C1D721EB5552}"/>
                </a:ext>
              </a:extLst>
            </p:cNvPr>
            <p:cNvSpPr/>
            <p:nvPr/>
          </p:nvSpPr>
          <p:spPr>
            <a:xfrm>
              <a:off x="5531825" y="5058169"/>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
                  <a:ea typeface="幼圆"/>
                  <a:cs typeface="+mn-cs"/>
                </a:rPr>
                <a:t>6</a:t>
              </a:r>
              <a:endParaRPr kumimoji="0" lang="zh-CN" altLang="en-US" sz="1800" b="0" i="0" u="none" strike="noStrike" kern="0" cap="none" spc="0" normalizeH="0" baseline="0" noProof="0" dirty="0">
                <a:ln>
                  <a:noFill/>
                </a:ln>
                <a:solidFill>
                  <a:prstClr val="black"/>
                </a:solidFill>
                <a:effectLst/>
                <a:uLnTx/>
                <a:uFillTx/>
                <a:latin typeface="Times "/>
                <a:ea typeface="幼圆"/>
                <a:cs typeface="+mn-cs"/>
              </a:endParaRPr>
            </a:p>
          </p:txBody>
        </p:sp>
      </p:grpSp>
      <p:graphicFrame>
        <p:nvGraphicFramePr>
          <p:cNvPr id="57" name="对象 56">
            <a:extLst>
              <a:ext uri="{FF2B5EF4-FFF2-40B4-BE49-F238E27FC236}">
                <a16:creationId xmlns:a16="http://schemas.microsoft.com/office/drawing/2014/main" id="{872ABE53-3DFC-9BDE-D788-753CBE243CED}"/>
              </a:ext>
            </a:extLst>
          </p:cNvPr>
          <p:cNvGraphicFramePr>
            <a:graphicFrameLocks noChangeAspect="1"/>
          </p:cNvGraphicFramePr>
          <p:nvPr>
            <p:extLst>
              <p:ext uri="{D42A27DB-BD31-4B8C-83A1-F6EECF244321}">
                <p14:modId xmlns:p14="http://schemas.microsoft.com/office/powerpoint/2010/main" val="1044964673"/>
              </p:ext>
            </p:extLst>
          </p:nvPr>
        </p:nvGraphicFramePr>
        <p:xfrm>
          <a:off x="3084570" y="1665012"/>
          <a:ext cx="261937" cy="307975"/>
        </p:xfrm>
        <a:graphic>
          <a:graphicData uri="http://schemas.openxmlformats.org/presentationml/2006/ole">
            <mc:AlternateContent xmlns:mc="http://schemas.openxmlformats.org/markup-compatibility/2006">
              <mc:Choice xmlns:v="urn:schemas-microsoft-com:vml" Requires="v">
                <p:oleObj name="Formula" r:id="rId3" imgW="147600" imgH="172800" progId="Equation.Ribbit">
                  <p:embed/>
                </p:oleObj>
              </mc:Choice>
              <mc:Fallback>
                <p:oleObj name="Formula" r:id="rId3" imgW="147600" imgH="172800" progId="Equation.Ribbit">
                  <p:embed/>
                  <p:pic>
                    <p:nvPicPr>
                      <p:cNvPr id="62" name="对象 61"/>
                      <p:cNvPicPr/>
                      <p:nvPr/>
                    </p:nvPicPr>
                    <p:blipFill>
                      <a:blip r:embed="rId4"/>
                      <a:stretch>
                        <a:fillRect/>
                      </a:stretch>
                    </p:blipFill>
                    <p:spPr>
                      <a:xfrm>
                        <a:off x="3084570" y="1665012"/>
                        <a:ext cx="261937" cy="307975"/>
                      </a:xfrm>
                      <a:prstGeom prst="rect">
                        <a:avLst/>
                      </a:prstGeom>
                    </p:spPr>
                  </p:pic>
                </p:oleObj>
              </mc:Fallback>
            </mc:AlternateContent>
          </a:graphicData>
        </a:graphic>
      </p:graphicFrame>
      <p:cxnSp>
        <p:nvCxnSpPr>
          <p:cNvPr id="58" name="直接箭头连接符 57">
            <a:extLst>
              <a:ext uri="{FF2B5EF4-FFF2-40B4-BE49-F238E27FC236}">
                <a16:creationId xmlns:a16="http://schemas.microsoft.com/office/drawing/2014/main" id="{7647EBDD-F5D4-E1BD-C5E1-A7283B651098}"/>
              </a:ext>
            </a:extLst>
          </p:cNvPr>
          <p:cNvCxnSpPr/>
          <p:nvPr/>
        </p:nvCxnSpPr>
        <p:spPr>
          <a:xfrm flipH="1" flipV="1">
            <a:off x="4684511" y="5723169"/>
            <a:ext cx="1660550" cy="296159"/>
          </a:xfrm>
          <a:prstGeom prst="straightConnector1">
            <a:avLst/>
          </a:prstGeom>
          <a:noFill/>
          <a:ln w="12700" cap="flat" cmpd="sng" algn="ctr">
            <a:solidFill>
              <a:srgbClr val="FF0000"/>
            </a:solidFill>
            <a:prstDash val="solid"/>
            <a:miter lim="800000"/>
            <a:tailEnd type="stealth" w="lg" len="lg"/>
          </a:ln>
          <a:effectLst/>
        </p:spPr>
      </p:cxnSp>
      <p:sp>
        <p:nvSpPr>
          <p:cNvPr id="59" name="文本框 54">
            <a:extLst>
              <a:ext uri="{FF2B5EF4-FFF2-40B4-BE49-F238E27FC236}">
                <a16:creationId xmlns:a16="http://schemas.microsoft.com/office/drawing/2014/main" id="{A3CE9227-8FCA-CA82-8ABB-7C7849D64DF5}"/>
              </a:ext>
            </a:extLst>
          </p:cNvPr>
          <p:cNvSpPr txBox="1"/>
          <p:nvPr/>
        </p:nvSpPr>
        <p:spPr>
          <a:xfrm>
            <a:off x="6599577" y="5261970"/>
            <a:ext cx="1338828"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srgbClr val="FF0000"/>
                </a:solidFill>
                <a:latin typeface="Times "/>
                <a:ea typeface="楷体" panose="02010609060101010101" pitchFamily="49" charset="-122"/>
              </a:rPr>
              <a:t>验证集精度</a:t>
            </a:r>
          </a:p>
        </p:txBody>
      </p:sp>
      <p:sp>
        <p:nvSpPr>
          <p:cNvPr id="60" name="文本框 55">
            <a:extLst>
              <a:ext uri="{FF2B5EF4-FFF2-40B4-BE49-F238E27FC236}">
                <a16:creationId xmlns:a16="http://schemas.microsoft.com/office/drawing/2014/main" id="{7211D898-36D4-1B5B-DA34-CF1BA7B5B384}"/>
              </a:ext>
            </a:extLst>
          </p:cNvPr>
          <p:cNvSpPr txBox="1"/>
          <p:nvPr/>
        </p:nvSpPr>
        <p:spPr>
          <a:xfrm>
            <a:off x="6599577" y="5597048"/>
            <a:ext cx="1685077" cy="646331"/>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srgbClr val="FF0000"/>
                </a:solidFill>
                <a:latin typeface="Times "/>
                <a:ea typeface="楷体" panose="02010609060101010101" pitchFamily="49" charset="-122"/>
              </a:rPr>
              <a:t>剪枝前</a:t>
            </a:r>
            <a:r>
              <a:rPr lang="en-US" altLang="zh-CN" sz="1800" dirty="0">
                <a:solidFill>
                  <a:srgbClr val="FF0000"/>
                </a:solidFill>
                <a:latin typeface="Times "/>
                <a:ea typeface="楷体" panose="02010609060101010101" pitchFamily="49" charset="-122"/>
              </a:rPr>
              <a:t>: 42.9%</a:t>
            </a:r>
          </a:p>
          <a:p>
            <a:pPr eaLnBrk="1" fontAlgn="auto" hangingPunct="1">
              <a:spcBef>
                <a:spcPts val="0"/>
              </a:spcBef>
              <a:spcAft>
                <a:spcPts val="0"/>
              </a:spcAft>
            </a:pPr>
            <a:r>
              <a:rPr lang="zh-CN" altLang="en-US" sz="1800" dirty="0">
                <a:solidFill>
                  <a:srgbClr val="FF0000"/>
                </a:solidFill>
                <a:latin typeface="Times "/>
                <a:ea typeface="楷体" panose="02010609060101010101" pitchFamily="49" charset="-122"/>
              </a:rPr>
              <a:t>剪枝后</a:t>
            </a:r>
            <a:r>
              <a:rPr lang="en-US" altLang="zh-CN" sz="1800" dirty="0">
                <a:solidFill>
                  <a:srgbClr val="FF0000"/>
                </a:solidFill>
                <a:latin typeface="Times "/>
                <a:ea typeface="楷体" panose="02010609060101010101" pitchFamily="49" charset="-122"/>
              </a:rPr>
              <a:t>: 57.1%</a:t>
            </a:r>
            <a:endParaRPr lang="zh-CN" altLang="en-US" sz="1800" dirty="0">
              <a:solidFill>
                <a:srgbClr val="FF0000"/>
              </a:solidFill>
              <a:latin typeface="Times "/>
              <a:ea typeface="楷体" panose="02010609060101010101" pitchFamily="49" charset="-122"/>
            </a:endParaRPr>
          </a:p>
        </p:txBody>
      </p:sp>
      <p:sp>
        <p:nvSpPr>
          <p:cNvPr id="61" name="文本框 56">
            <a:extLst>
              <a:ext uri="{FF2B5EF4-FFF2-40B4-BE49-F238E27FC236}">
                <a16:creationId xmlns:a16="http://schemas.microsoft.com/office/drawing/2014/main" id="{2DBFDCC7-E913-3699-DE80-9C76482644FB}"/>
              </a:ext>
            </a:extLst>
          </p:cNvPr>
          <p:cNvSpPr txBox="1"/>
          <p:nvPr/>
        </p:nvSpPr>
        <p:spPr>
          <a:xfrm>
            <a:off x="6153628" y="6169167"/>
            <a:ext cx="2031325"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srgbClr val="FF0000"/>
                </a:solidFill>
                <a:latin typeface="Times "/>
                <a:ea typeface="楷体" panose="02010609060101010101" pitchFamily="49" charset="-122"/>
              </a:rPr>
              <a:t>后剪枝决策</a:t>
            </a:r>
            <a:r>
              <a:rPr lang="en-US" altLang="zh-CN" sz="1800" dirty="0">
                <a:solidFill>
                  <a:srgbClr val="FF0000"/>
                </a:solidFill>
                <a:latin typeface="Times "/>
                <a:ea typeface="楷体" panose="02010609060101010101" pitchFamily="49" charset="-122"/>
              </a:rPr>
              <a:t>: </a:t>
            </a:r>
            <a:r>
              <a:rPr lang="zh-CN" altLang="en-US" sz="1800" dirty="0">
                <a:solidFill>
                  <a:srgbClr val="FF0000"/>
                </a:solidFill>
                <a:latin typeface="Times "/>
                <a:ea typeface="楷体" panose="02010609060101010101" pitchFamily="49" charset="-122"/>
              </a:rPr>
              <a:t>剪枝</a:t>
            </a:r>
          </a:p>
        </p:txBody>
      </p:sp>
      <p:graphicFrame>
        <p:nvGraphicFramePr>
          <p:cNvPr id="62" name="对象 61">
            <a:extLst>
              <a:ext uri="{FF2B5EF4-FFF2-40B4-BE49-F238E27FC236}">
                <a16:creationId xmlns:a16="http://schemas.microsoft.com/office/drawing/2014/main" id="{9DB7F1A8-512C-C3D7-ABB9-DB0A089A7276}"/>
              </a:ext>
            </a:extLst>
          </p:cNvPr>
          <p:cNvGraphicFramePr>
            <a:graphicFrameLocks noChangeAspect="1"/>
          </p:cNvGraphicFramePr>
          <p:nvPr>
            <p:extLst>
              <p:ext uri="{D42A27DB-BD31-4B8C-83A1-F6EECF244321}">
                <p14:modId xmlns:p14="http://schemas.microsoft.com/office/powerpoint/2010/main" val="3532601604"/>
              </p:ext>
            </p:extLst>
          </p:nvPr>
        </p:nvGraphicFramePr>
        <p:xfrm>
          <a:off x="1469027" y="1913673"/>
          <a:ext cx="776288" cy="320675"/>
        </p:xfrm>
        <a:graphic>
          <a:graphicData uri="http://schemas.openxmlformats.org/presentationml/2006/ole">
            <mc:AlternateContent xmlns:mc="http://schemas.openxmlformats.org/markup-compatibility/2006">
              <mc:Choice xmlns:v="urn:schemas-microsoft-com:vml" Requires="v">
                <p:oleObj name="Formula" r:id="rId5" imgW="432000" imgH="177840" progId="Equation.Ribbit">
                  <p:embed/>
                </p:oleObj>
              </mc:Choice>
              <mc:Fallback>
                <p:oleObj name="Formula" r:id="rId5" imgW="432000" imgH="177840" progId="Equation.Ribbit">
                  <p:embed/>
                  <p:pic>
                    <p:nvPicPr>
                      <p:cNvPr id="63" name="对象 62"/>
                      <p:cNvPicPr/>
                      <p:nvPr/>
                    </p:nvPicPr>
                    <p:blipFill>
                      <a:blip r:embed="rId6"/>
                      <a:stretch>
                        <a:fillRect/>
                      </a:stretch>
                    </p:blipFill>
                    <p:spPr>
                      <a:xfrm>
                        <a:off x="1469027" y="1913673"/>
                        <a:ext cx="776288" cy="320675"/>
                      </a:xfrm>
                      <a:prstGeom prst="rect">
                        <a:avLst/>
                      </a:prstGeom>
                    </p:spPr>
                  </p:pic>
                </p:oleObj>
              </mc:Fallback>
            </mc:AlternateContent>
          </a:graphicData>
        </a:graphic>
      </p:graphicFrame>
      <p:graphicFrame>
        <p:nvGraphicFramePr>
          <p:cNvPr id="63" name="对象 62">
            <a:extLst>
              <a:ext uri="{FF2B5EF4-FFF2-40B4-BE49-F238E27FC236}">
                <a16:creationId xmlns:a16="http://schemas.microsoft.com/office/drawing/2014/main" id="{E96C30E0-2623-0ADB-B972-E8CB2DD428D3}"/>
              </a:ext>
            </a:extLst>
          </p:cNvPr>
          <p:cNvGraphicFramePr>
            <a:graphicFrameLocks noChangeAspect="1"/>
          </p:cNvGraphicFramePr>
          <p:nvPr>
            <p:extLst>
              <p:ext uri="{D42A27DB-BD31-4B8C-83A1-F6EECF244321}">
                <p14:modId xmlns:p14="http://schemas.microsoft.com/office/powerpoint/2010/main" val="462852984"/>
              </p:ext>
            </p:extLst>
          </p:nvPr>
        </p:nvGraphicFramePr>
        <p:xfrm>
          <a:off x="7907395" y="1953937"/>
          <a:ext cx="698500" cy="319088"/>
        </p:xfrm>
        <a:graphic>
          <a:graphicData uri="http://schemas.openxmlformats.org/presentationml/2006/ole">
            <mc:AlternateContent xmlns:mc="http://schemas.openxmlformats.org/markup-compatibility/2006">
              <mc:Choice xmlns:v="urn:schemas-microsoft-com:vml" Requires="v">
                <p:oleObj name="Formula" r:id="rId7" imgW="384840" imgH="175320" progId="Equation.Ribbit">
                  <p:embed/>
                </p:oleObj>
              </mc:Choice>
              <mc:Fallback>
                <p:oleObj name="Formula" r:id="rId7" imgW="384840" imgH="175320" progId="Equation.Ribbit">
                  <p:embed/>
                  <p:pic>
                    <p:nvPicPr>
                      <p:cNvPr id="58" name="对象 57"/>
                      <p:cNvPicPr/>
                      <p:nvPr/>
                    </p:nvPicPr>
                    <p:blipFill>
                      <a:blip r:embed="rId8"/>
                      <a:stretch>
                        <a:fillRect/>
                      </a:stretch>
                    </p:blipFill>
                    <p:spPr>
                      <a:xfrm>
                        <a:off x="7907395" y="1953937"/>
                        <a:ext cx="698500" cy="319088"/>
                      </a:xfrm>
                      <a:prstGeom prst="rect">
                        <a:avLst/>
                      </a:prstGeom>
                    </p:spPr>
                  </p:pic>
                </p:oleObj>
              </mc:Fallback>
            </mc:AlternateContent>
          </a:graphicData>
        </a:graphic>
      </p:graphicFrame>
    </p:spTree>
    <p:extLst>
      <p:ext uri="{BB962C8B-B14F-4D97-AF65-F5344CB8AC3E}">
        <p14:creationId xmlns:p14="http://schemas.microsoft.com/office/powerpoint/2010/main" val="1742936839"/>
      </p:ext>
    </p:extLst>
  </p:cSld>
  <p:clrMapOvr>
    <a:masterClrMapping/>
  </p:clrMapOvr>
  <p:transition advTm="8005"/>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后剪枝</a:t>
            </a:r>
          </a:p>
        </p:txBody>
      </p:sp>
      <p:sp>
        <p:nvSpPr>
          <p:cNvPr id="3" name="内容占位符 2">
            <a:extLst>
              <a:ext uri="{FF2B5EF4-FFF2-40B4-BE49-F238E27FC236}">
                <a16:creationId xmlns:a16="http://schemas.microsoft.com/office/drawing/2014/main" id="{EF413A4A-3263-AAA6-E77D-391F82D3D636}"/>
              </a:ext>
            </a:extLst>
          </p:cNvPr>
          <p:cNvSpPr txBox="1">
            <a:spLocks/>
          </p:cNvSpPr>
          <p:nvPr/>
        </p:nvSpPr>
        <p:spPr>
          <a:xfrm>
            <a:off x="764092" y="1629425"/>
            <a:ext cx="8286825" cy="4930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首先考虑结点   ，若将其替换为叶结点，根据落在其上的训练样本        将其标记为“好瓜”，得到验证集精度提高至         ，则决定剪枝</a:t>
            </a:r>
          </a:p>
        </p:txBody>
      </p:sp>
      <p:grpSp>
        <p:nvGrpSpPr>
          <p:cNvPr id="4" name="组合 3">
            <a:extLst>
              <a:ext uri="{FF2B5EF4-FFF2-40B4-BE49-F238E27FC236}">
                <a16:creationId xmlns:a16="http://schemas.microsoft.com/office/drawing/2014/main" id="{ECE271AC-43F7-92D9-F50B-B739097FC934}"/>
              </a:ext>
            </a:extLst>
          </p:cNvPr>
          <p:cNvGrpSpPr/>
          <p:nvPr/>
        </p:nvGrpSpPr>
        <p:grpSpPr>
          <a:xfrm>
            <a:off x="856878" y="2617755"/>
            <a:ext cx="6220051" cy="3085312"/>
            <a:chOff x="1926459" y="2007290"/>
            <a:chExt cx="8479450" cy="3692348"/>
          </a:xfrm>
        </p:grpSpPr>
        <p:sp>
          <p:nvSpPr>
            <p:cNvPr id="5" name="椭圆 4">
              <a:extLst>
                <a:ext uri="{FF2B5EF4-FFF2-40B4-BE49-F238E27FC236}">
                  <a16:creationId xmlns:a16="http://schemas.microsoft.com/office/drawing/2014/main" id="{4EFEE405-3B23-7D8F-6705-1B857F7F43D7}"/>
                </a:ext>
              </a:extLst>
            </p:cNvPr>
            <p:cNvSpPr/>
            <p:nvPr/>
          </p:nvSpPr>
          <p:spPr>
            <a:xfrm>
              <a:off x="4423852" y="5267638"/>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sp>
          <p:nvSpPr>
            <p:cNvPr id="6" name="椭圆 5">
              <a:extLst>
                <a:ext uri="{FF2B5EF4-FFF2-40B4-BE49-F238E27FC236}">
                  <a16:creationId xmlns:a16="http://schemas.microsoft.com/office/drawing/2014/main" id="{37531402-B25B-94C1-E20D-D63E0DED94C5}"/>
                </a:ext>
              </a:extLst>
            </p:cNvPr>
            <p:cNvSpPr/>
            <p:nvPr/>
          </p:nvSpPr>
          <p:spPr>
            <a:xfrm>
              <a:off x="6923629" y="5267638"/>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cxnSp>
          <p:nvCxnSpPr>
            <p:cNvPr id="7" name="直接连接符 6">
              <a:extLst>
                <a:ext uri="{FF2B5EF4-FFF2-40B4-BE49-F238E27FC236}">
                  <a16:creationId xmlns:a16="http://schemas.microsoft.com/office/drawing/2014/main" id="{7F6373C4-C19F-9181-FB4B-8B3FC750F535}"/>
                </a:ext>
              </a:extLst>
            </p:cNvPr>
            <p:cNvCxnSpPr/>
            <p:nvPr/>
          </p:nvCxnSpPr>
          <p:spPr>
            <a:xfrm flipH="1">
              <a:off x="4963852" y="4469354"/>
              <a:ext cx="1256326" cy="798381"/>
            </a:xfrm>
            <a:prstGeom prst="line">
              <a:avLst/>
            </a:prstGeom>
            <a:noFill/>
            <a:ln w="6350" cap="flat" cmpd="sng" algn="ctr">
              <a:solidFill>
                <a:sysClr val="windowText" lastClr="000000"/>
              </a:solidFill>
              <a:prstDash val="solid"/>
              <a:miter lim="800000"/>
            </a:ln>
            <a:effectLst/>
          </p:spPr>
        </p:cxnSp>
        <p:sp>
          <p:nvSpPr>
            <p:cNvPr id="8" name="文本框 26">
              <a:extLst>
                <a:ext uri="{FF2B5EF4-FFF2-40B4-BE49-F238E27FC236}">
                  <a16:creationId xmlns:a16="http://schemas.microsoft.com/office/drawing/2014/main" id="{2B279BB4-C04F-CD56-368B-87EB9595B98D}"/>
                </a:ext>
              </a:extLst>
            </p:cNvPr>
            <p:cNvSpPr txBox="1"/>
            <p:nvPr/>
          </p:nvSpPr>
          <p:spPr>
            <a:xfrm>
              <a:off x="6164462" y="477924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乌黑</a:t>
              </a:r>
            </a:p>
          </p:txBody>
        </p:sp>
        <p:cxnSp>
          <p:nvCxnSpPr>
            <p:cNvPr id="9" name="直接连接符 8">
              <a:extLst>
                <a:ext uri="{FF2B5EF4-FFF2-40B4-BE49-F238E27FC236}">
                  <a16:creationId xmlns:a16="http://schemas.microsoft.com/office/drawing/2014/main" id="{43AADE7B-23CC-5914-0B3D-E3DA4B116271}"/>
                </a:ext>
              </a:extLst>
            </p:cNvPr>
            <p:cNvCxnSpPr/>
            <p:nvPr/>
          </p:nvCxnSpPr>
          <p:spPr>
            <a:xfrm>
              <a:off x="6215074" y="4469354"/>
              <a:ext cx="1251222" cy="798381"/>
            </a:xfrm>
            <a:prstGeom prst="line">
              <a:avLst/>
            </a:prstGeom>
            <a:noFill/>
            <a:ln w="6350" cap="flat" cmpd="sng" algn="ctr">
              <a:solidFill>
                <a:sysClr val="windowText" lastClr="000000"/>
              </a:solidFill>
              <a:prstDash val="solid"/>
              <a:miter lim="800000"/>
            </a:ln>
            <a:effectLst/>
          </p:spPr>
        </p:cxnSp>
        <p:cxnSp>
          <p:nvCxnSpPr>
            <p:cNvPr id="10" name="直接连接符 9">
              <a:extLst>
                <a:ext uri="{FF2B5EF4-FFF2-40B4-BE49-F238E27FC236}">
                  <a16:creationId xmlns:a16="http://schemas.microsoft.com/office/drawing/2014/main" id="{0F1081C5-3A7C-A697-B629-C7B2C958A326}"/>
                </a:ext>
              </a:extLst>
            </p:cNvPr>
            <p:cNvCxnSpPr/>
            <p:nvPr/>
          </p:nvCxnSpPr>
          <p:spPr>
            <a:xfrm>
              <a:off x="6215074" y="4660014"/>
              <a:ext cx="0" cy="607721"/>
            </a:xfrm>
            <a:prstGeom prst="line">
              <a:avLst/>
            </a:prstGeom>
            <a:noFill/>
            <a:ln w="6350" cap="flat" cmpd="sng" algn="ctr">
              <a:solidFill>
                <a:sysClr val="windowText" lastClr="000000"/>
              </a:solidFill>
              <a:prstDash val="solid"/>
              <a:miter lim="800000"/>
            </a:ln>
            <a:effectLst/>
          </p:spPr>
        </p:cxnSp>
        <p:sp>
          <p:nvSpPr>
            <p:cNvPr id="11" name="文本框 29">
              <a:extLst>
                <a:ext uri="{FF2B5EF4-FFF2-40B4-BE49-F238E27FC236}">
                  <a16:creationId xmlns:a16="http://schemas.microsoft.com/office/drawing/2014/main" id="{2EB23A49-01EC-FF36-DF70-B05FBA51D148}"/>
                </a:ext>
              </a:extLst>
            </p:cNvPr>
            <p:cNvSpPr txBox="1"/>
            <p:nvPr/>
          </p:nvSpPr>
          <p:spPr>
            <a:xfrm>
              <a:off x="7089965" y="477924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浅白</a:t>
              </a:r>
            </a:p>
          </p:txBody>
        </p:sp>
        <p:sp>
          <p:nvSpPr>
            <p:cNvPr id="12" name="文本框 30">
              <a:extLst>
                <a:ext uri="{FF2B5EF4-FFF2-40B4-BE49-F238E27FC236}">
                  <a16:creationId xmlns:a16="http://schemas.microsoft.com/office/drawing/2014/main" id="{4C047503-8004-2456-877B-807FC0AE83D5}"/>
                </a:ext>
              </a:extLst>
            </p:cNvPr>
            <p:cNvSpPr txBox="1"/>
            <p:nvPr/>
          </p:nvSpPr>
          <p:spPr>
            <a:xfrm>
              <a:off x="4737145" y="477924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青绿</a:t>
              </a:r>
            </a:p>
          </p:txBody>
        </p:sp>
        <p:sp>
          <p:nvSpPr>
            <p:cNvPr id="13" name="圆角矩形 20">
              <a:extLst>
                <a:ext uri="{FF2B5EF4-FFF2-40B4-BE49-F238E27FC236}">
                  <a16:creationId xmlns:a16="http://schemas.microsoft.com/office/drawing/2014/main" id="{867083D9-89BE-EDC8-7529-E13D23EBA571}"/>
                </a:ext>
              </a:extLst>
            </p:cNvPr>
            <p:cNvSpPr/>
            <p:nvPr/>
          </p:nvSpPr>
          <p:spPr>
            <a:xfrm>
              <a:off x="5675074" y="4222020"/>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色泽</a:t>
              </a:r>
            </a:p>
          </p:txBody>
        </p:sp>
        <p:sp>
          <p:nvSpPr>
            <p:cNvPr id="14" name="椭圆 13">
              <a:extLst>
                <a:ext uri="{FF2B5EF4-FFF2-40B4-BE49-F238E27FC236}">
                  <a16:creationId xmlns:a16="http://schemas.microsoft.com/office/drawing/2014/main" id="{EF918357-829A-ABB9-749F-FF6489D816E7}"/>
                </a:ext>
              </a:extLst>
            </p:cNvPr>
            <p:cNvSpPr/>
            <p:nvPr/>
          </p:nvSpPr>
          <p:spPr>
            <a:xfrm>
              <a:off x="6923629" y="4222249"/>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坏瓜</a:t>
              </a:r>
            </a:p>
          </p:txBody>
        </p:sp>
        <p:sp>
          <p:nvSpPr>
            <p:cNvPr id="15" name="椭圆 14">
              <a:extLst>
                <a:ext uri="{FF2B5EF4-FFF2-40B4-BE49-F238E27FC236}">
                  <a16:creationId xmlns:a16="http://schemas.microsoft.com/office/drawing/2014/main" id="{F8003642-87FA-C176-9467-8D099BBB9C75}"/>
                </a:ext>
              </a:extLst>
            </p:cNvPr>
            <p:cNvSpPr/>
            <p:nvPr/>
          </p:nvSpPr>
          <p:spPr>
            <a:xfrm>
              <a:off x="8167080" y="4222020"/>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cxnSp>
          <p:nvCxnSpPr>
            <p:cNvPr id="16" name="直接连接符 15">
              <a:extLst>
                <a:ext uri="{FF2B5EF4-FFF2-40B4-BE49-F238E27FC236}">
                  <a16:creationId xmlns:a16="http://schemas.microsoft.com/office/drawing/2014/main" id="{0C4570DD-A187-CC14-7156-1E24242CDF5F}"/>
                </a:ext>
              </a:extLst>
            </p:cNvPr>
            <p:cNvCxnSpPr/>
            <p:nvPr/>
          </p:nvCxnSpPr>
          <p:spPr>
            <a:xfrm flipH="1">
              <a:off x="6203580" y="3417574"/>
              <a:ext cx="1256326" cy="798381"/>
            </a:xfrm>
            <a:prstGeom prst="line">
              <a:avLst/>
            </a:prstGeom>
            <a:noFill/>
            <a:ln w="6350" cap="flat" cmpd="sng" algn="ctr">
              <a:solidFill>
                <a:sysClr val="windowText" lastClr="000000"/>
              </a:solidFill>
              <a:prstDash val="solid"/>
              <a:miter lim="800000"/>
            </a:ln>
            <a:effectLst/>
          </p:spPr>
        </p:cxnSp>
        <p:sp>
          <p:nvSpPr>
            <p:cNvPr id="17" name="文本框 35">
              <a:extLst>
                <a:ext uri="{FF2B5EF4-FFF2-40B4-BE49-F238E27FC236}">
                  <a16:creationId xmlns:a16="http://schemas.microsoft.com/office/drawing/2014/main" id="{DB5A10A1-8346-5C49-7F81-4A6B2281725A}"/>
                </a:ext>
              </a:extLst>
            </p:cNvPr>
            <p:cNvSpPr txBox="1"/>
            <p:nvPr/>
          </p:nvSpPr>
          <p:spPr>
            <a:xfrm>
              <a:off x="7404189" y="372746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蜷缩</a:t>
              </a:r>
            </a:p>
          </p:txBody>
        </p:sp>
        <p:cxnSp>
          <p:nvCxnSpPr>
            <p:cNvPr id="18" name="直接连接符 17">
              <a:extLst>
                <a:ext uri="{FF2B5EF4-FFF2-40B4-BE49-F238E27FC236}">
                  <a16:creationId xmlns:a16="http://schemas.microsoft.com/office/drawing/2014/main" id="{4D7E10F2-AB1E-4067-58C8-B7979F513986}"/>
                </a:ext>
              </a:extLst>
            </p:cNvPr>
            <p:cNvCxnSpPr/>
            <p:nvPr/>
          </p:nvCxnSpPr>
          <p:spPr>
            <a:xfrm>
              <a:off x="7454802" y="3417574"/>
              <a:ext cx="1251222" cy="798381"/>
            </a:xfrm>
            <a:prstGeom prst="line">
              <a:avLst/>
            </a:prstGeom>
            <a:noFill/>
            <a:ln w="6350" cap="flat" cmpd="sng" algn="ctr">
              <a:solidFill>
                <a:sysClr val="windowText" lastClr="000000"/>
              </a:solidFill>
              <a:prstDash val="solid"/>
              <a:miter lim="800000"/>
            </a:ln>
            <a:effectLst/>
          </p:spPr>
        </p:cxnSp>
        <p:cxnSp>
          <p:nvCxnSpPr>
            <p:cNvPr id="19" name="直接连接符 18">
              <a:extLst>
                <a:ext uri="{FF2B5EF4-FFF2-40B4-BE49-F238E27FC236}">
                  <a16:creationId xmlns:a16="http://schemas.microsoft.com/office/drawing/2014/main" id="{88350DCD-84F3-3161-1A89-C948B8A1DEC9}"/>
                </a:ext>
              </a:extLst>
            </p:cNvPr>
            <p:cNvCxnSpPr/>
            <p:nvPr/>
          </p:nvCxnSpPr>
          <p:spPr>
            <a:xfrm>
              <a:off x="7454802" y="3608234"/>
              <a:ext cx="0" cy="607721"/>
            </a:xfrm>
            <a:prstGeom prst="line">
              <a:avLst/>
            </a:prstGeom>
            <a:noFill/>
            <a:ln w="6350" cap="flat" cmpd="sng" algn="ctr">
              <a:solidFill>
                <a:sysClr val="windowText" lastClr="000000"/>
              </a:solidFill>
              <a:prstDash val="solid"/>
              <a:miter lim="800000"/>
            </a:ln>
            <a:effectLst/>
          </p:spPr>
        </p:cxnSp>
        <p:sp>
          <p:nvSpPr>
            <p:cNvPr id="20" name="文本框 38">
              <a:extLst>
                <a:ext uri="{FF2B5EF4-FFF2-40B4-BE49-F238E27FC236}">
                  <a16:creationId xmlns:a16="http://schemas.microsoft.com/office/drawing/2014/main" id="{CB7DBB24-0EA4-C0B1-0BAA-6AC355A5D037}"/>
                </a:ext>
              </a:extLst>
            </p:cNvPr>
            <p:cNvSpPr txBox="1"/>
            <p:nvPr/>
          </p:nvSpPr>
          <p:spPr>
            <a:xfrm>
              <a:off x="8329693" y="372746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硬挺</a:t>
              </a:r>
            </a:p>
          </p:txBody>
        </p:sp>
        <p:sp>
          <p:nvSpPr>
            <p:cNvPr id="21" name="文本框 39">
              <a:extLst>
                <a:ext uri="{FF2B5EF4-FFF2-40B4-BE49-F238E27FC236}">
                  <a16:creationId xmlns:a16="http://schemas.microsoft.com/office/drawing/2014/main" id="{23641FE2-05DD-EDEE-A920-6F9DC6CBEA05}"/>
                </a:ext>
              </a:extLst>
            </p:cNvPr>
            <p:cNvSpPr txBox="1"/>
            <p:nvPr/>
          </p:nvSpPr>
          <p:spPr>
            <a:xfrm>
              <a:off x="5976874" y="372746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稍蜷</a:t>
              </a:r>
            </a:p>
          </p:txBody>
        </p:sp>
        <p:sp>
          <p:nvSpPr>
            <p:cNvPr id="22" name="圆角矩形 29">
              <a:extLst>
                <a:ext uri="{FF2B5EF4-FFF2-40B4-BE49-F238E27FC236}">
                  <a16:creationId xmlns:a16="http://schemas.microsoft.com/office/drawing/2014/main" id="{F44842BF-2364-4D4F-01A5-01334B4AA13D}"/>
                </a:ext>
              </a:extLst>
            </p:cNvPr>
            <p:cNvSpPr/>
            <p:nvPr/>
          </p:nvSpPr>
          <p:spPr>
            <a:xfrm>
              <a:off x="6935074" y="3176860"/>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根蒂</a:t>
              </a:r>
            </a:p>
          </p:txBody>
        </p:sp>
        <p:sp>
          <p:nvSpPr>
            <p:cNvPr id="23" name="椭圆 22">
              <a:extLst>
                <a:ext uri="{FF2B5EF4-FFF2-40B4-BE49-F238E27FC236}">
                  <a16:creationId xmlns:a16="http://schemas.microsoft.com/office/drawing/2014/main" id="{6FBDEDB8-37A4-E21A-9501-4E46029C43F3}"/>
                </a:ext>
              </a:extLst>
            </p:cNvPr>
            <p:cNvSpPr/>
            <p:nvPr/>
          </p:nvSpPr>
          <p:spPr>
            <a:xfrm>
              <a:off x="3155103" y="4234055"/>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sp>
          <p:nvSpPr>
            <p:cNvPr id="24" name="椭圆 23">
              <a:extLst>
                <a:ext uri="{FF2B5EF4-FFF2-40B4-BE49-F238E27FC236}">
                  <a16:creationId xmlns:a16="http://schemas.microsoft.com/office/drawing/2014/main" id="{5F2B5234-19ED-7E1A-C0AE-03CFC71E685C}"/>
                </a:ext>
              </a:extLst>
            </p:cNvPr>
            <p:cNvSpPr/>
            <p:nvPr/>
          </p:nvSpPr>
          <p:spPr>
            <a:xfrm>
              <a:off x="4383747" y="4234055"/>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坏瓜</a:t>
              </a:r>
            </a:p>
          </p:txBody>
        </p:sp>
        <p:sp>
          <p:nvSpPr>
            <p:cNvPr id="25" name="椭圆 24">
              <a:extLst>
                <a:ext uri="{FF2B5EF4-FFF2-40B4-BE49-F238E27FC236}">
                  <a16:creationId xmlns:a16="http://schemas.microsoft.com/office/drawing/2014/main" id="{D3998303-8FE0-C4BA-4675-2D1120FE76C7}"/>
                </a:ext>
              </a:extLst>
            </p:cNvPr>
            <p:cNvSpPr/>
            <p:nvPr/>
          </p:nvSpPr>
          <p:spPr>
            <a:xfrm>
              <a:off x="1926459" y="4234055"/>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cxnSp>
          <p:nvCxnSpPr>
            <p:cNvPr id="26" name="直接连接符 25">
              <a:extLst>
                <a:ext uri="{FF2B5EF4-FFF2-40B4-BE49-F238E27FC236}">
                  <a16:creationId xmlns:a16="http://schemas.microsoft.com/office/drawing/2014/main" id="{191F4D7F-816C-765F-F893-9A354E33F267}"/>
                </a:ext>
              </a:extLst>
            </p:cNvPr>
            <p:cNvCxnSpPr/>
            <p:nvPr/>
          </p:nvCxnSpPr>
          <p:spPr>
            <a:xfrm flipH="1">
              <a:off x="2466572" y="3419924"/>
              <a:ext cx="1256326" cy="798381"/>
            </a:xfrm>
            <a:prstGeom prst="line">
              <a:avLst/>
            </a:prstGeom>
            <a:noFill/>
            <a:ln w="6350" cap="flat" cmpd="sng" algn="ctr">
              <a:solidFill>
                <a:sysClr val="windowText" lastClr="000000"/>
              </a:solidFill>
              <a:prstDash val="solid"/>
              <a:miter lim="800000"/>
            </a:ln>
            <a:effectLst/>
          </p:spPr>
        </p:cxnSp>
        <p:sp>
          <p:nvSpPr>
            <p:cNvPr id="27" name="文本框 45">
              <a:extLst>
                <a:ext uri="{FF2B5EF4-FFF2-40B4-BE49-F238E27FC236}">
                  <a16:creationId xmlns:a16="http://schemas.microsoft.com/office/drawing/2014/main" id="{57676D41-786A-9150-F9EB-1539F2B95117}"/>
                </a:ext>
              </a:extLst>
            </p:cNvPr>
            <p:cNvSpPr txBox="1"/>
            <p:nvPr/>
          </p:nvSpPr>
          <p:spPr>
            <a:xfrm>
              <a:off x="3667180" y="3729815"/>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乌黑</a:t>
              </a:r>
            </a:p>
          </p:txBody>
        </p:sp>
        <p:cxnSp>
          <p:nvCxnSpPr>
            <p:cNvPr id="28" name="直接连接符 27">
              <a:extLst>
                <a:ext uri="{FF2B5EF4-FFF2-40B4-BE49-F238E27FC236}">
                  <a16:creationId xmlns:a16="http://schemas.microsoft.com/office/drawing/2014/main" id="{EC210C27-7B7C-AE13-6C77-B0D83944095F}"/>
                </a:ext>
              </a:extLst>
            </p:cNvPr>
            <p:cNvCxnSpPr/>
            <p:nvPr/>
          </p:nvCxnSpPr>
          <p:spPr>
            <a:xfrm>
              <a:off x="3717794" y="3419924"/>
              <a:ext cx="1251222" cy="798381"/>
            </a:xfrm>
            <a:prstGeom prst="line">
              <a:avLst/>
            </a:prstGeom>
            <a:noFill/>
            <a:ln w="6350" cap="flat" cmpd="sng" algn="ctr">
              <a:solidFill>
                <a:sysClr val="windowText" lastClr="000000"/>
              </a:solidFill>
              <a:prstDash val="solid"/>
              <a:miter lim="800000"/>
            </a:ln>
            <a:effectLst/>
          </p:spPr>
        </p:cxnSp>
        <p:cxnSp>
          <p:nvCxnSpPr>
            <p:cNvPr id="29" name="直接连接符 28">
              <a:extLst>
                <a:ext uri="{FF2B5EF4-FFF2-40B4-BE49-F238E27FC236}">
                  <a16:creationId xmlns:a16="http://schemas.microsoft.com/office/drawing/2014/main" id="{015D374E-1F00-7D55-7EBC-98BDB4DEDDE3}"/>
                </a:ext>
              </a:extLst>
            </p:cNvPr>
            <p:cNvCxnSpPr/>
            <p:nvPr/>
          </p:nvCxnSpPr>
          <p:spPr>
            <a:xfrm>
              <a:off x="3717794" y="3610584"/>
              <a:ext cx="0" cy="607721"/>
            </a:xfrm>
            <a:prstGeom prst="line">
              <a:avLst/>
            </a:prstGeom>
            <a:noFill/>
            <a:ln w="6350" cap="flat" cmpd="sng" algn="ctr">
              <a:solidFill>
                <a:sysClr val="windowText" lastClr="000000"/>
              </a:solidFill>
              <a:prstDash val="solid"/>
              <a:miter lim="800000"/>
            </a:ln>
            <a:effectLst/>
          </p:spPr>
        </p:cxnSp>
        <p:sp>
          <p:nvSpPr>
            <p:cNvPr id="30" name="文本框 48">
              <a:extLst>
                <a:ext uri="{FF2B5EF4-FFF2-40B4-BE49-F238E27FC236}">
                  <a16:creationId xmlns:a16="http://schemas.microsoft.com/office/drawing/2014/main" id="{3AE9599E-A45E-E8F8-A3E6-E2BE589FF603}"/>
                </a:ext>
              </a:extLst>
            </p:cNvPr>
            <p:cNvSpPr txBox="1"/>
            <p:nvPr/>
          </p:nvSpPr>
          <p:spPr>
            <a:xfrm>
              <a:off x="4592686" y="3729815"/>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浅白</a:t>
              </a:r>
            </a:p>
          </p:txBody>
        </p:sp>
        <p:sp>
          <p:nvSpPr>
            <p:cNvPr id="31" name="文本框 49">
              <a:extLst>
                <a:ext uri="{FF2B5EF4-FFF2-40B4-BE49-F238E27FC236}">
                  <a16:creationId xmlns:a16="http://schemas.microsoft.com/office/drawing/2014/main" id="{CC5C6BAA-2966-1723-7C62-A869A1916480}"/>
                </a:ext>
              </a:extLst>
            </p:cNvPr>
            <p:cNvSpPr txBox="1"/>
            <p:nvPr/>
          </p:nvSpPr>
          <p:spPr>
            <a:xfrm>
              <a:off x="2239865" y="3729815"/>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青绿</a:t>
              </a:r>
            </a:p>
          </p:txBody>
        </p:sp>
        <p:sp>
          <p:nvSpPr>
            <p:cNvPr id="32" name="圆角矩形 39">
              <a:extLst>
                <a:ext uri="{FF2B5EF4-FFF2-40B4-BE49-F238E27FC236}">
                  <a16:creationId xmlns:a16="http://schemas.microsoft.com/office/drawing/2014/main" id="{915CE9F8-1F0C-2D1B-D96C-50DF2CFEE488}"/>
                </a:ext>
              </a:extLst>
            </p:cNvPr>
            <p:cNvSpPr/>
            <p:nvPr/>
          </p:nvSpPr>
          <p:spPr>
            <a:xfrm>
              <a:off x="3161197" y="3176234"/>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色泽</a:t>
              </a:r>
            </a:p>
          </p:txBody>
        </p:sp>
        <p:sp>
          <p:nvSpPr>
            <p:cNvPr id="33" name="椭圆 32">
              <a:extLst>
                <a:ext uri="{FF2B5EF4-FFF2-40B4-BE49-F238E27FC236}">
                  <a16:creationId xmlns:a16="http://schemas.microsoft.com/office/drawing/2014/main" id="{F7568586-BE2B-BDBB-0108-EB23313CD18A}"/>
                </a:ext>
              </a:extLst>
            </p:cNvPr>
            <p:cNvSpPr/>
            <p:nvPr/>
          </p:nvSpPr>
          <p:spPr>
            <a:xfrm>
              <a:off x="9325909" y="3175860"/>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坏瓜</a:t>
              </a:r>
            </a:p>
          </p:txBody>
        </p:sp>
        <p:cxnSp>
          <p:nvCxnSpPr>
            <p:cNvPr id="34" name="直接连接符 33">
              <a:extLst>
                <a:ext uri="{FF2B5EF4-FFF2-40B4-BE49-F238E27FC236}">
                  <a16:creationId xmlns:a16="http://schemas.microsoft.com/office/drawing/2014/main" id="{F69946AF-663B-4ED1-0028-791641F04C01}"/>
                </a:ext>
              </a:extLst>
            </p:cNvPr>
            <p:cNvCxnSpPr>
              <a:stCxn id="37" idx="2"/>
              <a:endCxn id="22" idx="0"/>
            </p:cNvCxnSpPr>
            <p:nvPr/>
          </p:nvCxnSpPr>
          <p:spPr>
            <a:xfrm>
              <a:off x="6251825" y="2573165"/>
              <a:ext cx="1223249" cy="603695"/>
            </a:xfrm>
            <a:prstGeom prst="line">
              <a:avLst/>
            </a:prstGeom>
            <a:noFill/>
            <a:ln w="6350" cap="flat" cmpd="sng" algn="ctr">
              <a:solidFill>
                <a:sysClr val="windowText" lastClr="000000"/>
              </a:solidFill>
              <a:prstDash val="solid"/>
              <a:miter lim="800000"/>
            </a:ln>
            <a:effectLst/>
          </p:spPr>
        </p:cxnSp>
        <p:cxnSp>
          <p:nvCxnSpPr>
            <p:cNvPr id="35" name="直接连接符 34">
              <a:extLst>
                <a:ext uri="{FF2B5EF4-FFF2-40B4-BE49-F238E27FC236}">
                  <a16:creationId xmlns:a16="http://schemas.microsoft.com/office/drawing/2014/main" id="{EBD96EC7-45FB-FA09-5D46-23996B07C5C9}"/>
                </a:ext>
              </a:extLst>
            </p:cNvPr>
            <p:cNvCxnSpPr>
              <a:endCxn id="33" idx="0"/>
            </p:cNvCxnSpPr>
            <p:nvPr/>
          </p:nvCxnSpPr>
          <p:spPr>
            <a:xfrm>
              <a:off x="6596758" y="2579230"/>
              <a:ext cx="3269151" cy="596630"/>
            </a:xfrm>
            <a:prstGeom prst="line">
              <a:avLst/>
            </a:prstGeom>
            <a:noFill/>
            <a:ln w="6350" cap="flat" cmpd="sng" algn="ctr">
              <a:solidFill>
                <a:sysClr val="windowText" lastClr="000000"/>
              </a:solidFill>
              <a:prstDash val="solid"/>
              <a:miter lim="800000"/>
            </a:ln>
            <a:effectLst/>
          </p:spPr>
        </p:cxnSp>
        <p:cxnSp>
          <p:nvCxnSpPr>
            <p:cNvPr id="36" name="直接连接符 35">
              <a:extLst>
                <a:ext uri="{FF2B5EF4-FFF2-40B4-BE49-F238E27FC236}">
                  <a16:creationId xmlns:a16="http://schemas.microsoft.com/office/drawing/2014/main" id="{E3108608-8C2B-F8FF-12AB-3B91C89C8035}"/>
                </a:ext>
              </a:extLst>
            </p:cNvPr>
            <p:cNvCxnSpPr>
              <a:endCxn id="32" idx="0"/>
            </p:cNvCxnSpPr>
            <p:nvPr/>
          </p:nvCxnSpPr>
          <p:spPr>
            <a:xfrm flipH="1">
              <a:off x="3701197" y="2566871"/>
              <a:ext cx="2275676" cy="609363"/>
            </a:xfrm>
            <a:prstGeom prst="line">
              <a:avLst/>
            </a:prstGeom>
            <a:noFill/>
            <a:ln w="6350" cap="flat" cmpd="sng" algn="ctr">
              <a:solidFill>
                <a:sysClr val="windowText" lastClr="000000"/>
              </a:solidFill>
              <a:prstDash val="solid"/>
              <a:miter lim="800000"/>
            </a:ln>
            <a:effectLst/>
          </p:spPr>
        </p:cxnSp>
        <p:sp>
          <p:nvSpPr>
            <p:cNvPr id="37" name="圆角矩形 44">
              <a:extLst>
                <a:ext uri="{FF2B5EF4-FFF2-40B4-BE49-F238E27FC236}">
                  <a16:creationId xmlns:a16="http://schemas.microsoft.com/office/drawing/2014/main" id="{3E9E7F82-753C-BCCF-A5FD-F1EA1F302D9F}"/>
                </a:ext>
              </a:extLst>
            </p:cNvPr>
            <p:cNvSpPr/>
            <p:nvPr/>
          </p:nvSpPr>
          <p:spPr>
            <a:xfrm>
              <a:off x="5531825" y="2141165"/>
              <a:ext cx="144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脐部</a:t>
              </a:r>
            </a:p>
          </p:txBody>
        </p:sp>
        <p:sp>
          <p:nvSpPr>
            <p:cNvPr id="38" name="文本框 63">
              <a:extLst>
                <a:ext uri="{FF2B5EF4-FFF2-40B4-BE49-F238E27FC236}">
                  <a16:creationId xmlns:a16="http://schemas.microsoft.com/office/drawing/2014/main" id="{1ED8042D-6954-8584-D06B-AA934692A64B}"/>
                </a:ext>
              </a:extLst>
            </p:cNvPr>
            <p:cNvSpPr txBox="1"/>
            <p:nvPr/>
          </p:nvSpPr>
          <p:spPr>
            <a:xfrm>
              <a:off x="8745894" y="265249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平坦</a:t>
              </a:r>
            </a:p>
          </p:txBody>
        </p:sp>
        <p:sp>
          <p:nvSpPr>
            <p:cNvPr id="39" name="文本框 64">
              <a:extLst>
                <a:ext uri="{FF2B5EF4-FFF2-40B4-BE49-F238E27FC236}">
                  <a16:creationId xmlns:a16="http://schemas.microsoft.com/office/drawing/2014/main" id="{53527C60-658B-6246-B20C-2E606F23FF8A}"/>
                </a:ext>
              </a:extLst>
            </p:cNvPr>
            <p:cNvSpPr txBox="1"/>
            <p:nvPr/>
          </p:nvSpPr>
          <p:spPr>
            <a:xfrm>
              <a:off x="6110414" y="265249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稍凹</a:t>
              </a:r>
            </a:p>
          </p:txBody>
        </p:sp>
        <p:sp>
          <p:nvSpPr>
            <p:cNvPr id="40" name="文本框 65">
              <a:extLst>
                <a:ext uri="{FF2B5EF4-FFF2-40B4-BE49-F238E27FC236}">
                  <a16:creationId xmlns:a16="http://schemas.microsoft.com/office/drawing/2014/main" id="{5EAB31DD-D0C7-073B-0D5E-F9A17A91E30F}"/>
                </a:ext>
              </a:extLst>
            </p:cNvPr>
            <p:cNvSpPr txBox="1"/>
            <p:nvPr/>
          </p:nvSpPr>
          <p:spPr>
            <a:xfrm>
              <a:off x="3868758" y="265249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凹陷</a:t>
              </a:r>
            </a:p>
          </p:txBody>
        </p:sp>
        <p:sp>
          <p:nvSpPr>
            <p:cNvPr id="41" name="椭圆 40">
              <a:extLst>
                <a:ext uri="{FF2B5EF4-FFF2-40B4-BE49-F238E27FC236}">
                  <a16:creationId xmlns:a16="http://schemas.microsoft.com/office/drawing/2014/main" id="{7CFC63CC-4548-EC2E-CE49-E53116EEACCD}"/>
                </a:ext>
              </a:extLst>
            </p:cNvPr>
            <p:cNvSpPr/>
            <p:nvPr/>
          </p:nvSpPr>
          <p:spPr>
            <a:xfrm>
              <a:off x="5354660" y="2007290"/>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1</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42" name="椭圆 41">
              <a:extLst>
                <a:ext uri="{FF2B5EF4-FFF2-40B4-BE49-F238E27FC236}">
                  <a16:creationId xmlns:a16="http://schemas.microsoft.com/office/drawing/2014/main" id="{73514025-ED3C-111E-AAED-198F3615B97A}"/>
                </a:ext>
              </a:extLst>
            </p:cNvPr>
            <p:cNvSpPr/>
            <p:nvPr/>
          </p:nvSpPr>
          <p:spPr>
            <a:xfrm>
              <a:off x="3003222" y="3027314"/>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2</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43" name="椭圆 42">
              <a:extLst>
                <a:ext uri="{FF2B5EF4-FFF2-40B4-BE49-F238E27FC236}">
                  <a16:creationId xmlns:a16="http://schemas.microsoft.com/office/drawing/2014/main" id="{183ADC79-6225-AB12-32DB-F76B8F2C2395}"/>
                </a:ext>
              </a:extLst>
            </p:cNvPr>
            <p:cNvSpPr/>
            <p:nvPr/>
          </p:nvSpPr>
          <p:spPr>
            <a:xfrm>
              <a:off x="6758430" y="3038868"/>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3</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44" name="椭圆 43">
              <a:extLst>
                <a:ext uri="{FF2B5EF4-FFF2-40B4-BE49-F238E27FC236}">
                  <a16:creationId xmlns:a16="http://schemas.microsoft.com/office/drawing/2014/main" id="{DD416AE8-92B4-73AE-5D0A-72D2896D164F}"/>
                </a:ext>
              </a:extLst>
            </p:cNvPr>
            <p:cNvSpPr/>
            <p:nvPr/>
          </p:nvSpPr>
          <p:spPr>
            <a:xfrm>
              <a:off x="9153132" y="3095090"/>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4</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45" name="椭圆 44">
              <a:extLst>
                <a:ext uri="{FF2B5EF4-FFF2-40B4-BE49-F238E27FC236}">
                  <a16:creationId xmlns:a16="http://schemas.microsoft.com/office/drawing/2014/main" id="{D41E5E56-59CC-B93A-4EE4-1406F35E8B61}"/>
                </a:ext>
              </a:extLst>
            </p:cNvPr>
            <p:cNvSpPr/>
            <p:nvPr/>
          </p:nvSpPr>
          <p:spPr>
            <a:xfrm>
              <a:off x="5512614" y="4037354"/>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5</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grpSp>
      <p:graphicFrame>
        <p:nvGraphicFramePr>
          <p:cNvPr id="46" name="对象 45">
            <a:extLst>
              <a:ext uri="{FF2B5EF4-FFF2-40B4-BE49-F238E27FC236}">
                <a16:creationId xmlns:a16="http://schemas.microsoft.com/office/drawing/2014/main" id="{D304C419-E789-F052-7EDD-A75740BF09C1}"/>
              </a:ext>
            </a:extLst>
          </p:cNvPr>
          <p:cNvGraphicFramePr>
            <a:graphicFrameLocks noChangeAspect="1"/>
          </p:cNvGraphicFramePr>
          <p:nvPr>
            <p:extLst>
              <p:ext uri="{D42A27DB-BD31-4B8C-83A1-F6EECF244321}">
                <p14:modId xmlns:p14="http://schemas.microsoft.com/office/powerpoint/2010/main" val="2948887487"/>
              </p:ext>
            </p:extLst>
          </p:nvPr>
        </p:nvGraphicFramePr>
        <p:xfrm>
          <a:off x="2892930" y="1686914"/>
          <a:ext cx="261937" cy="307975"/>
        </p:xfrm>
        <a:graphic>
          <a:graphicData uri="http://schemas.openxmlformats.org/presentationml/2006/ole">
            <mc:AlternateContent xmlns:mc="http://schemas.openxmlformats.org/markup-compatibility/2006">
              <mc:Choice xmlns:v="urn:schemas-microsoft-com:vml" Requires="v">
                <p:oleObj name="Formula" r:id="rId3" imgW="147600" imgH="172800" progId="Equation.Ribbit">
                  <p:embed/>
                </p:oleObj>
              </mc:Choice>
              <mc:Fallback>
                <p:oleObj name="Formula" r:id="rId3" imgW="147600" imgH="172800" progId="Equation.Ribbit">
                  <p:embed/>
                  <p:pic>
                    <p:nvPicPr>
                      <p:cNvPr id="62" name="对象 61"/>
                      <p:cNvPicPr/>
                      <p:nvPr/>
                    </p:nvPicPr>
                    <p:blipFill>
                      <a:blip r:embed="rId4"/>
                      <a:stretch>
                        <a:fillRect/>
                      </a:stretch>
                    </p:blipFill>
                    <p:spPr>
                      <a:xfrm>
                        <a:off x="2892930" y="1686914"/>
                        <a:ext cx="261937" cy="307975"/>
                      </a:xfrm>
                      <a:prstGeom prst="rect">
                        <a:avLst/>
                      </a:prstGeom>
                    </p:spPr>
                  </p:pic>
                </p:oleObj>
              </mc:Fallback>
            </mc:AlternateContent>
          </a:graphicData>
        </a:graphic>
      </p:graphicFrame>
      <p:sp>
        <p:nvSpPr>
          <p:cNvPr id="47" name="椭圆 46">
            <a:extLst>
              <a:ext uri="{FF2B5EF4-FFF2-40B4-BE49-F238E27FC236}">
                <a16:creationId xmlns:a16="http://schemas.microsoft.com/office/drawing/2014/main" id="{12D11324-E3E5-8AFD-B663-63224C748C47}"/>
              </a:ext>
            </a:extLst>
          </p:cNvPr>
          <p:cNvSpPr/>
          <p:nvPr/>
        </p:nvSpPr>
        <p:spPr>
          <a:xfrm>
            <a:off x="3648105" y="5359579"/>
            <a:ext cx="792228" cy="360978"/>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graphicFrame>
        <p:nvGraphicFramePr>
          <p:cNvPr id="48" name="对象 47">
            <a:extLst>
              <a:ext uri="{FF2B5EF4-FFF2-40B4-BE49-F238E27FC236}">
                <a16:creationId xmlns:a16="http://schemas.microsoft.com/office/drawing/2014/main" id="{11479A40-3244-149F-074F-5339739A120B}"/>
              </a:ext>
            </a:extLst>
          </p:cNvPr>
          <p:cNvGraphicFramePr>
            <a:graphicFrameLocks noChangeAspect="1"/>
          </p:cNvGraphicFramePr>
          <p:nvPr>
            <p:extLst>
              <p:ext uri="{D42A27DB-BD31-4B8C-83A1-F6EECF244321}">
                <p14:modId xmlns:p14="http://schemas.microsoft.com/office/powerpoint/2010/main" val="863092509"/>
              </p:ext>
            </p:extLst>
          </p:nvPr>
        </p:nvGraphicFramePr>
        <p:xfrm>
          <a:off x="1595010" y="1968331"/>
          <a:ext cx="776288" cy="320675"/>
        </p:xfrm>
        <a:graphic>
          <a:graphicData uri="http://schemas.openxmlformats.org/presentationml/2006/ole">
            <mc:AlternateContent xmlns:mc="http://schemas.openxmlformats.org/markup-compatibility/2006">
              <mc:Choice xmlns:v="urn:schemas-microsoft-com:vml" Requires="v">
                <p:oleObj name="Formula" r:id="rId5" imgW="432000" imgH="177840" progId="Equation.Ribbit">
                  <p:embed/>
                </p:oleObj>
              </mc:Choice>
              <mc:Fallback>
                <p:oleObj name="Formula" r:id="rId5" imgW="432000" imgH="177840" progId="Equation.Ribbit">
                  <p:embed/>
                  <p:pic>
                    <p:nvPicPr>
                      <p:cNvPr id="56" name="对象 55"/>
                      <p:cNvPicPr/>
                      <p:nvPr/>
                    </p:nvPicPr>
                    <p:blipFill>
                      <a:blip r:embed="rId6"/>
                      <a:stretch>
                        <a:fillRect/>
                      </a:stretch>
                    </p:blipFill>
                    <p:spPr>
                      <a:xfrm>
                        <a:off x="1595010" y="1968331"/>
                        <a:ext cx="776288" cy="320675"/>
                      </a:xfrm>
                      <a:prstGeom prst="rect">
                        <a:avLst/>
                      </a:prstGeom>
                    </p:spPr>
                  </p:pic>
                </p:oleObj>
              </mc:Fallback>
            </mc:AlternateContent>
          </a:graphicData>
        </a:graphic>
      </p:graphicFrame>
      <p:graphicFrame>
        <p:nvGraphicFramePr>
          <p:cNvPr id="49" name="对象 48">
            <a:extLst>
              <a:ext uri="{FF2B5EF4-FFF2-40B4-BE49-F238E27FC236}">
                <a16:creationId xmlns:a16="http://schemas.microsoft.com/office/drawing/2014/main" id="{31797065-8C1E-531F-3AC3-BF0895870E53}"/>
              </a:ext>
            </a:extLst>
          </p:cNvPr>
          <p:cNvGraphicFramePr>
            <a:graphicFrameLocks noChangeAspect="1"/>
          </p:cNvGraphicFramePr>
          <p:nvPr>
            <p:extLst>
              <p:ext uri="{D42A27DB-BD31-4B8C-83A1-F6EECF244321}">
                <p14:modId xmlns:p14="http://schemas.microsoft.com/office/powerpoint/2010/main" val="986659540"/>
              </p:ext>
            </p:extLst>
          </p:nvPr>
        </p:nvGraphicFramePr>
        <p:xfrm>
          <a:off x="7940181" y="1958386"/>
          <a:ext cx="698500" cy="319087"/>
        </p:xfrm>
        <a:graphic>
          <a:graphicData uri="http://schemas.openxmlformats.org/presentationml/2006/ole">
            <mc:AlternateContent xmlns:mc="http://schemas.openxmlformats.org/markup-compatibility/2006">
              <mc:Choice xmlns:v="urn:schemas-microsoft-com:vml" Requires="v">
                <p:oleObj name="Formula" r:id="rId7" imgW="384840" imgH="175320" progId="Equation.Ribbit">
                  <p:embed/>
                </p:oleObj>
              </mc:Choice>
              <mc:Fallback>
                <p:oleObj name="Formula" r:id="rId7" imgW="384840" imgH="175320" progId="Equation.Ribbit">
                  <p:embed/>
                  <p:pic>
                    <p:nvPicPr>
                      <p:cNvPr id="57" name="对象 56"/>
                      <p:cNvPicPr/>
                      <p:nvPr/>
                    </p:nvPicPr>
                    <p:blipFill>
                      <a:blip r:embed="rId8"/>
                      <a:stretch>
                        <a:fillRect/>
                      </a:stretch>
                    </p:blipFill>
                    <p:spPr>
                      <a:xfrm>
                        <a:off x="7940181" y="1958386"/>
                        <a:ext cx="698500" cy="319087"/>
                      </a:xfrm>
                      <a:prstGeom prst="rect">
                        <a:avLst/>
                      </a:prstGeom>
                    </p:spPr>
                  </p:pic>
                </p:oleObj>
              </mc:Fallback>
            </mc:AlternateContent>
          </a:graphicData>
        </a:graphic>
      </p:graphicFrame>
    </p:spTree>
    <p:extLst>
      <p:ext uri="{BB962C8B-B14F-4D97-AF65-F5344CB8AC3E}">
        <p14:creationId xmlns:p14="http://schemas.microsoft.com/office/powerpoint/2010/main" val="3788632454"/>
      </p:ext>
    </p:extLst>
  </p:cSld>
  <p:clrMapOvr>
    <a:masterClrMapping/>
  </p:clrMapOvr>
  <p:transition advTm="8005"/>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后剪枝</a:t>
            </a:r>
          </a:p>
        </p:txBody>
      </p:sp>
      <p:sp>
        <p:nvSpPr>
          <p:cNvPr id="2" name="内容占位符 2">
            <a:extLst>
              <a:ext uri="{FF2B5EF4-FFF2-40B4-BE49-F238E27FC236}">
                <a16:creationId xmlns:a16="http://schemas.microsoft.com/office/drawing/2014/main" id="{261A6375-E07A-E721-FE19-5A8F60C90C05}"/>
              </a:ext>
            </a:extLst>
          </p:cNvPr>
          <p:cNvSpPr txBox="1">
            <a:spLocks/>
          </p:cNvSpPr>
          <p:nvPr/>
        </p:nvSpPr>
        <p:spPr>
          <a:xfrm>
            <a:off x="857174" y="1519916"/>
            <a:ext cx="8494893" cy="4930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然后考虑结点   ，若将其替换为叶结点，根据落在其上的训练样本           将其标记为“好瓜”，得到验证集精度仍为        ，可以不进行剪枝</a:t>
            </a:r>
          </a:p>
        </p:txBody>
      </p:sp>
      <p:grpSp>
        <p:nvGrpSpPr>
          <p:cNvPr id="3" name="组合 2">
            <a:extLst>
              <a:ext uri="{FF2B5EF4-FFF2-40B4-BE49-F238E27FC236}">
                <a16:creationId xmlns:a16="http://schemas.microsoft.com/office/drawing/2014/main" id="{9BCB24FD-C1E2-9C93-66F8-C07AF4997167}"/>
              </a:ext>
            </a:extLst>
          </p:cNvPr>
          <p:cNvGrpSpPr/>
          <p:nvPr/>
        </p:nvGrpSpPr>
        <p:grpSpPr>
          <a:xfrm>
            <a:off x="949960" y="2508246"/>
            <a:ext cx="6220051" cy="3085312"/>
            <a:chOff x="1926459" y="2007290"/>
            <a:chExt cx="8479450" cy="3692348"/>
          </a:xfrm>
        </p:grpSpPr>
        <p:sp>
          <p:nvSpPr>
            <p:cNvPr id="4" name="椭圆 3">
              <a:extLst>
                <a:ext uri="{FF2B5EF4-FFF2-40B4-BE49-F238E27FC236}">
                  <a16:creationId xmlns:a16="http://schemas.microsoft.com/office/drawing/2014/main" id="{6F09CDA7-E9F2-97FE-A37A-CA659C5697F0}"/>
                </a:ext>
              </a:extLst>
            </p:cNvPr>
            <p:cNvSpPr/>
            <p:nvPr/>
          </p:nvSpPr>
          <p:spPr>
            <a:xfrm>
              <a:off x="4423852" y="5267638"/>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sp>
          <p:nvSpPr>
            <p:cNvPr id="5" name="椭圆 4">
              <a:extLst>
                <a:ext uri="{FF2B5EF4-FFF2-40B4-BE49-F238E27FC236}">
                  <a16:creationId xmlns:a16="http://schemas.microsoft.com/office/drawing/2014/main" id="{4E1D0409-639C-6AC8-F0B1-81FB8A4AAE1B}"/>
                </a:ext>
              </a:extLst>
            </p:cNvPr>
            <p:cNvSpPr/>
            <p:nvPr/>
          </p:nvSpPr>
          <p:spPr>
            <a:xfrm>
              <a:off x="6923629" y="5267638"/>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cxnSp>
          <p:nvCxnSpPr>
            <p:cNvPr id="6" name="直接连接符 5">
              <a:extLst>
                <a:ext uri="{FF2B5EF4-FFF2-40B4-BE49-F238E27FC236}">
                  <a16:creationId xmlns:a16="http://schemas.microsoft.com/office/drawing/2014/main" id="{1AA2D523-0C85-9DC5-13CB-A0154F32BA43}"/>
                </a:ext>
              </a:extLst>
            </p:cNvPr>
            <p:cNvCxnSpPr/>
            <p:nvPr/>
          </p:nvCxnSpPr>
          <p:spPr>
            <a:xfrm flipH="1">
              <a:off x="4963852" y="4469354"/>
              <a:ext cx="1256326" cy="798381"/>
            </a:xfrm>
            <a:prstGeom prst="line">
              <a:avLst/>
            </a:prstGeom>
            <a:noFill/>
            <a:ln w="6350" cap="flat" cmpd="sng" algn="ctr">
              <a:solidFill>
                <a:sysClr val="windowText" lastClr="000000"/>
              </a:solidFill>
              <a:prstDash val="solid"/>
              <a:miter lim="800000"/>
            </a:ln>
            <a:effectLst/>
          </p:spPr>
        </p:cxnSp>
        <p:sp>
          <p:nvSpPr>
            <p:cNvPr id="7" name="文本框 26">
              <a:extLst>
                <a:ext uri="{FF2B5EF4-FFF2-40B4-BE49-F238E27FC236}">
                  <a16:creationId xmlns:a16="http://schemas.microsoft.com/office/drawing/2014/main" id="{619D8425-A009-566A-090F-B579CBEB527A}"/>
                </a:ext>
              </a:extLst>
            </p:cNvPr>
            <p:cNvSpPr txBox="1"/>
            <p:nvPr/>
          </p:nvSpPr>
          <p:spPr>
            <a:xfrm>
              <a:off x="6164462" y="477924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乌黑</a:t>
              </a:r>
            </a:p>
          </p:txBody>
        </p:sp>
        <p:cxnSp>
          <p:nvCxnSpPr>
            <p:cNvPr id="8" name="直接连接符 7">
              <a:extLst>
                <a:ext uri="{FF2B5EF4-FFF2-40B4-BE49-F238E27FC236}">
                  <a16:creationId xmlns:a16="http://schemas.microsoft.com/office/drawing/2014/main" id="{5958BE05-3C8B-4A6F-3FFE-3C96D707550E}"/>
                </a:ext>
              </a:extLst>
            </p:cNvPr>
            <p:cNvCxnSpPr/>
            <p:nvPr/>
          </p:nvCxnSpPr>
          <p:spPr>
            <a:xfrm>
              <a:off x="6215074" y="4469354"/>
              <a:ext cx="1251222" cy="798381"/>
            </a:xfrm>
            <a:prstGeom prst="line">
              <a:avLst/>
            </a:prstGeom>
            <a:noFill/>
            <a:ln w="6350" cap="flat" cmpd="sng" algn="ctr">
              <a:solidFill>
                <a:sysClr val="windowText" lastClr="000000"/>
              </a:solidFill>
              <a:prstDash val="solid"/>
              <a:miter lim="800000"/>
            </a:ln>
            <a:effectLst/>
          </p:spPr>
        </p:cxnSp>
        <p:cxnSp>
          <p:nvCxnSpPr>
            <p:cNvPr id="9" name="直接连接符 8">
              <a:extLst>
                <a:ext uri="{FF2B5EF4-FFF2-40B4-BE49-F238E27FC236}">
                  <a16:creationId xmlns:a16="http://schemas.microsoft.com/office/drawing/2014/main" id="{203B59F3-7EFB-17C2-3B74-786CA7232BAF}"/>
                </a:ext>
              </a:extLst>
            </p:cNvPr>
            <p:cNvCxnSpPr/>
            <p:nvPr/>
          </p:nvCxnSpPr>
          <p:spPr>
            <a:xfrm>
              <a:off x="6215074" y="4660014"/>
              <a:ext cx="0" cy="607721"/>
            </a:xfrm>
            <a:prstGeom prst="line">
              <a:avLst/>
            </a:prstGeom>
            <a:noFill/>
            <a:ln w="6350" cap="flat" cmpd="sng" algn="ctr">
              <a:solidFill>
                <a:sysClr val="windowText" lastClr="000000"/>
              </a:solidFill>
              <a:prstDash val="solid"/>
              <a:miter lim="800000"/>
            </a:ln>
            <a:effectLst/>
          </p:spPr>
        </p:cxnSp>
        <p:sp>
          <p:nvSpPr>
            <p:cNvPr id="10" name="文本框 29">
              <a:extLst>
                <a:ext uri="{FF2B5EF4-FFF2-40B4-BE49-F238E27FC236}">
                  <a16:creationId xmlns:a16="http://schemas.microsoft.com/office/drawing/2014/main" id="{D757C7F0-BBD3-E0E6-A9B3-E10DBD108D91}"/>
                </a:ext>
              </a:extLst>
            </p:cNvPr>
            <p:cNvSpPr txBox="1"/>
            <p:nvPr/>
          </p:nvSpPr>
          <p:spPr>
            <a:xfrm>
              <a:off x="7089965" y="477924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浅白</a:t>
              </a:r>
            </a:p>
          </p:txBody>
        </p:sp>
        <p:sp>
          <p:nvSpPr>
            <p:cNvPr id="11" name="文本框 30">
              <a:extLst>
                <a:ext uri="{FF2B5EF4-FFF2-40B4-BE49-F238E27FC236}">
                  <a16:creationId xmlns:a16="http://schemas.microsoft.com/office/drawing/2014/main" id="{CD848FA8-50DF-831A-540E-0AC3F6F436D6}"/>
                </a:ext>
              </a:extLst>
            </p:cNvPr>
            <p:cNvSpPr txBox="1"/>
            <p:nvPr/>
          </p:nvSpPr>
          <p:spPr>
            <a:xfrm>
              <a:off x="4737145" y="477924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青绿</a:t>
              </a:r>
            </a:p>
          </p:txBody>
        </p:sp>
        <p:sp>
          <p:nvSpPr>
            <p:cNvPr id="12" name="圆角矩形 20">
              <a:extLst>
                <a:ext uri="{FF2B5EF4-FFF2-40B4-BE49-F238E27FC236}">
                  <a16:creationId xmlns:a16="http://schemas.microsoft.com/office/drawing/2014/main" id="{9D287CEE-85EF-F623-B952-1B6C60A336B0}"/>
                </a:ext>
              </a:extLst>
            </p:cNvPr>
            <p:cNvSpPr/>
            <p:nvPr/>
          </p:nvSpPr>
          <p:spPr>
            <a:xfrm>
              <a:off x="5675074" y="4222020"/>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1" i="0" u="none" strike="noStrike" kern="0" cap="none" spc="0" normalizeH="0" baseline="0" noProof="0" dirty="0">
                  <a:ln>
                    <a:noFill/>
                  </a:ln>
                  <a:solidFill>
                    <a:srgbClr val="16754D"/>
                  </a:solidFill>
                  <a:effectLst/>
                  <a:uLnTx/>
                  <a:uFillTx/>
                  <a:latin typeface="+mj-ea"/>
                  <a:ea typeface="+mj-ea"/>
                  <a:cs typeface="+mn-cs"/>
                </a:rPr>
                <a:t>色泽</a:t>
              </a:r>
              <a:r>
                <a:rPr kumimoji="0" lang="en-US" altLang="zh-CN" sz="1800" b="1" i="0" u="none" strike="noStrike" kern="0" cap="none" spc="0" normalizeH="0" baseline="0" noProof="0" dirty="0">
                  <a:ln>
                    <a:noFill/>
                  </a:ln>
                  <a:solidFill>
                    <a:srgbClr val="16754D"/>
                  </a:solidFill>
                  <a:effectLst/>
                  <a:uLnTx/>
                  <a:uFillTx/>
                  <a:latin typeface="+mj-ea"/>
                  <a:ea typeface="+mj-ea"/>
                  <a:cs typeface="+mn-cs"/>
                </a:rPr>
                <a:t>?</a:t>
              </a:r>
              <a:endParaRPr kumimoji="0" lang="zh-CN" altLang="en-US" sz="4800" b="1" i="0" u="none" strike="noStrike" kern="0" cap="none" spc="0" normalizeH="0" baseline="0" noProof="0" dirty="0">
                <a:ln>
                  <a:noFill/>
                </a:ln>
                <a:solidFill>
                  <a:srgbClr val="16754D"/>
                </a:solidFill>
                <a:effectLst/>
                <a:uLnTx/>
                <a:uFillTx/>
                <a:latin typeface="+mj-ea"/>
                <a:ea typeface="+mj-ea"/>
                <a:cs typeface="+mn-cs"/>
              </a:endParaRPr>
            </a:p>
          </p:txBody>
        </p:sp>
        <p:sp>
          <p:nvSpPr>
            <p:cNvPr id="13" name="椭圆 12">
              <a:extLst>
                <a:ext uri="{FF2B5EF4-FFF2-40B4-BE49-F238E27FC236}">
                  <a16:creationId xmlns:a16="http://schemas.microsoft.com/office/drawing/2014/main" id="{60FC0908-B2AD-02E6-F0A1-2EE394E91702}"/>
                </a:ext>
              </a:extLst>
            </p:cNvPr>
            <p:cNvSpPr/>
            <p:nvPr/>
          </p:nvSpPr>
          <p:spPr>
            <a:xfrm>
              <a:off x="6923629" y="4222249"/>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坏瓜</a:t>
              </a:r>
            </a:p>
          </p:txBody>
        </p:sp>
        <p:sp>
          <p:nvSpPr>
            <p:cNvPr id="14" name="椭圆 13">
              <a:extLst>
                <a:ext uri="{FF2B5EF4-FFF2-40B4-BE49-F238E27FC236}">
                  <a16:creationId xmlns:a16="http://schemas.microsoft.com/office/drawing/2014/main" id="{758BCC53-5DC8-EFDA-270C-D34ADB4E1DB0}"/>
                </a:ext>
              </a:extLst>
            </p:cNvPr>
            <p:cNvSpPr/>
            <p:nvPr/>
          </p:nvSpPr>
          <p:spPr>
            <a:xfrm>
              <a:off x="8167080" y="4222020"/>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cxnSp>
          <p:nvCxnSpPr>
            <p:cNvPr id="15" name="直接连接符 14">
              <a:extLst>
                <a:ext uri="{FF2B5EF4-FFF2-40B4-BE49-F238E27FC236}">
                  <a16:creationId xmlns:a16="http://schemas.microsoft.com/office/drawing/2014/main" id="{798F5423-FD1C-231E-D8B5-E457DEA03478}"/>
                </a:ext>
              </a:extLst>
            </p:cNvPr>
            <p:cNvCxnSpPr/>
            <p:nvPr/>
          </p:nvCxnSpPr>
          <p:spPr>
            <a:xfrm flipH="1">
              <a:off x="6203580" y="3417574"/>
              <a:ext cx="1256326" cy="798381"/>
            </a:xfrm>
            <a:prstGeom prst="line">
              <a:avLst/>
            </a:prstGeom>
            <a:noFill/>
            <a:ln w="6350" cap="flat" cmpd="sng" algn="ctr">
              <a:solidFill>
                <a:sysClr val="windowText" lastClr="000000"/>
              </a:solidFill>
              <a:prstDash val="solid"/>
              <a:miter lim="800000"/>
            </a:ln>
            <a:effectLst/>
          </p:spPr>
        </p:cxnSp>
        <p:sp>
          <p:nvSpPr>
            <p:cNvPr id="16" name="文本框 35">
              <a:extLst>
                <a:ext uri="{FF2B5EF4-FFF2-40B4-BE49-F238E27FC236}">
                  <a16:creationId xmlns:a16="http://schemas.microsoft.com/office/drawing/2014/main" id="{D00D421B-F475-7919-834D-4CB709B88BF2}"/>
                </a:ext>
              </a:extLst>
            </p:cNvPr>
            <p:cNvSpPr txBox="1"/>
            <p:nvPr/>
          </p:nvSpPr>
          <p:spPr>
            <a:xfrm>
              <a:off x="7404189" y="372746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蜷缩</a:t>
              </a:r>
            </a:p>
          </p:txBody>
        </p:sp>
        <p:cxnSp>
          <p:nvCxnSpPr>
            <p:cNvPr id="17" name="直接连接符 16">
              <a:extLst>
                <a:ext uri="{FF2B5EF4-FFF2-40B4-BE49-F238E27FC236}">
                  <a16:creationId xmlns:a16="http://schemas.microsoft.com/office/drawing/2014/main" id="{632287F2-A59B-5714-946A-CC2D54C10FE1}"/>
                </a:ext>
              </a:extLst>
            </p:cNvPr>
            <p:cNvCxnSpPr/>
            <p:nvPr/>
          </p:nvCxnSpPr>
          <p:spPr>
            <a:xfrm>
              <a:off x="7454802" y="3417574"/>
              <a:ext cx="1251222" cy="798381"/>
            </a:xfrm>
            <a:prstGeom prst="line">
              <a:avLst/>
            </a:prstGeom>
            <a:noFill/>
            <a:ln w="6350" cap="flat" cmpd="sng" algn="ctr">
              <a:solidFill>
                <a:sysClr val="windowText" lastClr="000000"/>
              </a:solidFill>
              <a:prstDash val="solid"/>
              <a:miter lim="800000"/>
            </a:ln>
            <a:effectLst/>
          </p:spPr>
        </p:cxnSp>
        <p:cxnSp>
          <p:nvCxnSpPr>
            <p:cNvPr id="18" name="直接连接符 17">
              <a:extLst>
                <a:ext uri="{FF2B5EF4-FFF2-40B4-BE49-F238E27FC236}">
                  <a16:creationId xmlns:a16="http://schemas.microsoft.com/office/drawing/2014/main" id="{C5638631-42DC-5722-D955-226D36F1CE1D}"/>
                </a:ext>
              </a:extLst>
            </p:cNvPr>
            <p:cNvCxnSpPr/>
            <p:nvPr/>
          </p:nvCxnSpPr>
          <p:spPr>
            <a:xfrm>
              <a:off x="7454802" y="3608234"/>
              <a:ext cx="0" cy="607721"/>
            </a:xfrm>
            <a:prstGeom prst="line">
              <a:avLst/>
            </a:prstGeom>
            <a:noFill/>
            <a:ln w="6350" cap="flat" cmpd="sng" algn="ctr">
              <a:solidFill>
                <a:sysClr val="windowText" lastClr="000000"/>
              </a:solidFill>
              <a:prstDash val="solid"/>
              <a:miter lim="800000"/>
            </a:ln>
            <a:effectLst/>
          </p:spPr>
        </p:cxnSp>
        <p:sp>
          <p:nvSpPr>
            <p:cNvPr id="19" name="文本框 38">
              <a:extLst>
                <a:ext uri="{FF2B5EF4-FFF2-40B4-BE49-F238E27FC236}">
                  <a16:creationId xmlns:a16="http://schemas.microsoft.com/office/drawing/2014/main" id="{7193A9A9-AF91-8487-75FD-D55ADA7FC6BA}"/>
                </a:ext>
              </a:extLst>
            </p:cNvPr>
            <p:cNvSpPr txBox="1"/>
            <p:nvPr/>
          </p:nvSpPr>
          <p:spPr>
            <a:xfrm>
              <a:off x="8329693" y="372746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硬挺</a:t>
              </a:r>
            </a:p>
          </p:txBody>
        </p:sp>
        <p:sp>
          <p:nvSpPr>
            <p:cNvPr id="20" name="文本框 39">
              <a:extLst>
                <a:ext uri="{FF2B5EF4-FFF2-40B4-BE49-F238E27FC236}">
                  <a16:creationId xmlns:a16="http://schemas.microsoft.com/office/drawing/2014/main" id="{3A0B3F87-D66C-0212-6083-EC3BACCD18C3}"/>
                </a:ext>
              </a:extLst>
            </p:cNvPr>
            <p:cNvSpPr txBox="1"/>
            <p:nvPr/>
          </p:nvSpPr>
          <p:spPr>
            <a:xfrm>
              <a:off x="5976874" y="372746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稍蜷</a:t>
              </a:r>
            </a:p>
          </p:txBody>
        </p:sp>
        <p:sp>
          <p:nvSpPr>
            <p:cNvPr id="21" name="圆角矩形 29">
              <a:extLst>
                <a:ext uri="{FF2B5EF4-FFF2-40B4-BE49-F238E27FC236}">
                  <a16:creationId xmlns:a16="http://schemas.microsoft.com/office/drawing/2014/main" id="{6EF1ECED-062F-BA03-A132-70BFCC69E2B7}"/>
                </a:ext>
              </a:extLst>
            </p:cNvPr>
            <p:cNvSpPr/>
            <p:nvPr/>
          </p:nvSpPr>
          <p:spPr>
            <a:xfrm>
              <a:off x="6935074" y="3176860"/>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根蒂</a:t>
              </a:r>
            </a:p>
          </p:txBody>
        </p:sp>
        <p:sp>
          <p:nvSpPr>
            <p:cNvPr id="22" name="椭圆 21">
              <a:extLst>
                <a:ext uri="{FF2B5EF4-FFF2-40B4-BE49-F238E27FC236}">
                  <a16:creationId xmlns:a16="http://schemas.microsoft.com/office/drawing/2014/main" id="{33768548-1F72-7B1A-150F-2FBA3798BB6C}"/>
                </a:ext>
              </a:extLst>
            </p:cNvPr>
            <p:cNvSpPr/>
            <p:nvPr/>
          </p:nvSpPr>
          <p:spPr>
            <a:xfrm>
              <a:off x="3155103" y="4234055"/>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sp>
          <p:nvSpPr>
            <p:cNvPr id="23" name="椭圆 22">
              <a:extLst>
                <a:ext uri="{FF2B5EF4-FFF2-40B4-BE49-F238E27FC236}">
                  <a16:creationId xmlns:a16="http://schemas.microsoft.com/office/drawing/2014/main" id="{11A4DAF9-6A3C-15C4-1EFD-B555568A04B4}"/>
                </a:ext>
              </a:extLst>
            </p:cNvPr>
            <p:cNvSpPr/>
            <p:nvPr/>
          </p:nvSpPr>
          <p:spPr>
            <a:xfrm>
              <a:off x="4383747" y="4234055"/>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坏瓜</a:t>
              </a:r>
            </a:p>
          </p:txBody>
        </p:sp>
        <p:sp>
          <p:nvSpPr>
            <p:cNvPr id="24" name="椭圆 23">
              <a:extLst>
                <a:ext uri="{FF2B5EF4-FFF2-40B4-BE49-F238E27FC236}">
                  <a16:creationId xmlns:a16="http://schemas.microsoft.com/office/drawing/2014/main" id="{C6A34AF2-B1A3-3721-126D-67317BACDA6D}"/>
                </a:ext>
              </a:extLst>
            </p:cNvPr>
            <p:cNvSpPr/>
            <p:nvPr/>
          </p:nvSpPr>
          <p:spPr>
            <a:xfrm>
              <a:off x="1926459" y="4234055"/>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cxnSp>
          <p:nvCxnSpPr>
            <p:cNvPr id="25" name="直接连接符 24">
              <a:extLst>
                <a:ext uri="{FF2B5EF4-FFF2-40B4-BE49-F238E27FC236}">
                  <a16:creationId xmlns:a16="http://schemas.microsoft.com/office/drawing/2014/main" id="{4FB25FFD-80AE-7CE2-9390-9FF9476C7696}"/>
                </a:ext>
              </a:extLst>
            </p:cNvPr>
            <p:cNvCxnSpPr/>
            <p:nvPr/>
          </p:nvCxnSpPr>
          <p:spPr>
            <a:xfrm flipH="1">
              <a:off x="2466572" y="3419924"/>
              <a:ext cx="1256326" cy="798381"/>
            </a:xfrm>
            <a:prstGeom prst="line">
              <a:avLst/>
            </a:prstGeom>
            <a:noFill/>
            <a:ln w="6350" cap="flat" cmpd="sng" algn="ctr">
              <a:solidFill>
                <a:sysClr val="windowText" lastClr="000000"/>
              </a:solidFill>
              <a:prstDash val="solid"/>
              <a:miter lim="800000"/>
            </a:ln>
            <a:effectLst/>
          </p:spPr>
        </p:cxnSp>
        <p:sp>
          <p:nvSpPr>
            <p:cNvPr id="26" name="文本框 45">
              <a:extLst>
                <a:ext uri="{FF2B5EF4-FFF2-40B4-BE49-F238E27FC236}">
                  <a16:creationId xmlns:a16="http://schemas.microsoft.com/office/drawing/2014/main" id="{9F58513E-EC0E-05F1-5D98-871946A17ED0}"/>
                </a:ext>
              </a:extLst>
            </p:cNvPr>
            <p:cNvSpPr txBox="1"/>
            <p:nvPr/>
          </p:nvSpPr>
          <p:spPr>
            <a:xfrm>
              <a:off x="3667180" y="3729815"/>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乌黑</a:t>
              </a:r>
            </a:p>
          </p:txBody>
        </p:sp>
        <p:cxnSp>
          <p:nvCxnSpPr>
            <p:cNvPr id="27" name="直接连接符 26">
              <a:extLst>
                <a:ext uri="{FF2B5EF4-FFF2-40B4-BE49-F238E27FC236}">
                  <a16:creationId xmlns:a16="http://schemas.microsoft.com/office/drawing/2014/main" id="{E31B2DB3-B93D-AD5F-D87B-435C164312C1}"/>
                </a:ext>
              </a:extLst>
            </p:cNvPr>
            <p:cNvCxnSpPr/>
            <p:nvPr/>
          </p:nvCxnSpPr>
          <p:spPr>
            <a:xfrm>
              <a:off x="3717794" y="3419924"/>
              <a:ext cx="1251222" cy="798381"/>
            </a:xfrm>
            <a:prstGeom prst="line">
              <a:avLst/>
            </a:prstGeom>
            <a:noFill/>
            <a:ln w="6350" cap="flat" cmpd="sng" algn="ctr">
              <a:solidFill>
                <a:sysClr val="windowText" lastClr="000000"/>
              </a:solidFill>
              <a:prstDash val="solid"/>
              <a:miter lim="800000"/>
            </a:ln>
            <a:effectLst/>
          </p:spPr>
        </p:cxnSp>
        <p:cxnSp>
          <p:nvCxnSpPr>
            <p:cNvPr id="28" name="直接连接符 27">
              <a:extLst>
                <a:ext uri="{FF2B5EF4-FFF2-40B4-BE49-F238E27FC236}">
                  <a16:creationId xmlns:a16="http://schemas.microsoft.com/office/drawing/2014/main" id="{071A09BE-C844-035E-910A-BC959AB220EE}"/>
                </a:ext>
              </a:extLst>
            </p:cNvPr>
            <p:cNvCxnSpPr/>
            <p:nvPr/>
          </p:nvCxnSpPr>
          <p:spPr>
            <a:xfrm>
              <a:off x="3717794" y="3610584"/>
              <a:ext cx="0" cy="607721"/>
            </a:xfrm>
            <a:prstGeom prst="line">
              <a:avLst/>
            </a:prstGeom>
            <a:noFill/>
            <a:ln w="6350" cap="flat" cmpd="sng" algn="ctr">
              <a:solidFill>
                <a:sysClr val="windowText" lastClr="000000"/>
              </a:solidFill>
              <a:prstDash val="solid"/>
              <a:miter lim="800000"/>
            </a:ln>
            <a:effectLst/>
          </p:spPr>
        </p:cxnSp>
        <p:sp>
          <p:nvSpPr>
            <p:cNvPr id="29" name="文本框 48">
              <a:extLst>
                <a:ext uri="{FF2B5EF4-FFF2-40B4-BE49-F238E27FC236}">
                  <a16:creationId xmlns:a16="http://schemas.microsoft.com/office/drawing/2014/main" id="{CF20D458-86A3-6E8F-7FBF-13BFAE1E7F06}"/>
                </a:ext>
              </a:extLst>
            </p:cNvPr>
            <p:cNvSpPr txBox="1"/>
            <p:nvPr/>
          </p:nvSpPr>
          <p:spPr>
            <a:xfrm>
              <a:off x="4592686" y="3729815"/>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浅白</a:t>
              </a:r>
            </a:p>
          </p:txBody>
        </p:sp>
        <p:sp>
          <p:nvSpPr>
            <p:cNvPr id="30" name="文本框 49">
              <a:extLst>
                <a:ext uri="{FF2B5EF4-FFF2-40B4-BE49-F238E27FC236}">
                  <a16:creationId xmlns:a16="http://schemas.microsoft.com/office/drawing/2014/main" id="{946BC1D0-C15D-B5A5-178F-E8020C69E434}"/>
                </a:ext>
              </a:extLst>
            </p:cNvPr>
            <p:cNvSpPr txBox="1"/>
            <p:nvPr/>
          </p:nvSpPr>
          <p:spPr>
            <a:xfrm>
              <a:off x="2239865" y="3729815"/>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青绿</a:t>
              </a:r>
            </a:p>
          </p:txBody>
        </p:sp>
        <p:sp>
          <p:nvSpPr>
            <p:cNvPr id="31" name="圆角矩形 39">
              <a:extLst>
                <a:ext uri="{FF2B5EF4-FFF2-40B4-BE49-F238E27FC236}">
                  <a16:creationId xmlns:a16="http://schemas.microsoft.com/office/drawing/2014/main" id="{22018F06-788D-B89C-13B6-39B565EE21D1}"/>
                </a:ext>
              </a:extLst>
            </p:cNvPr>
            <p:cNvSpPr/>
            <p:nvPr/>
          </p:nvSpPr>
          <p:spPr>
            <a:xfrm>
              <a:off x="3161197" y="3176234"/>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色泽</a:t>
              </a:r>
            </a:p>
          </p:txBody>
        </p:sp>
        <p:sp>
          <p:nvSpPr>
            <p:cNvPr id="32" name="椭圆 31">
              <a:extLst>
                <a:ext uri="{FF2B5EF4-FFF2-40B4-BE49-F238E27FC236}">
                  <a16:creationId xmlns:a16="http://schemas.microsoft.com/office/drawing/2014/main" id="{EE9CEA73-94F2-D449-3E07-5CB2EA7941BE}"/>
                </a:ext>
              </a:extLst>
            </p:cNvPr>
            <p:cNvSpPr/>
            <p:nvPr/>
          </p:nvSpPr>
          <p:spPr>
            <a:xfrm>
              <a:off x="9325909" y="3175860"/>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坏瓜</a:t>
              </a:r>
            </a:p>
          </p:txBody>
        </p:sp>
        <p:cxnSp>
          <p:nvCxnSpPr>
            <p:cNvPr id="33" name="直接连接符 32">
              <a:extLst>
                <a:ext uri="{FF2B5EF4-FFF2-40B4-BE49-F238E27FC236}">
                  <a16:creationId xmlns:a16="http://schemas.microsoft.com/office/drawing/2014/main" id="{E261A997-6781-921E-F4FD-975A7965AD05}"/>
                </a:ext>
              </a:extLst>
            </p:cNvPr>
            <p:cNvCxnSpPr>
              <a:stCxn id="36" idx="2"/>
              <a:endCxn id="21" idx="0"/>
            </p:cNvCxnSpPr>
            <p:nvPr/>
          </p:nvCxnSpPr>
          <p:spPr>
            <a:xfrm>
              <a:off x="6251825" y="2573165"/>
              <a:ext cx="1223249" cy="603695"/>
            </a:xfrm>
            <a:prstGeom prst="line">
              <a:avLst/>
            </a:prstGeom>
            <a:noFill/>
            <a:ln w="6350" cap="flat" cmpd="sng" algn="ctr">
              <a:solidFill>
                <a:sysClr val="windowText" lastClr="000000"/>
              </a:solidFill>
              <a:prstDash val="solid"/>
              <a:miter lim="800000"/>
            </a:ln>
            <a:effectLst/>
          </p:spPr>
        </p:cxnSp>
        <p:cxnSp>
          <p:nvCxnSpPr>
            <p:cNvPr id="34" name="直接连接符 33">
              <a:extLst>
                <a:ext uri="{FF2B5EF4-FFF2-40B4-BE49-F238E27FC236}">
                  <a16:creationId xmlns:a16="http://schemas.microsoft.com/office/drawing/2014/main" id="{91A96FF3-6C7C-AB9E-625A-443083450792}"/>
                </a:ext>
              </a:extLst>
            </p:cNvPr>
            <p:cNvCxnSpPr>
              <a:endCxn id="32" idx="0"/>
            </p:cNvCxnSpPr>
            <p:nvPr/>
          </p:nvCxnSpPr>
          <p:spPr>
            <a:xfrm>
              <a:off x="6596758" y="2579230"/>
              <a:ext cx="3269151" cy="596630"/>
            </a:xfrm>
            <a:prstGeom prst="line">
              <a:avLst/>
            </a:prstGeom>
            <a:noFill/>
            <a:ln w="6350" cap="flat" cmpd="sng" algn="ctr">
              <a:solidFill>
                <a:sysClr val="windowText" lastClr="000000"/>
              </a:solidFill>
              <a:prstDash val="solid"/>
              <a:miter lim="800000"/>
            </a:ln>
            <a:effectLst/>
          </p:spPr>
        </p:cxnSp>
        <p:cxnSp>
          <p:nvCxnSpPr>
            <p:cNvPr id="35" name="直接连接符 34">
              <a:extLst>
                <a:ext uri="{FF2B5EF4-FFF2-40B4-BE49-F238E27FC236}">
                  <a16:creationId xmlns:a16="http://schemas.microsoft.com/office/drawing/2014/main" id="{BA81DA9A-569E-6828-066C-F7A8C1EFA4DC}"/>
                </a:ext>
              </a:extLst>
            </p:cNvPr>
            <p:cNvCxnSpPr>
              <a:endCxn id="31" idx="0"/>
            </p:cNvCxnSpPr>
            <p:nvPr/>
          </p:nvCxnSpPr>
          <p:spPr>
            <a:xfrm flipH="1">
              <a:off x="3701197" y="2566871"/>
              <a:ext cx="2275676" cy="609363"/>
            </a:xfrm>
            <a:prstGeom prst="line">
              <a:avLst/>
            </a:prstGeom>
            <a:noFill/>
            <a:ln w="6350" cap="flat" cmpd="sng" algn="ctr">
              <a:solidFill>
                <a:sysClr val="windowText" lastClr="000000"/>
              </a:solidFill>
              <a:prstDash val="solid"/>
              <a:miter lim="800000"/>
            </a:ln>
            <a:effectLst/>
          </p:spPr>
        </p:cxnSp>
        <p:sp>
          <p:nvSpPr>
            <p:cNvPr id="36" name="圆角矩形 44">
              <a:extLst>
                <a:ext uri="{FF2B5EF4-FFF2-40B4-BE49-F238E27FC236}">
                  <a16:creationId xmlns:a16="http://schemas.microsoft.com/office/drawing/2014/main" id="{F86B15EA-364D-AE53-0671-A218A8AAAAB1}"/>
                </a:ext>
              </a:extLst>
            </p:cNvPr>
            <p:cNvSpPr/>
            <p:nvPr/>
          </p:nvSpPr>
          <p:spPr>
            <a:xfrm>
              <a:off x="5531825" y="2141165"/>
              <a:ext cx="144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脐部</a:t>
              </a:r>
            </a:p>
          </p:txBody>
        </p:sp>
        <p:sp>
          <p:nvSpPr>
            <p:cNvPr id="37" name="文本框 63">
              <a:extLst>
                <a:ext uri="{FF2B5EF4-FFF2-40B4-BE49-F238E27FC236}">
                  <a16:creationId xmlns:a16="http://schemas.microsoft.com/office/drawing/2014/main" id="{C515176A-50E0-D356-A0EC-4EBAA5817FB5}"/>
                </a:ext>
              </a:extLst>
            </p:cNvPr>
            <p:cNvSpPr txBox="1"/>
            <p:nvPr/>
          </p:nvSpPr>
          <p:spPr>
            <a:xfrm>
              <a:off x="8745894" y="265249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平坦</a:t>
              </a:r>
            </a:p>
          </p:txBody>
        </p:sp>
        <p:sp>
          <p:nvSpPr>
            <p:cNvPr id="38" name="文本框 64">
              <a:extLst>
                <a:ext uri="{FF2B5EF4-FFF2-40B4-BE49-F238E27FC236}">
                  <a16:creationId xmlns:a16="http://schemas.microsoft.com/office/drawing/2014/main" id="{2A366B39-C3FC-FEDC-B44E-463394FBC37C}"/>
                </a:ext>
              </a:extLst>
            </p:cNvPr>
            <p:cNvSpPr txBox="1"/>
            <p:nvPr/>
          </p:nvSpPr>
          <p:spPr>
            <a:xfrm>
              <a:off x="6110414" y="265249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稍凹</a:t>
              </a:r>
            </a:p>
          </p:txBody>
        </p:sp>
        <p:sp>
          <p:nvSpPr>
            <p:cNvPr id="39" name="文本框 65">
              <a:extLst>
                <a:ext uri="{FF2B5EF4-FFF2-40B4-BE49-F238E27FC236}">
                  <a16:creationId xmlns:a16="http://schemas.microsoft.com/office/drawing/2014/main" id="{34DB782E-F870-2650-F7B0-D46ACAF9EA3F}"/>
                </a:ext>
              </a:extLst>
            </p:cNvPr>
            <p:cNvSpPr txBox="1"/>
            <p:nvPr/>
          </p:nvSpPr>
          <p:spPr>
            <a:xfrm>
              <a:off x="3868758" y="265249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凹陷</a:t>
              </a:r>
            </a:p>
          </p:txBody>
        </p:sp>
        <p:sp>
          <p:nvSpPr>
            <p:cNvPr id="40" name="椭圆 39">
              <a:extLst>
                <a:ext uri="{FF2B5EF4-FFF2-40B4-BE49-F238E27FC236}">
                  <a16:creationId xmlns:a16="http://schemas.microsoft.com/office/drawing/2014/main" id="{B1C6A150-2A6F-1B8E-C622-E0AC608C5686}"/>
                </a:ext>
              </a:extLst>
            </p:cNvPr>
            <p:cNvSpPr/>
            <p:nvPr/>
          </p:nvSpPr>
          <p:spPr>
            <a:xfrm>
              <a:off x="5354660" y="2007290"/>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1</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41" name="椭圆 40">
              <a:extLst>
                <a:ext uri="{FF2B5EF4-FFF2-40B4-BE49-F238E27FC236}">
                  <a16:creationId xmlns:a16="http://schemas.microsoft.com/office/drawing/2014/main" id="{8139E04E-3B59-6111-88E7-E0B057271F21}"/>
                </a:ext>
              </a:extLst>
            </p:cNvPr>
            <p:cNvSpPr/>
            <p:nvPr/>
          </p:nvSpPr>
          <p:spPr>
            <a:xfrm>
              <a:off x="3003222" y="3027314"/>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2</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42" name="椭圆 41">
              <a:extLst>
                <a:ext uri="{FF2B5EF4-FFF2-40B4-BE49-F238E27FC236}">
                  <a16:creationId xmlns:a16="http://schemas.microsoft.com/office/drawing/2014/main" id="{9CAD03C6-FDF2-F25A-0960-664B73DEA5C6}"/>
                </a:ext>
              </a:extLst>
            </p:cNvPr>
            <p:cNvSpPr/>
            <p:nvPr/>
          </p:nvSpPr>
          <p:spPr>
            <a:xfrm>
              <a:off x="6758430" y="3038868"/>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3</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43" name="椭圆 42">
              <a:extLst>
                <a:ext uri="{FF2B5EF4-FFF2-40B4-BE49-F238E27FC236}">
                  <a16:creationId xmlns:a16="http://schemas.microsoft.com/office/drawing/2014/main" id="{640EC921-29A1-264C-C219-E246235E8A0B}"/>
                </a:ext>
              </a:extLst>
            </p:cNvPr>
            <p:cNvSpPr/>
            <p:nvPr/>
          </p:nvSpPr>
          <p:spPr>
            <a:xfrm>
              <a:off x="9153132" y="3095090"/>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4</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44" name="椭圆 43">
              <a:extLst>
                <a:ext uri="{FF2B5EF4-FFF2-40B4-BE49-F238E27FC236}">
                  <a16:creationId xmlns:a16="http://schemas.microsoft.com/office/drawing/2014/main" id="{0A99539E-19E5-45EB-3FDF-875326999403}"/>
                </a:ext>
              </a:extLst>
            </p:cNvPr>
            <p:cNvSpPr/>
            <p:nvPr/>
          </p:nvSpPr>
          <p:spPr>
            <a:xfrm>
              <a:off x="5512614" y="4037354"/>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5</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grpSp>
      <p:graphicFrame>
        <p:nvGraphicFramePr>
          <p:cNvPr id="45" name="对象 44">
            <a:extLst>
              <a:ext uri="{FF2B5EF4-FFF2-40B4-BE49-F238E27FC236}">
                <a16:creationId xmlns:a16="http://schemas.microsoft.com/office/drawing/2014/main" id="{467498B7-EE80-FA5F-1496-8BECAC32AFFC}"/>
              </a:ext>
            </a:extLst>
          </p:cNvPr>
          <p:cNvGraphicFramePr>
            <a:graphicFrameLocks noChangeAspect="1"/>
          </p:cNvGraphicFramePr>
          <p:nvPr>
            <p:extLst>
              <p:ext uri="{D42A27DB-BD31-4B8C-83A1-F6EECF244321}">
                <p14:modId xmlns:p14="http://schemas.microsoft.com/office/powerpoint/2010/main" val="3236355235"/>
              </p:ext>
            </p:extLst>
          </p:nvPr>
        </p:nvGraphicFramePr>
        <p:xfrm>
          <a:off x="2986012" y="1577405"/>
          <a:ext cx="261937" cy="307975"/>
        </p:xfrm>
        <a:graphic>
          <a:graphicData uri="http://schemas.openxmlformats.org/presentationml/2006/ole">
            <mc:AlternateContent xmlns:mc="http://schemas.openxmlformats.org/markup-compatibility/2006">
              <mc:Choice xmlns:v="urn:schemas-microsoft-com:vml" Requires="v">
                <p:oleObj name="Formula" r:id="rId3" imgW="147600" imgH="172800" progId="Equation.Ribbit">
                  <p:embed/>
                </p:oleObj>
              </mc:Choice>
              <mc:Fallback>
                <p:oleObj name="Formula" r:id="rId3" imgW="147600" imgH="172800" progId="Equation.Ribbit">
                  <p:embed/>
                  <p:pic>
                    <p:nvPicPr>
                      <p:cNvPr id="62" name="对象 61"/>
                      <p:cNvPicPr/>
                      <p:nvPr/>
                    </p:nvPicPr>
                    <p:blipFill>
                      <a:blip r:embed="rId4"/>
                      <a:stretch>
                        <a:fillRect/>
                      </a:stretch>
                    </p:blipFill>
                    <p:spPr>
                      <a:xfrm>
                        <a:off x="2986012" y="1577405"/>
                        <a:ext cx="261937" cy="307975"/>
                      </a:xfrm>
                      <a:prstGeom prst="rect">
                        <a:avLst/>
                      </a:prstGeom>
                    </p:spPr>
                  </p:pic>
                </p:oleObj>
              </mc:Fallback>
            </mc:AlternateContent>
          </a:graphicData>
        </a:graphic>
      </p:graphicFrame>
      <p:cxnSp>
        <p:nvCxnSpPr>
          <p:cNvPr id="46" name="直接箭头连接符 45">
            <a:extLst>
              <a:ext uri="{FF2B5EF4-FFF2-40B4-BE49-F238E27FC236}">
                <a16:creationId xmlns:a16="http://schemas.microsoft.com/office/drawing/2014/main" id="{E18A3EB2-89B0-DE5A-E15E-40D93131C5B3}"/>
              </a:ext>
            </a:extLst>
          </p:cNvPr>
          <p:cNvCxnSpPr/>
          <p:nvPr/>
        </p:nvCxnSpPr>
        <p:spPr>
          <a:xfrm flipH="1" flipV="1">
            <a:off x="4569960" y="4691596"/>
            <a:ext cx="1521328" cy="464491"/>
          </a:xfrm>
          <a:prstGeom prst="straightConnector1">
            <a:avLst/>
          </a:prstGeom>
          <a:noFill/>
          <a:ln w="12700" cap="flat" cmpd="sng" algn="ctr">
            <a:solidFill>
              <a:srgbClr val="FF0000"/>
            </a:solidFill>
            <a:prstDash val="solid"/>
            <a:miter lim="800000"/>
            <a:tailEnd type="stealth" w="lg" len="lg"/>
          </a:ln>
          <a:effectLst/>
        </p:spPr>
      </p:cxnSp>
      <p:sp>
        <p:nvSpPr>
          <p:cNvPr id="47" name="文本框 54">
            <a:extLst>
              <a:ext uri="{FF2B5EF4-FFF2-40B4-BE49-F238E27FC236}">
                <a16:creationId xmlns:a16="http://schemas.microsoft.com/office/drawing/2014/main" id="{FFA94376-CBE4-9D36-E4C7-84CCA572A075}"/>
              </a:ext>
            </a:extLst>
          </p:cNvPr>
          <p:cNvSpPr txBox="1"/>
          <p:nvPr/>
        </p:nvSpPr>
        <p:spPr>
          <a:xfrm>
            <a:off x="6523504" y="4559762"/>
            <a:ext cx="1338828"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srgbClr val="FF0000"/>
                </a:solidFill>
                <a:latin typeface="+mj-ea"/>
                <a:ea typeface="+mj-ea"/>
              </a:rPr>
              <a:t>验证集精度</a:t>
            </a:r>
          </a:p>
        </p:txBody>
      </p:sp>
      <p:sp>
        <p:nvSpPr>
          <p:cNvPr id="48" name="文本框 55">
            <a:extLst>
              <a:ext uri="{FF2B5EF4-FFF2-40B4-BE49-F238E27FC236}">
                <a16:creationId xmlns:a16="http://schemas.microsoft.com/office/drawing/2014/main" id="{1DD0FEA1-3752-EE59-8FA3-1EEF94EED61D}"/>
              </a:ext>
            </a:extLst>
          </p:cNvPr>
          <p:cNvSpPr txBox="1"/>
          <p:nvPr/>
        </p:nvSpPr>
        <p:spPr>
          <a:xfrm>
            <a:off x="6523504" y="4894840"/>
            <a:ext cx="1800493" cy="646331"/>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srgbClr val="FF0000"/>
                </a:solidFill>
                <a:latin typeface="+mj-ea"/>
                <a:ea typeface="+mj-ea"/>
              </a:rPr>
              <a:t>剪枝前</a:t>
            </a:r>
            <a:r>
              <a:rPr lang="en-US" altLang="zh-CN" sz="1800" dirty="0">
                <a:solidFill>
                  <a:srgbClr val="FF0000"/>
                </a:solidFill>
                <a:latin typeface="+mj-ea"/>
                <a:ea typeface="+mj-ea"/>
              </a:rPr>
              <a:t>: 57.1 %</a:t>
            </a:r>
          </a:p>
          <a:p>
            <a:pPr eaLnBrk="1" fontAlgn="auto" hangingPunct="1">
              <a:spcBef>
                <a:spcPts val="0"/>
              </a:spcBef>
              <a:spcAft>
                <a:spcPts val="0"/>
              </a:spcAft>
            </a:pPr>
            <a:r>
              <a:rPr lang="zh-CN" altLang="en-US" sz="1800" dirty="0">
                <a:solidFill>
                  <a:srgbClr val="FF0000"/>
                </a:solidFill>
                <a:latin typeface="+mj-ea"/>
                <a:ea typeface="+mj-ea"/>
              </a:rPr>
              <a:t>剪枝后</a:t>
            </a:r>
            <a:r>
              <a:rPr lang="en-US" altLang="zh-CN" sz="1800" dirty="0">
                <a:solidFill>
                  <a:srgbClr val="FF0000"/>
                </a:solidFill>
                <a:latin typeface="+mj-ea"/>
                <a:ea typeface="+mj-ea"/>
              </a:rPr>
              <a:t>: 57.1%</a:t>
            </a:r>
            <a:endParaRPr lang="zh-CN" altLang="en-US" sz="1800" dirty="0">
              <a:solidFill>
                <a:srgbClr val="FF0000"/>
              </a:solidFill>
              <a:latin typeface="+mj-ea"/>
              <a:ea typeface="+mj-ea"/>
            </a:endParaRPr>
          </a:p>
        </p:txBody>
      </p:sp>
      <p:sp>
        <p:nvSpPr>
          <p:cNvPr id="49" name="文本框 56">
            <a:extLst>
              <a:ext uri="{FF2B5EF4-FFF2-40B4-BE49-F238E27FC236}">
                <a16:creationId xmlns:a16="http://schemas.microsoft.com/office/drawing/2014/main" id="{FD502806-E705-9BEA-093C-F6DE096BAB0D}"/>
              </a:ext>
            </a:extLst>
          </p:cNvPr>
          <p:cNvSpPr txBox="1"/>
          <p:nvPr/>
        </p:nvSpPr>
        <p:spPr>
          <a:xfrm>
            <a:off x="6077555" y="5466959"/>
            <a:ext cx="2156360"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srgbClr val="FF0000"/>
                </a:solidFill>
                <a:latin typeface="+mj-ea"/>
                <a:ea typeface="+mj-ea"/>
              </a:rPr>
              <a:t>后剪枝决策</a:t>
            </a:r>
            <a:r>
              <a:rPr lang="en-US" altLang="zh-CN" sz="1800" dirty="0">
                <a:solidFill>
                  <a:srgbClr val="FF0000"/>
                </a:solidFill>
                <a:latin typeface="+mj-ea"/>
                <a:ea typeface="+mj-ea"/>
              </a:rPr>
              <a:t>: </a:t>
            </a:r>
            <a:r>
              <a:rPr lang="zh-CN" altLang="en-US" sz="1800" dirty="0">
                <a:solidFill>
                  <a:srgbClr val="FF0000"/>
                </a:solidFill>
                <a:latin typeface="+mj-ea"/>
                <a:ea typeface="+mj-ea"/>
              </a:rPr>
              <a:t>不剪枝</a:t>
            </a:r>
          </a:p>
        </p:txBody>
      </p:sp>
      <p:sp>
        <p:nvSpPr>
          <p:cNvPr id="50" name="椭圆 49">
            <a:extLst>
              <a:ext uri="{FF2B5EF4-FFF2-40B4-BE49-F238E27FC236}">
                <a16:creationId xmlns:a16="http://schemas.microsoft.com/office/drawing/2014/main" id="{9F82656E-419B-6416-53F0-0933A422756E}"/>
              </a:ext>
            </a:extLst>
          </p:cNvPr>
          <p:cNvSpPr/>
          <p:nvPr/>
        </p:nvSpPr>
        <p:spPr>
          <a:xfrm>
            <a:off x="3745887" y="5243818"/>
            <a:ext cx="792228" cy="360978"/>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j-ea"/>
                <a:ea typeface="+mj-ea"/>
                <a:cs typeface="+mn-cs"/>
              </a:rPr>
              <a:t>好瓜</a:t>
            </a:r>
          </a:p>
        </p:txBody>
      </p:sp>
      <p:graphicFrame>
        <p:nvGraphicFramePr>
          <p:cNvPr id="51" name="对象 50">
            <a:extLst>
              <a:ext uri="{FF2B5EF4-FFF2-40B4-BE49-F238E27FC236}">
                <a16:creationId xmlns:a16="http://schemas.microsoft.com/office/drawing/2014/main" id="{305F572B-6E22-34C1-31C8-6F360E3C625B}"/>
              </a:ext>
            </a:extLst>
          </p:cNvPr>
          <p:cNvGraphicFramePr>
            <a:graphicFrameLocks noChangeAspect="1"/>
          </p:cNvGraphicFramePr>
          <p:nvPr>
            <p:extLst>
              <p:ext uri="{D42A27DB-BD31-4B8C-83A1-F6EECF244321}">
                <p14:modId xmlns:p14="http://schemas.microsoft.com/office/powerpoint/2010/main" val="244000854"/>
              </p:ext>
            </p:extLst>
          </p:nvPr>
        </p:nvGraphicFramePr>
        <p:xfrm>
          <a:off x="1406449" y="1832945"/>
          <a:ext cx="1030288" cy="320675"/>
        </p:xfrm>
        <a:graphic>
          <a:graphicData uri="http://schemas.openxmlformats.org/presentationml/2006/ole">
            <mc:AlternateContent xmlns:mc="http://schemas.openxmlformats.org/markup-compatibility/2006">
              <mc:Choice xmlns:v="urn:schemas-microsoft-com:vml" Requires="v">
                <p:oleObj name="Formula" r:id="rId5" imgW="573120" imgH="177840" progId="Equation.Ribbit">
                  <p:embed/>
                </p:oleObj>
              </mc:Choice>
              <mc:Fallback>
                <p:oleObj name="Formula" r:id="rId5" imgW="573120" imgH="177840" progId="Equation.Ribbit">
                  <p:embed/>
                  <p:pic>
                    <p:nvPicPr>
                      <p:cNvPr id="64" name="对象 63"/>
                      <p:cNvPicPr/>
                      <p:nvPr/>
                    </p:nvPicPr>
                    <p:blipFill>
                      <a:blip r:embed="rId6"/>
                      <a:stretch>
                        <a:fillRect/>
                      </a:stretch>
                    </p:blipFill>
                    <p:spPr>
                      <a:xfrm>
                        <a:off x="1406449" y="1832945"/>
                        <a:ext cx="1030288" cy="320675"/>
                      </a:xfrm>
                      <a:prstGeom prst="rect">
                        <a:avLst/>
                      </a:prstGeom>
                    </p:spPr>
                  </p:pic>
                </p:oleObj>
              </mc:Fallback>
            </mc:AlternateContent>
          </a:graphicData>
        </a:graphic>
      </p:graphicFrame>
      <p:graphicFrame>
        <p:nvGraphicFramePr>
          <p:cNvPr id="52" name="对象 51">
            <a:extLst>
              <a:ext uri="{FF2B5EF4-FFF2-40B4-BE49-F238E27FC236}">
                <a16:creationId xmlns:a16="http://schemas.microsoft.com/office/drawing/2014/main" id="{2D66176A-0BBF-1286-A696-00E6C64FE6EA}"/>
              </a:ext>
            </a:extLst>
          </p:cNvPr>
          <p:cNvGraphicFramePr>
            <a:graphicFrameLocks noChangeAspect="1"/>
          </p:cNvGraphicFramePr>
          <p:nvPr>
            <p:extLst>
              <p:ext uri="{D42A27DB-BD31-4B8C-83A1-F6EECF244321}">
                <p14:modId xmlns:p14="http://schemas.microsoft.com/office/powerpoint/2010/main" val="3158707531"/>
              </p:ext>
            </p:extLst>
          </p:nvPr>
        </p:nvGraphicFramePr>
        <p:xfrm>
          <a:off x="7661807" y="1885380"/>
          <a:ext cx="701675" cy="319088"/>
        </p:xfrm>
        <a:graphic>
          <a:graphicData uri="http://schemas.openxmlformats.org/presentationml/2006/ole">
            <mc:AlternateContent xmlns:mc="http://schemas.openxmlformats.org/markup-compatibility/2006">
              <mc:Choice xmlns:v="urn:schemas-microsoft-com:vml" Requires="v">
                <p:oleObj name="Formula" r:id="rId7" imgW="384840" imgH="175320" progId="Equation.Ribbit">
                  <p:embed/>
                </p:oleObj>
              </mc:Choice>
              <mc:Fallback>
                <p:oleObj name="Formula" r:id="rId7" imgW="384840" imgH="175320" progId="Equation.Ribbit">
                  <p:embed/>
                  <p:pic>
                    <p:nvPicPr>
                      <p:cNvPr id="65" name="对象 64"/>
                      <p:cNvPicPr/>
                      <p:nvPr/>
                    </p:nvPicPr>
                    <p:blipFill>
                      <a:blip r:embed="rId8"/>
                      <a:stretch>
                        <a:fillRect/>
                      </a:stretch>
                    </p:blipFill>
                    <p:spPr>
                      <a:xfrm>
                        <a:off x="7661807" y="1885380"/>
                        <a:ext cx="701675" cy="319088"/>
                      </a:xfrm>
                      <a:prstGeom prst="rect">
                        <a:avLst/>
                      </a:prstGeom>
                    </p:spPr>
                  </p:pic>
                </p:oleObj>
              </mc:Fallback>
            </mc:AlternateContent>
          </a:graphicData>
        </a:graphic>
      </p:graphicFrame>
    </p:spTree>
    <p:extLst>
      <p:ext uri="{BB962C8B-B14F-4D97-AF65-F5344CB8AC3E}">
        <p14:creationId xmlns:p14="http://schemas.microsoft.com/office/powerpoint/2010/main" val="3468742461"/>
      </p:ext>
    </p:extLst>
  </p:cSld>
  <p:clrMapOvr>
    <a:masterClrMapping/>
  </p:clrMapOvr>
  <p:transition advTm="8005"/>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后剪枝</a:t>
            </a:r>
          </a:p>
        </p:txBody>
      </p:sp>
      <p:sp>
        <p:nvSpPr>
          <p:cNvPr id="2" name="内容占位符 2">
            <a:extLst>
              <a:ext uri="{FF2B5EF4-FFF2-40B4-BE49-F238E27FC236}">
                <a16:creationId xmlns:a16="http://schemas.microsoft.com/office/drawing/2014/main" id="{8B711B33-193D-7528-F430-AC2680E5E020}"/>
              </a:ext>
            </a:extLst>
          </p:cNvPr>
          <p:cNvSpPr txBox="1">
            <a:spLocks/>
          </p:cNvSpPr>
          <p:nvPr/>
        </p:nvSpPr>
        <p:spPr>
          <a:xfrm>
            <a:off x="939305" y="1691327"/>
            <a:ext cx="8483943" cy="4930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然后考虑结点   ，若将其替换为叶结点，根据落在其上的训练样本           将其标记为“好瓜”，得到验证集精度仍为        ，可以不进行剪枝</a:t>
            </a:r>
          </a:p>
        </p:txBody>
      </p:sp>
      <p:grpSp>
        <p:nvGrpSpPr>
          <p:cNvPr id="3" name="组合 2">
            <a:extLst>
              <a:ext uri="{FF2B5EF4-FFF2-40B4-BE49-F238E27FC236}">
                <a16:creationId xmlns:a16="http://schemas.microsoft.com/office/drawing/2014/main" id="{DC5C46ED-AC79-F6A0-D62F-EE09AB4DD244}"/>
              </a:ext>
            </a:extLst>
          </p:cNvPr>
          <p:cNvGrpSpPr/>
          <p:nvPr/>
        </p:nvGrpSpPr>
        <p:grpSpPr>
          <a:xfrm>
            <a:off x="1032091" y="2679657"/>
            <a:ext cx="6220051" cy="3085312"/>
            <a:chOff x="1926459" y="2007290"/>
            <a:chExt cx="8479450" cy="3692348"/>
          </a:xfrm>
        </p:grpSpPr>
        <p:sp>
          <p:nvSpPr>
            <p:cNvPr id="4" name="椭圆 3">
              <a:extLst>
                <a:ext uri="{FF2B5EF4-FFF2-40B4-BE49-F238E27FC236}">
                  <a16:creationId xmlns:a16="http://schemas.microsoft.com/office/drawing/2014/main" id="{AFAC1FC8-F354-056D-0CB9-912209EC2FE4}"/>
                </a:ext>
              </a:extLst>
            </p:cNvPr>
            <p:cNvSpPr/>
            <p:nvPr/>
          </p:nvSpPr>
          <p:spPr>
            <a:xfrm>
              <a:off x="4423852" y="5267638"/>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sp>
          <p:nvSpPr>
            <p:cNvPr id="5" name="椭圆 4">
              <a:extLst>
                <a:ext uri="{FF2B5EF4-FFF2-40B4-BE49-F238E27FC236}">
                  <a16:creationId xmlns:a16="http://schemas.microsoft.com/office/drawing/2014/main" id="{2472DFC6-9115-30B0-792C-93D2EE681CB8}"/>
                </a:ext>
              </a:extLst>
            </p:cNvPr>
            <p:cNvSpPr/>
            <p:nvPr/>
          </p:nvSpPr>
          <p:spPr>
            <a:xfrm>
              <a:off x="6923629" y="5267638"/>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cxnSp>
          <p:nvCxnSpPr>
            <p:cNvPr id="6" name="直接连接符 5">
              <a:extLst>
                <a:ext uri="{FF2B5EF4-FFF2-40B4-BE49-F238E27FC236}">
                  <a16:creationId xmlns:a16="http://schemas.microsoft.com/office/drawing/2014/main" id="{AE2E26F7-B63A-6A7C-8431-239AEE5EA236}"/>
                </a:ext>
              </a:extLst>
            </p:cNvPr>
            <p:cNvCxnSpPr/>
            <p:nvPr/>
          </p:nvCxnSpPr>
          <p:spPr>
            <a:xfrm flipH="1">
              <a:off x="4963852" y="4469354"/>
              <a:ext cx="1256326" cy="798381"/>
            </a:xfrm>
            <a:prstGeom prst="line">
              <a:avLst/>
            </a:prstGeom>
            <a:noFill/>
            <a:ln w="6350" cap="flat" cmpd="sng" algn="ctr">
              <a:solidFill>
                <a:sysClr val="windowText" lastClr="000000"/>
              </a:solidFill>
              <a:prstDash val="solid"/>
              <a:miter lim="800000"/>
            </a:ln>
            <a:effectLst/>
          </p:spPr>
        </p:cxnSp>
        <p:sp>
          <p:nvSpPr>
            <p:cNvPr id="7" name="文本框 26">
              <a:extLst>
                <a:ext uri="{FF2B5EF4-FFF2-40B4-BE49-F238E27FC236}">
                  <a16:creationId xmlns:a16="http://schemas.microsoft.com/office/drawing/2014/main" id="{9BC336A5-B625-7693-242F-6FF57D0E4A15}"/>
                </a:ext>
              </a:extLst>
            </p:cNvPr>
            <p:cNvSpPr txBox="1"/>
            <p:nvPr/>
          </p:nvSpPr>
          <p:spPr>
            <a:xfrm>
              <a:off x="6164462" y="477924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乌黑</a:t>
              </a:r>
            </a:p>
          </p:txBody>
        </p:sp>
        <p:cxnSp>
          <p:nvCxnSpPr>
            <p:cNvPr id="8" name="直接连接符 7">
              <a:extLst>
                <a:ext uri="{FF2B5EF4-FFF2-40B4-BE49-F238E27FC236}">
                  <a16:creationId xmlns:a16="http://schemas.microsoft.com/office/drawing/2014/main" id="{C5F12C45-8B36-7AC0-F50E-8DD0060C8FF2}"/>
                </a:ext>
              </a:extLst>
            </p:cNvPr>
            <p:cNvCxnSpPr/>
            <p:nvPr/>
          </p:nvCxnSpPr>
          <p:spPr>
            <a:xfrm>
              <a:off x="6215074" y="4469354"/>
              <a:ext cx="1251222" cy="798381"/>
            </a:xfrm>
            <a:prstGeom prst="line">
              <a:avLst/>
            </a:prstGeom>
            <a:noFill/>
            <a:ln w="6350" cap="flat" cmpd="sng" algn="ctr">
              <a:solidFill>
                <a:sysClr val="windowText" lastClr="000000"/>
              </a:solidFill>
              <a:prstDash val="solid"/>
              <a:miter lim="800000"/>
            </a:ln>
            <a:effectLst/>
          </p:spPr>
        </p:cxnSp>
        <p:cxnSp>
          <p:nvCxnSpPr>
            <p:cNvPr id="9" name="直接连接符 8">
              <a:extLst>
                <a:ext uri="{FF2B5EF4-FFF2-40B4-BE49-F238E27FC236}">
                  <a16:creationId xmlns:a16="http://schemas.microsoft.com/office/drawing/2014/main" id="{E89BFA62-5BEB-A37A-7645-13CF54EA0600}"/>
                </a:ext>
              </a:extLst>
            </p:cNvPr>
            <p:cNvCxnSpPr/>
            <p:nvPr/>
          </p:nvCxnSpPr>
          <p:spPr>
            <a:xfrm>
              <a:off x="6215074" y="4660014"/>
              <a:ext cx="0" cy="607721"/>
            </a:xfrm>
            <a:prstGeom prst="line">
              <a:avLst/>
            </a:prstGeom>
            <a:noFill/>
            <a:ln w="6350" cap="flat" cmpd="sng" algn="ctr">
              <a:solidFill>
                <a:sysClr val="windowText" lastClr="000000"/>
              </a:solidFill>
              <a:prstDash val="solid"/>
              <a:miter lim="800000"/>
            </a:ln>
            <a:effectLst/>
          </p:spPr>
        </p:cxnSp>
        <p:sp>
          <p:nvSpPr>
            <p:cNvPr id="10" name="文本框 29">
              <a:extLst>
                <a:ext uri="{FF2B5EF4-FFF2-40B4-BE49-F238E27FC236}">
                  <a16:creationId xmlns:a16="http://schemas.microsoft.com/office/drawing/2014/main" id="{F1CD7118-F151-7C3E-26B1-2190A24A66A4}"/>
                </a:ext>
              </a:extLst>
            </p:cNvPr>
            <p:cNvSpPr txBox="1"/>
            <p:nvPr/>
          </p:nvSpPr>
          <p:spPr>
            <a:xfrm>
              <a:off x="7089965" y="477924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浅白</a:t>
              </a:r>
            </a:p>
          </p:txBody>
        </p:sp>
        <p:sp>
          <p:nvSpPr>
            <p:cNvPr id="11" name="文本框 30">
              <a:extLst>
                <a:ext uri="{FF2B5EF4-FFF2-40B4-BE49-F238E27FC236}">
                  <a16:creationId xmlns:a16="http://schemas.microsoft.com/office/drawing/2014/main" id="{1053319A-B5AE-4D6B-2332-24AF6057E44A}"/>
                </a:ext>
              </a:extLst>
            </p:cNvPr>
            <p:cNvSpPr txBox="1"/>
            <p:nvPr/>
          </p:nvSpPr>
          <p:spPr>
            <a:xfrm>
              <a:off x="4737145" y="477924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青绿</a:t>
              </a:r>
            </a:p>
          </p:txBody>
        </p:sp>
        <p:sp>
          <p:nvSpPr>
            <p:cNvPr id="12" name="圆角矩形 20">
              <a:extLst>
                <a:ext uri="{FF2B5EF4-FFF2-40B4-BE49-F238E27FC236}">
                  <a16:creationId xmlns:a16="http://schemas.microsoft.com/office/drawing/2014/main" id="{AFD43ED9-71E7-12B2-BC43-D6050AC87DD6}"/>
                </a:ext>
              </a:extLst>
            </p:cNvPr>
            <p:cNvSpPr/>
            <p:nvPr/>
          </p:nvSpPr>
          <p:spPr>
            <a:xfrm>
              <a:off x="5675074" y="4222020"/>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色泽</a:t>
              </a:r>
              <a:endParaRPr kumimoji="0" lang="zh-CN" altLang="en-US" sz="4800" b="1" i="0" u="none" strike="noStrike" kern="0" cap="none" spc="0" normalizeH="0" baseline="0" noProof="0" dirty="0">
                <a:ln>
                  <a:noFill/>
                </a:ln>
                <a:solidFill>
                  <a:srgbClr val="16754D"/>
                </a:solidFill>
                <a:effectLst/>
                <a:uLnTx/>
                <a:uFillTx/>
                <a:latin typeface="+mj-ea"/>
                <a:ea typeface="+mj-ea"/>
                <a:cs typeface="+mn-cs"/>
              </a:endParaRPr>
            </a:p>
          </p:txBody>
        </p:sp>
        <p:sp>
          <p:nvSpPr>
            <p:cNvPr id="13" name="椭圆 12">
              <a:extLst>
                <a:ext uri="{FF2B5EF4-FFF2-40B4-BE49-F238E27FC236}">
                  <a16:creationId xmlns:a16="http://schemas.microsoft.com/office/drawing/2014/main" id="{D5BCB9EE-40AD-9757-760B-D54169BFB995}"/>
                </a:ext>
              </a:extLst>
            </p:cNvPr>
            <p:cNvSpPr/>
            <p:nvPr/>
          </p:nvSpPr>
          <p:spPr>
            <a:xfrm>
              <a:off x="6923629" y="4222249"/>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坏瓜</a:t>
              </a:r>
            </a:p>
          </p:txBody>
        </p:sp>
        <p:sp>
          <p:nvSpPr>
            <p:cNvPr id="14" name="椭圆 13">
              <a:extLst>
                <a:ext uri="{FF2B5EF4-FFF2-40B4-BE49-F238E27FC236}">
                  <a16:creationId xmlns:a16="http://schemas.microsoft.com/office/drawing/2014/main" id="{D5F26CC9-0DBB-2081-BFEA-464677D9CAB9}"/>
                </a:ext>
              </a:extLst>
            </p:cNvPr>
            <p:cNvSpPr/>
            <p:nvPr/>
          </p:nvSpPr>
          <p:spPr>
            <a:xfrm>
              <a:off x="8167080" y="4222020"/>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cxnSp>
          <p:nvCxnSpPr>
            <p:cNvPr id="15" name="直接连接符 14">
              <a:extLst>
                <a:ext uri="{FF2B5EF4-FFF2-40B4-BE49-F238E27FC236}">
                  <a16:creationId xmlns:a16="http://schemas.microsoft.com/office/drawing/2014/main" id="{44A59878-5C9D-1E23-1453-FFA9F71F41D7}"/>
                </a:ext>
              </a:extLst>
            </p:cNvPr>
            <p:cNvCxnSpPr/>
            <p:nvPr/>
          </p:nvCxnSpPr>
          <p:spPr>
            <a:xfrm flipH="1">
              <a:off x="6203580" y="3417574"/>
              <a:ext cx="1256326" cy="798381"/>
            </a:xfrm>
            <a:prstGeom prst="line">
              <a:avLst/>
            </a:prstGeom>
            <a:noFill/>
            <a:ln w="6350" cap="flat" cmpd="sng" algn="ctr">
              <a:solidFill>
                <a:sysClr val="windowText" lastClr="000000"/>
              </a:solidFill>
              <a:prstDash val="solid"/>
              <a:miter lim="800000"/>
            </a:ln>
            <a:effectLst/>
          </p:spPr>
        </p:cxnSp>
        <p:sp>
          <p:nvSpPr>
            <p:cNvPr id="16" name="文本框 35">
              <a:extLst>
                <a:ext uri="{FF2B5EF4-FFF2-40B4-BE49-F238E27FC236}">
                  <a16:creationId xmlns:a16="http://schemas.microsoft.com/office/drawing/2014/main" id="{753D2AF7-481E-A04E-5658-0CF544F1F0D2}"/>
                </a:ext>
              </a:extLst>
            </p:cNvPr>
            <p:cNvSpPr txBox="1"/>
            <p:nvPr/>
          </p:nvSpPr>
          <p:spPr>
            <a:xfrm>
              <a:off x="7404189" y="372746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蜷缩</a:t>
              </a:r>
            </a:p>
          </p:txBody>
        </p:sp>
        <p:cxnSp>
          <p:nvCxnSpPr>
            <p:cNvPr id="17" name="直接连接符 16">
              <a:extLst>
                <a:ext uri="{FF2B5EF4-FFF2-40B4-BE49-F238E27FC236}">
                  <a16:creationId xmlns:a16="http://schemas.microsoft.com/office/drawing/2014/main" id="{C645DB51-D8A4-8E2A-1CA4-F0E72D2190A4}"/>
                </a:ext>
              </a:extLst>
            </p:cNvPr>
            <p:cNvCxnSpPr/>
            <p:nvPr/>
          </p:nvCxnSpPr>
          <p:spPr>
            <a:xfrm>
              <a:off x="7454802" y="3417574"/>
              <a:ext cx="1251222" cy="798381"/>
            </a:xfrm>
            <a:prstGeom prst="line">
              <a:avLst/>
            </a:prstGeom>
            <a:noFill/>
            <a:ln w="6350" cap="flat" cmpd="sng" algn="ctr">
              <a:solidFill>
                <a:sysClr val="windowText" lastClr="000000"/>
              </a:solidFill>
              <a:prstDash val="solid"/>
              <a:miter lim="800000"/>
            </a:ln>
            <a:effectLst/>
          </p:spPr>
        </p:cxnSp>
        <p:cxnSp>
          <p:nvCxnSpPr>
            <p:cNvPr id="18" name="直接连接符 17">
              <a:extLst>
                <a:ext uri="{FF2B5EF4-FFF2-40B4-BE49-F238E27FC236}">
                  <a16:creationId xmlns:a16="http://schemas.microsoft.com/office/drawing/2014/main" id="{40F18A27-8596-F033-B48B-B18421B4C28E}"/>
                </a:ext>
              </a:extLst>
            </p:cNvPr>
            <p:cNvCxnSpPr/>
            <p:nvPr/>
          </p:nvCxnSpPr>
          <p:spPr>
            <a:xfrm>
              <a:off x="7454802" y="3608234"/>
              <a:ext cx="0" cy="607721"/>
            </a:xfrm>
            <a:prstGeom prst="line">
              <a:avLst/>
            </a:prstGeom>
            <a:noFill/>
            <a:ln w="6350" cap="flat" cmpd="sng" algn="ctr">
              <a:solidFill>
                <a:sysClr val="windowText" lastClr="000000"/>
              </a:solidFill>
              <a:prstDash val="solid"/>
              <a:miter lim="800000"/>
            </a:ln>
            <a:effectLst/>
          </p:spPr>
        </p:cxnSp>
        <p:sp>
          <p:nvSpPr>
            <p:cNvPr id="19" name="文本框 38">
              <a:extLst>
                <a:ext uri="{FF2B5EF4-FFF2-40B4-BE49-F238E27FC236}">
                  <a16:creationId xmlns:a16="http://schemas.microsoft.com/office/drawing/2014/main" id="{34E8BF0B-8B19-5F03-9E0F-31B7ECE2483F}"/>
                </a:ext>
              </a:extLst>
            </p:cNvPr>
            <p:cNvSpPr txBox="1"/>
            <p:nvPr/>
          </p:nvSpPr>
          <p:spPr>
            <a:xfrm>
              <a:off x="8329693" y="372746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硬挺</a:t>
              </a:r>
            </a:p>
          </p:txBody>
        </p:sp>
        <p:sp>
          <p:nvSpPr>
            <p:cNvPr id="20" name="文本框 39">
              <a:extLst>
                <a:ext uri="{FF2B5EF4-FFF2-40B4-BE49-F238E27FC236}">
                  <a16:creationId xmlns:a16="http://schemas.microsoft.com/office/drawing/2014/main" id="{84BCA9FD-85DB-A0BD-B0B7-2C1794BBEEDE}"/>
                </a:ext>
              </a:extLst>
            </p:cNvPr>
            <p:cNvSpPr txBox="1"/>
            <p:nvPr/>
          </p:nvSpPr>
          <p:spPr>
            <a:xfrm>
              <a:off x="5976874" y="372746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稍蜷</a:t>
              </a:r>
            </a:p>
          </p:txBody>
        </p:sp>
        <p:sp>
          <p:nvSpPr>
            <p:cNvPr id="21" name="圆角矩形 29">
              <a:extLst>
                <a:ext uri="{FF2B5EF4-FFF2-40B4-BE49-F238E27FC236}">
                  <a16:creationId xmlns:a16="http://schemas.microsoft.com/office/drawing/2014/main" id="{8BCB1E25-232C-84D5-A630-146A1DC5684C}"/>
                </a:ext>
              </a:extLst>
            </p:cNvPr>
            <p:cNvSpPr/>
            <p:nvPr/>
          </p:nvSpPr>
          <p:spPr>
            <a:xfrm>
              <a:off x="6935074" y="3176860"/>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根蒂</a:t>
              </a:r>
            </a:p>
          </p:txBody>
        </p:sp>
        <p:sp>
          <p:nvSpPr>
            <p:cNvPr id="22" name="椭圆 21">
              <a:extLst>
                <a:ext uri="{FF2B5EF4-FFF2-40B4-BE49-F238E27FC236}">
                  <a16:creationId xmlns:a16="http://schemas.microsoft.com/office/drawing/2014/main" id="{8F2ED8DD-D59F-DC25-BE5D-5BA398099964}"/>
                </a:ext>
              </a:extLst>
            </p:cNvPr>
            <p:cNvSpPr/>
            <p:nvPr/>
          </p:nvSpPr>
          <p:spPr>
            <a:xfrm>
              <a:off x="3155103" y="4234055"/>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sp>
          <p:nvSpPr>
            <p:cNvPr id="23" name="椭圆 22">
              <a:extLst>
                <a:ext uri="{FF2B5EF4-FFF2-40B4-BE49-F238E27FC236}">
                  <a16:creationId xmlns:a16="http://schemas.microsoft.com/office/drawing/2014/main" id="{6C0FED3F-AC1C-9F48-759C-83D5F5432872}"/>
                </a:ext>
              </a:extLst>
            </p:cNvPr>
            <p:cNvSpPr/>
            <p:nvPr/>
          </p:nvSpPr>
          <p:spPr>
            <a:xfrm>
              <a:off x="4383747" y="4234055"/>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坏瓜</a:t>
              </a:r>
            </a:p>
          </p:txBody>
        </p:sp>
        <p:sp>
          <p:nvSpPr>
            <p:cNvPr id="24" name="椭圆 23">
              <a:extLst>
                <a:ext uri="{FF2B5EF4-FFF2-40B4-BE49-F238E27FC236}">
                  <a16:creationId xmlns:a16="http://schemas.microsoft.com/office/drawing/2014/main" id="{A36B94B5-7830-091C-62D8-B2D7B9D43C91}"/>
                </a:ext>
              </a:extLst>
            </p:cNvPr>
            <p:cNvSpPr/>
            <p:nvPr/>
          </p:nvSpPr>
          <p:spPr>
            <a:xfrm>
              <a:off x="1926459" y="4234055"/>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cxnSp>
          <p:nvCxnSpPr>
            <p:cNvPr id="25" name="直接连接符 24">
              <a:extLst>
                <a:ext uri="{FF2B5EF4-FFF2-40B4-BE49-F238E27FC236}">
                  <a16:creationId xmlns:a16="http://schemas.microsoft.com/office/drawing/2014/main" id="{E775F0A9-4DB4-FE90-42D8-380E85AD5B1F}"/>
                </a:ext>
              </a:extLst>
            </p:cNvPr>
            <p:cNvCxnSpPr/>
            <p:nvPr/>
          </p:nvCxnSpPr>
          <p:spPr>
            <a:xfrm flipH="1">
              <a:off x="2466572" y="3419924"/>
              <a:ext cx="1256326" cy="798381"/>
            </a:xfrm>
            <a:prstGeom prst="line">
              <a:avLst/>
            </a:prstGeom>
            <a:noFill/>
            <a:ln w="6350" cap="flat" cmpd="sng" algn="ctr">
              <a:solidFill>
                <a:sysClr val="windowText" lastClr="000000"/>
              </a:solidFill>
              <a:prstDash val="solid"/>
              <a:miter lim="800000"/>
            </a:ln>
            <a:effectLst/>
          </p:spPr>
        </p:cxnSp>
        <p:sp>
          <p:nvSpPr>
            <p:cNvPr id="26" name="文本框 45">
              <a:extLst>
                <a:ext uri="{FF2B5EF4-FFF2-40B4-BE49-F238E27FC236}">
                  <a16:creationId xmlns:a16="http://schemas.microsoft.com/office/drawing/2014/main" id="{955A5607-8446-3C7B-D8C5-E4F37509BCE5}"/>
                </a:ext>
              </a:extLst>
            </p:cNvPr>
            <p:cNvSpPr txBox="1"/>
            <p:nvPr/>
          </p:nvSpPr>
          <p:spPr>
            <a:xfrm>
              <a:off x="3667180" y="3729815"/>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乌黑</a:t>
              </a:r>
            </a:p>
          </p:txBody>
        </p:sp>
        <p:cxnSp>
          <p:nvCxnSpPr>
            <p:cNvPr id="27" name="直接连接符 26">
              <a:extLst>
                <a:ext uri="{FF2B5EF4-FFF2-40B4-BE49-F238E27FC236}">
                  <a16:creationId xmlns:a16="http://schemas.microsoft.com/office/drawing/2014/main" id="{3B750889-AFF4-4B4A-951D-7B8A3922F085}"/>
                </a:ext>
              </a:extLst>
            </p:cNvPr>
            <p:cNvCxnSpPr/>
            <p:nvPr/>
          </p:nvCxnSpPr>
          <p:spPr>
            <a:xfrm>
              <a:off x="3717794" y="3419924"/>
              <a:ext cx="1251222" cy="798381"/>
            </a:xfrm>
            <a:prstGeom prst="line">
              <a:avLst/>
            </a:prstGeom>
            <a:noFill/>
            <a:ln w="6350" cap="flat" cmpd="sng" algn="ctr">
              <a:solidFill>
                <a:sysClr val="windowText" lastClr="000000"/>
              </a:solidFill>
              <a:prstDash val="solid"/>
              <a:miter lim="800000"/>
            </a:ln>
            <a:effectLst/>
          </p:spPr>
        </p:cxnSp>
        <p:cxnSp>
          <p:nvCxnSpPr>
            <p:cNvPr id="28" name="直接连接符 27">
              <a:extLst>
                <a:ext uri="{FF2B5EF4-FFF2-40B4-BE49-F238E27FC236}">
                  <a16:creationId xmlns:a16="http://schemas.microsoft.com/office/drawing/2014/main" id="{40257325-CA01-68A8-FE40-D7995359BD5B}"/>
                </a:ext>
              </a:extLst>
            </p:cNvPr>
            <p:cNvCxnSpPr/>
            <p:nvPr/>
          </p:nvCxnSpPr>
          <p:spPr>
            <a:xfrm>
              <a:off x="3717794" y="3610584"/>
              <a:ext cx="0" cy="607721"/>
            </a:xfrm>
            <a:prstGeom prst="line">
              <a:avLst/>
            </a:prstGeom>
            <a:noFill/>
            <a:ln w="6350" cap="flat" cmpd="sng" algn="ctr">
              <a:solidFill>
                <a:sysClr val="windowText" lastClr="000000"/>
              </a:solidFill>
              <a:prstDash val="solid"/>
              <a:miter lim="800000"/>
            </a:ln>
            <a:effectLst/>
          </p:spPr>
        </p:cxnSp>
        <p:sp>
          <p:nvSpPr>
            <p:cNvPr id="29" name="文本框 48">
              <a:extLst>
                <a:ext uri="{FF2B5EF4-FFF2-40B4-BE49-F238E27FC236}">
                  <a16:creationId xmlns:a16="http://schemas.microsoft.com/office/drawing/2014/main" id="{742C0A4A-627A-B54F-9464-B3C9F7D7486E}"/>
                </a:ext>
              </a:extLst>
            </p:cNvPr>
            <p:cNvSpPr txBox="1"/>
            <p:nvPr/>
          </p:nvSpPr>
          <p:spPr>
            <a:xfrm>
              <a:off x="4592686" y="3729815"/>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浅白</a:t>
              </a:r>
            </a:p>
          </p:txBody>
        </p:sp>
        <p:sp>
          <p:nvSpPr>
            <p:cNvPr id="30" name="文本框 49">
              <a:extLst>
                <a:ext uri="{FF2B5EF4-FFF2-40B4-BE49-F238E27FC236}">
                  <a16:creationId xmlns:a16="http://schemas.microsoft.com/office/drawing/2014/main" id="{2A44EE0D-F382-0A3E-8B71-B23547DE9F2C}"/>
                </a:ext>
              </a:extLst>
            </p:cNvPr>
            <p:cNvSpPr txBox="1"/>
            <p:nvPr/>
          </p:nvSpPr>
          <p:spPr>
            <a:xfrm>
              <a:off x="2239865" y="3729815"/>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青绿</a:t>
              </a:r>
            </a:p>
          </p:txBody>
        </p:sp>
        <p:sp>
          <p:nvSpPr>
            <p:cNvPr id="31" name="圆角矩形 39">
              <a:extLst>
                <a:ext uri="{FF2B5EF4-FFF2-40B4-BE49-F238E27FC236}">
                  <a16:creationId xmlns:a16="http://schemas.microsoft.com/office/drawing/2014/main" id="{4F5C7986-EFCD-7442-F42C-5A01C56AAED9}"/>
                </a:ext>
              </a:extLst>
            </p:cNvPr>
            <p:cNvSpPr/>
            <p:nvPr/>
          </p:nvSpPr>
          <p:spPr>
            <a:xfrm>
              <a:off x="3161197" y="3176234"/>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色泽</a:t>
              </a:r>
            </a:p>
          </p:txBody>
        </p:sp>
        <p:sp>
          <p:nvSpPr>
            <p:cNvPr id="32" name="椭圆 31">
              <a:extLst>
                <a:ext uri="{FF2B5EF4-FFF2-40B4-BE49-F238E27FC236}">
                  <a16:creationId xmlns:a16="http://schemas.microsoft.com/office/drawing/2014/main" id="{C0A638DC-C4A5-26A5-906A-285C98B0F334}"/>
                </a:ext>
              </a:extLst>
            </p:cNvPr>
            <p:cNvSpPr/>
            <p:nvPr/>
          </p:nvSpPr>
          <p:spPr>
            <a:xfrm>
              <a:off x="9325909" y="3175860"/>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坏瓜</a:t>
              </a:r>
            </a:p>
          </p:txBody>
        </p:sp>
        <p:cxnSp>
          <p:nvCxnSpPr>
            <p:cNvPr id="33" name="直接连接符 32">
              <a:extLst>
                <a:ext uri="{FF2B5EF4-FFF2-40B4-BE49-F238E27FC236}">
                  <a16:creationId xmlns:a16="http://schemas.microsoft.com/office/drawing/2014/main" id="{6AF3BB01-1996-9911-40A3-6E3DC14DAC3A}"/>
                </a:ext>
              </a:extLst>
            </p:cNvPr>
            <p:cNvCxnSpPr>
              <a:stCxn id="36" idx="2"/>
              <a:endCxn id="21" idx="0"/>
            </p:cNvCxnSpPr>
            <p:nvPr/>
          </p:nvCxnSpPr>
          <p:spPr>
            <a:xfrm>
              <a:off x="6251825" y="2573165"/>
              <a:ext cx="1223249" cy="603695"/>
            </a:xfrm>
            <a:prstGeom prst="line">
              <a:avLst/>
            </a:prstGeom>
            <a:noFill/>
            <a:ln w="6350" cap="flat" cmpd="sng" algn="ctr">
              <a:solidFill>
                <a:sysClr val="windowText" lastClr="000000"/>
              </a:solidFill>
              <a:prstDash val="solid"/>
              <a:miter lim="800000"/>
            </a:ln>
            <a:effectLst/>
          </p:spPr>
        </p:cxnSp>
        <p:cxnSp>
          <p:nvCxnSpPr>
            <p:cNvPr id="34" name="直接连接符 33">
              <a:extLst>
                <a:ext uri="{FF2B5EF4-FFF2-40B4-BE49-F238E27FC236}">
                  <a16:creationId xmlns:a16="http://schemas.microsoft.com/office/drawing/2014/main" id="{944DDD98-E3DA-F44E-BFAB-EB51B06DF7AC}"/>
                </a:ext>
              </a:extLst>
            </p:cNvPr>
            <p:cNvCxnSpPr>
              <a:endCxn id="32" idx="0"/>
            </p:cNvCxnSpPr>
            <p:nvPr/>
          </p:nvCxnSpPr>
          <p:spPr>
            <a:xfrm>
              <a:off x="6596758" y="2579230"/>
              <a:ext cx="3269151" cy="596630"/>
            </a:xfrm>
            <a:prstGeom prst="line">
              <a:avLst/>
            </a:prstGeom>
            <a:noFill/>
            <a:ln w="6350" cap="flat" cmpd="sng" algn="ctr">
              <a:solidFill>
                <a:sysClr val="windowText" lastClr="000000"/>
              </a:solidFill>
              <a:prstDash val="solid"/>
              <a:miter lim="800000"/>
            </a:ln>
            <a:effectLst/>
          </p:spPr>
        </p:cxnSp>
        <p:cxnSp>
          <p:nvCxnSpPr>
            <p:cNvPr id="35" name="直接连接符 34">
              <a:extLst>
                <a:ext uri="{FF2B5EF4-FFF2-40B4-BE49-F238E27FC236}">
                  <a16:creationId xmlns:a16="http://schemas.microsoft.com/office/drawing/2014/main" id="{41A3F926-CD07-29C4-3C01-0CA36BBAB9E5}"/>
                </a:ext>
              </a:extLst>
            </p:cNvPr>
            <p:cNvCxnSpPr>
              <a:endCxn id="31" idx="0"/>
            </p:cNvCxnSpPr>
            <p:nvPr/>
          </p:nvCxnSpPr>
          <p:spPr>
            <a:xfrm flipH="1">
              <a:off x="3701197" y="2566871"/>
              <a:ext cx="2275676" cy="609363"/>
            </a:xfrm>
            <a:prstGeom prst="line">
              <a:avLst/>
            </a:prstGeom>
            <a:noFill/>
            <a:ln w="6350" cap="flat" cmpd="sng" algn="ctr">
              <a:solidFill>
                <a:sysClr val="windowText" lastClr="000000"/>
              </a:solidFill>
              <a:prstDash val="solid"/>
              <a:miter lim="800000"/>
            </a:ln>
            <a:effectLst/>
          </p:spPr>
        </p:cxnSp>
        <p:sp>
          <p:nvSpPr>
            <p:cNvPr id="36" name="圆角矩形 44">
              <a:extLst>
                <a:ext uri="{FF2B5EF4-FFF2-40B4-BE49-F238E27FC236}">
                  <a16:creationId xmlns:a16="http://schemas.microsoft.com/office/drawing/2014/main" id="{DDDC81BF-6B08-6A7E-25F5-CEBFF557ED07}"/>
                </a:ext>
              </a:extLst>
            </p:cNvPr>
            <p:cNvSpPr/>
            <p:nvPr/>
          </p:nvSpPr>
          <p:spPr>
            <a:xfrm>
              <a:off x="5531825" y="2141165"/>
              <a:ext cx="144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脐部</a:t>
              </a:r>
            </a:p>
          </p:txBody>
        </p:sp>
        <p:sp>
          <p:nvSpPr>
            <p:cNvPr id="37" name="文本框 63">
              <a:extLst>
                <a:ext uri="{FF2B5EF4-FFF2-40B4-BE49-F238E27FC236}">
                  <a16:creationId xmlns:a16="http://schemas.microsoft.com/office/drawing/2014/main" id="{5CEB3DFF-8FB0-523E-63A4-5AD29F6E5A59}"/>
                </a:ext>
              </a:extLst>
            </p:cNvPr>
            <p:cNvSpPr txBox="1"/>
            <p:nvPr/>
          </p:nvSpPr>
          <p:spPr>
            <a:xfrm>
              <a:off x="8745894" y="265249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平坦</a:t>
              </a:r>
            </a:p>
          </p:txBody>
        </p:sp>
        <p:sp>
          <p:nvSpPr>
            <p:cNvPr id="38" name="文本框 64">
              <a:extLst>
                <a:ext uri="{FF2B5EF4-FFF2-40B4-BE49-F238E27FC236}">
                  <a16:creationId xmlns:a16="http://schemas.microsoft.com/office/drawing/2014/main" id="{3F1BF2D9-42DD-4D2D-F2E4-94854FB401A8}"/>
                </a:ext>
              </a:extLst>
            </p:cNvPr>
            <p:cNvSpPr txBox="1"/>
            <p:nvPr/>
          </p:nvSpPr>
          <p:spPr>
            <a:xfrm>
              <a:off x="6110414" y="265249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稍凹</a:t>
              </a:r>
            </a:p>
          </p:txBody>
        </p:sp>
        <p:sp>
          <p:nvSpPr>
            <p:cNvPr id="39" name="文本框 65">
              <a:extLst>
                <a:ext uri="{FF2B5EF4-FFF2-40B4-BE49-F238E27FC236}">
                  <a16:creationId xmlns:a16="http://schemas.microsoft.com/office/drawing/2014/main" id="{77F2ADC9-EF7A-47E3-C137-E69F30EB07A0}"/>
                </a:ext>
              </a:extLst>
            </p:cNvPr>
            <p:cNvSpPr txBox="1"/>
            <p:nvPr/>
          </p:nvSpPr>
          <p:spPr>
            <a:xfrm>
              <a:off x="3868758" y="265249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凹陷</a:t>
              </a:r>
            </a:p>
          </p:txBody>
        </p:sp>
        <p:sp>
          <p:nvSpPr>
            <p:cNvPr id="40" name="椭圆 39">
              <a:extLst>
                <a:ext uri="{FF2B5EF4-FFF2-40B4-BE49-F238E27FC236}">
                  <a16:creationId xmlns:a16="http://schemas.microsoft.com/office/drawing/2014/main" id="{1F022CB7-FB59-702C-6A3A-501A2C472E14}"/>
                </a:ext>
              </a:extLst>
            </p:cNvPr>
            <p:cNvSpPr/>
            <p:nvPr/>
          </p:nvSpPr>
          <p:spPr>
            <a:xfrm>
              <a:off x="5354660" y="2007290"/>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1</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41" name="椭圆 40">
              <a:extLst>
                <a:ext uri="{FF2B5EF4-FFF2-40B4-BE49-F238E27FC236}">
                  <a16:creationId xmlns:a16="http://schemas.microsoft.com/office/drawing/2014/main" id="{2668534A-033D-1305-7311-4B01F41E7DB4}"/>
                </a:ext>
              </a:extLst>
            </p:cNvPr>
            <p:cNvSpPr/>
            <p:nvPr/>
          </p:nvSpPr>
          <p:spPr>
            <a:xfrm>
              <a:off x="3003222" y="3027314"/>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2</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42" name="椭圆 41">
              <a:extLst>
                <a:ext uri="{FF2B5EF4-FFF2-40B4-BE49-F238E27FC236}">
                  <a16:creationId xmlns:a16="http://schemas.microsoft.com/office/drawing/2014/main" id="{68094BC4-DAE1-52D1-1ADF-50AA85D1D7E7}"/>
                </a:ext>
              </a:extLst>
            </p:cNvPr>
            <p:cNvSpPr/>
            <p:nvPr/>
          </p:nvSpPr>
          <p:spPr>
            <a:xfrm>
              <a:off x="6758430" y="3038868"/>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3</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43" name="椭圆 42">
              <a:extLst>
                <a:ext uri="{FF2B5EF4-FFF2-40B4-BE49-F238E27FC236}">
                  <a16:creationId xmlns:a16="http://schemas.microsoft.com/office/drawing/2014/main" id="{CD3E4979-050B-A638-2C35-3D7E2E0CE6D0}"/>
                </a:ext>
              </a:extLst>
            </p:cNvPr>
            <p:cNvSpPr/>
            <p:nvPr/>
          </p:nvSpPr>
          <p:spPr>
            <a:xfrm>
              <a:off x="9153132" y="3095090"/>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4</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44" name="椭圆 43">
              <a:extLst>
                <a:ext uri="{FF2B5EF4-FFF2-40B4-BE49-F238E27FC236}">
                  <a16:creationId xmlns:a16="http://schemas.microsoft.com/office/drawing/2014/main" id="{1DFFBC3A-32B6-4AF5-8C79-FBC26557379E}"/>
                </a:ext>
              </a:extLst>
            </p:cNvPr>
            <p:cNvSpPr/>
            <p:nvPr/>
          </p:nvSpPr>
          <p:spPr>
            <a:xfrm>
              <a:off x="5512614" y="4037354"/>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5</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grpSp>
      <p:graphicFrame>
        <p:nvGraphicFramePr>
          <p:cNvPr id="45" name="对象 44">
            <a:extLst>
              <a:ext uri="{FF2B5EF4-FFF2-40B4-BE49-F238E27FC236}">
                <a16:creationId xmlns:a16="http://schemas.microsoft.com/office/drawing/2014/main" id="{533EA2F3-F217-96A8-2004-1F91DE93C342}"/>
              </a:ext>
            </a:extLst>
          </p:cNvPr>
          <p:cNvGraphicFramePr>
            <a:graphicFrameLocks noChangeAspect="1"/>
          </p:cNvGraphicFramePr>
          <p:nvPr>
            <p:extLst>
              <p:ext uri="{D42A27DB-BD31-4B8C-83A1-F6EECF244321}">
                <p14:modId xmlns:p14="http://schemas.microsoft.com/office/powerpoint/2010/main" val="1193340510"/>
              </p:ext>
            </p:extLst>
          </p:nvPr>
        </p:nvGraphicFramePr>
        <p:xfrm>
          <a:off x="3068143" y="1748816"/>
          <a:ext cx="261937" cy="307975"/>
        </p:xfrm>
        <a:graphic>
          <a:graphicData uri="http://schemas.openxmlformats.org/presentationml/2006/ole">
            <mc:AlternateContent xmlns:mc="http://schemas.openxmlformats.org/markup-compatibility/2006">
              <mc:Choice xmlns:v="urn:schemas-microsoft-com:vml" Requires="v">
                <p:oleObj name="Formula" r:id="rId3" imgW="147600" imgH="172800" progId="Equation.Ribbit">
                  <p:embed/>
                </p:oleObj>
              </mc:Choice>
              <mc:Fallback>
                <p:oleObj name="Formula" r:id="rId3" imgW="147600" imgH="172800" progId="Equation.Ribbit">
                  <p:embed/>
                  <p:pic>
                    <p:nvPicPr>
                      <p:cNvPr id="62" name="对象 61"/>
                      <p:cNvPicPr/>
                      <p:nvPr/>
                    </p:nvPicPr>
                    <p:blipFill>
                      <a:blip r:embed="rId4"/>
                      <a:stretch>
                        <a:fillRect/>
                      </a:stretch>
                    </p:blipFill>
                    <p:spPr>
                      <a:xfrm>
                        <a:off x="3068143" y="1748816"/>
                        <a:ext cx="261937" cy="307975"/>
                      </a:xfrm>
                      <a:prstGeom prst="rect">
                        <a:avLst/>
                      </a:prstGeom>
                    </p:spPr>
                  </p:pic>
                </p:oleObj>
              </mc:Fallback>
            </mc:AlternateContent>
          </a:graphicData>
        </a:graphic>
      </p:graphicFrame>
      <p:sp>
        <p:nvSpPr>
          <p:cNvPr id="46" name="椭圆 45">
            <a:extLst>
              <a:ext uri="{FF2B5EF4-FFF2-40B4-BE49-F238E27FC236}">
                <a16:creationId xmlns:a16="http://schemas.microsoft.com/office/drawing/2014/main" id="{453721F9-A56A-D5AA-B1CB-F005D13D3FA7}"/>
              </a:ext>
            </a:extLst>
          </p:cNvPr>
          <p:cNvSpPr/>
          <p:nvPr/>
        </p:nvSpPr>
        <p:spPr>
          <a:xfrm>
            <a:off x="3806646" y="5413387"/>
            <a:ext cx="792228" cy="360978"/>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j-ea"/>
                <a:ea typeface="+mj-ea"/>
                <a:cs typeface="+mn-cs"/>
              </a:rPr>
              <a:t>好瓜</a:t>
            </a:r>
          </a:p>
        </p:txBody>
      </p:sp>
      <p:graphicFrame>
        <p:nvGraphicFramePr>
          <p:cNvPr id="47" name="对象 46">
            <a:extLst>
              <a:ext uri="{FF2B5EF4-FFF2-40B4-BE49-F238E27FC236}">
                <a16:creationId xmlns:a16="http://schemas.microsoft.com/office/drawing/2014/main" id="{EEC6610A-6F26-6CDC-5FFF-300321E47AE2}"/>
              </a:ext>
            </a:extLst>
          </p:cNvPr>
          <p:cNvGraphicFramePr>
            <a:graphicFrameLocks noChangeAspect="1"/>
          </p:cNvGraphicFramePr>
          <p:nvPr>
            <p:extLst>
              <p:ext uri="{D42A27DB-BD31-4B8C-83A1-F6EECF244321}">
                <p14:modId xmlns:p14="http://schemas.microsoft.com/office/powerpoint/2010/main" val="1955682992"/>
              </p:ext>
            </p:extLst>
          </p:nvPr>
        </p:nvGraphicFramePr>
        <p:xfrm>
          <a:off x="1488580" y="2004211"/>
          <a:ext cx="1030288" cy="320675"/>
        </p:xfrm>
        <a:graphic>
          <a:graphicData uri="http://schemas.openxmlformats.org/presentationml/2006/ole">
            <mc:AlternateContent xmlns:mc="http://schemas.openxmlformats.org/markup-compatibility/2006">
              <mc:Choice xmlns:v="urn:schemas-microsoft-com:vml" Requires="v">
                <p:oleObj name="Formula" r:id="rId5" imgW="573120" imgH="177840" progId="Equation.Ribbit">
                  <p:embed/>
                </p:oleObj>
              </mc:Choice>
              <mc:Fallback>
                <p:oleObj name="Formula" r:id="rId5" imgW="573120" imgH="177840" progId="Equation.Ribbit">
                  <p:embed/>
                  <p:pic>
                    <p:nvPicPr>
                      <p:cNvPr id="54" name="对象 53"/>
                      <p:cNvPicPr/>
                      <p:nvPr/>
                    </p:nvPicPr>
                    <p:blipFill>
                      <a:blip r:embed="rId6"/>
                      <a:stretch>
                        <a:fillRect/>
                      </a:stretch>
                    </p:blipFill>
                    <p:spPr>
                      <a:xfrm>
                        <a:off x="1488580" y="2004211"/>
                        <a:ext cx="1030288" cy="320675"/>
                      </a:xfrm>
                      <a:prstGeom prst="rect">
                        <a:avLst/>
                      </a:prstGeom>
                    </p:spPr>
                  </p:pic>
                </p:oleObj>
              </mc:Fallback>
            </mc:AlternateContent>
          </a:graphicData>
        </a:graphic>
      </p:graphicFrame>
      <p:graphicFrame>
        <p:nvGraphicFramePr>
          <p:cNvPr id="48" name="对象 47">
            <a:extLst>
              <a:ext uri="{FF2B5EF4-FFF2-40B4-BE49-F238E27FC236}">
                <a16:creationId xmlns:a16="http://schemas.microsoft.com/office/drawing/2014/main" id="{3533F2D2-3E5B-9D80-64FD-1D539B68BE75}"/>
              </a:ext>
            </a:extLst>
          </p:cNvPr>
          <p:cNvGraphicFramePr>
            <a:graphicFrameLocks noChangeAspect="1"/>
          </p:cNvGraphicFramePr>
          <p:nvPr>
            <p:extLst>
              <p:ext uri="{D42A27DB-BD31-4B8C-83A1-F6EECF244321}">
                <p14:modId xmlns:p14="http://schemas.microsoft.com/office/powerpoint/2010/main" val="446686561"/>
              </p:ext>
            </p:extLst>
          </p:nvPr>
        </p:nvGraphicFramePr>
        <p:xfrm>
          <a:off x="7771316" y="2056791"/>
          <a:ext cx="701675" cy="319088"/>
        </p:xfrm>
        <a:graphic>
          <a:graphicData uri="http://schemas.openxmlformats.org/presentationml/2006/ole">
            <mc:AlternateContent xmlns:mc="http://schemas.openxmlformats.org/markup-compatibility/2006">
              <mc:Choice xmlns:v="urn:schemas-microsoft-com:vml" Requires="v">
                <p:oleObj name="Formula" r:id="rId7" imgW="384840" imgH="175320" progId="Equation.Ribbit">
                  <p:embed/>
                </p:oleObj>
              </mc:Choice>
              <mc:Fallback>
                <p:oleObj name="Formula" r:id="rId7" imgW="384840" imgH="175320" progId="Equation.Ribbit">
                  <p:embed/>
                  <p:pic>
                    <p:nvPicPr>
                      <p:cNvPr id="55" name="对象 54"/>
                      <p:cNvPicPr/>
                      <p:nvPr/>
                    </p:nvPicPr>
                    <p:blipFill>
                      <a:blip r:embed="rId8"/>
                      <a:stretch>
                        <a:fillRect/>
                      </a:stretch>
                    </p:blipFill>
                    <p:spPr>
                      <a:xfrm>
                        <a:off x="7771316" y="2056791"/>
                        <a:ext cx="701675" cy="319088"/>
                      </a:xfrm>
                      <a:prstGeom prst="rect">
                        <a:avLst/>
                      </a:prstGeom>
                    </p:spPr>
                  </p:pic>
                </p:oleObj>
              </mc:Fallback>
            </mc:AlternateContent>
          </a:graphicData>
        </a:graphic>
      </p:graphicFrame>
    </p:spTree>
    <p:extLst>
      <p:ext uri="{BB962C8B-B14F-4D97-AF65-F5344CB8AC3E}">
        <p14:creationId xmlns:p14="http://schemas.microsoft.com/office/powerpoint/2010/main" val="1494980040"/>
      </p:ext>
    </p:extLst>
  </p:cSld>
  <p:clrMapOvr>
    <a:masterClrMapping/>
  </p:clrMapOvr>
  <p:transition advTm="8005"/>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决策树原理</a:t>
            </a:r>
          </a:p>
        </p:txBody>
      </p:sp>
      <p:sp>
        <p:nvSpPr>
          <p:cNvPr id="34" name="圆角矩形 4">
            <a:extLst>
              <a:ext uri="{FF2B5EF4-FFF2-40B4-BE49-F238E27FC236}">
                <a16:creationId xmlns:a16="http://schemas.microsoft.com/office/drawing/2014/main" id="{438AF731-5A6C-F6E9-9BC2-C0D0824DB351}"/>
              </a:ext>
            </a:extLst>
          </p:cNvPr>
          <p:cNvSpPr/>
          <p:nvPr/>
        </p:nvSpPr>
        <p:spPr>
          <a:xfrm>
            <a:off x="5991792" y="2283996"/>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Times" panose="02020603060405020304" pitchFamily="18" charset="0"/>
                <a:ea typeface="幼圆"/>
                <a:cs typeface="+mn-cs"/>
              </a:rPr>
              <a:t>色泽</a:t>
            </a:r>
            <a:r>
              <a:rPr kumimoji="0" lang="en-US" altLang="zh-CN" sz="2200" b="0" i="0" u="none" strike="noStrike" kern="0" cap="none" spc="0" normalizeH="0" baseline="0" noProof="0" dirty="0">
                <a:ln>
                  <a:noFill/>
                </a:ln>
                <a:solidFill>
                  <a:prstClr val="black"/>
                </a:solidFill>
                <a:effectLst/>
                <a:uLnTx/>
                <a:uFillTx/>
                <a:latin typeface="Times" panose="02020603060405020304" pitchFamily="18" charset="0"/>
                <a:ea typeface="幼圆"/>
                <a:cs typeface="+mn-cs"/>
              </a:rPr>
              <a:t>=?</a:t>
            </a:r>
            <a:endParaRPr kumimoji="0" lang="zh-CN" altLang="en-US" sz="2200" b="0" i="0" u="none" strike="noStrike" kern="0" cap="none" spc="0" normalizeH="0" baseline="0" noProof="0" dirty="0">
              <a:ln>
                <a:noFill/>
              </a:ln>
              <a:solidFill>
                <a:prstClr val="black"/>
              </a:solidFill>
              <a:effectLst/>
              <a:uLnTx/>
              <a:uFillTx/>
              <a:latin typeface="Times" panose="02020603060405020304" pitchFamily="18" charset="0"/>
              <a:ea typeface="幼圆"/>
              <a:cs typeface="+mn-cs"/>
            </a:endParaRPr>
          </a:p>
        </p:txBody>
      </p:sp>
      <p:sp>
        <p:nvSpPr>
          <p:cNvPr id="35" name="圆角矩形 5">
            <a:extLst>
              <a:ext uri="{FF2B5EF4-FFF2-40B4-BE49-F238E27FC236}">
                <a16:creationId xmlns:a16="http://schemas.microsoft.com/office/drawing/2014/main" id="{AE0FEA6A-2B6A-5811-5686-B4C2CB755C69}"/>
              </a:ext>
            </a:extLst>
          </p:cNvPr>
          <p:cNvSpPr/>
          <p:nvPr/>
        </p:nvSpPr>
        <p:spPr>
          <a:xfrm>
            <a:off x="5261777" y="3298115"/>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Times" panose="02020603060405020304" pitchFamily="18" charset="0"/>
                <a:ea typeface="幼圆"/>
                <a:cs typeface="+mn-cs"/>
              </a:rPr>
              <a:t>根蒂</a:t>
            </a:r>
            <a:r>
              <a:rPr kumimoji="0" lang="en-US" altLang="zh-CN" sz="2200" b="0" i="0" u="none" strike="noStrike" kern="0" cap="none" spc="0" normalizeH="0" baseline="0" noProof="0" dirty="0">
                <a:ln>
                  <a:noFill/>
                </a:ln>
                <a:solidFill>
                  <a:prstClr val="black"/>
                </a:solidFill>
                <a:effectLst/>
                <a:uLnTx/>
                <a:uFillTx/>
                <a:latin typeface="Times" panose="02020603060405020304" pitchFamily="18" charset="0"/>
                <a:ea typeface="幼圆"/>
                <a:cs typeface="+mn-cs"/>
              </a:rPr>
              <a:t>=?</a:t>
            </a:r>
            <a:endParaRPr kumimoji="0" lang="zh-CN" altLang="en-US" sz="2200" b="0" i="0" u="none" strike="noStrike" kern="0" cap="none" spc="0" normalizeH="0" baseline="0" noProof="0" dirty="0">
              <a:ln>
                <a:noFill/>
              </a:ln>
              <a:solidFill>
                <a:prstClr val="black"/>
              </a:solidFill>
              <a:effectLst/>
              <a:uLnTx/>
              <a:uFillTx/>
              <a:latin typeface="Times" panose="02020603060405020304" pitchFamily="18" charset="0"/>
              <a:ea typeface="幼圆"/>
              <a:cs typeface="+mn-cs"/>
            </a:endParaRPr>
          </a:p>
        </p:txBody>
      </p:sp>
      <p:sp>
        <p:nvSpPr>
          <p:cNvPr id="36" name="圆角矩形 6">
            <a:extLst>
              <a:ext uri="{FF2B5EF4-FFF2-40B4-BE49-F238E27FC236}">
                <a16:creationId xmlns:a16="http://schemas.microsoft.com/office/drawing/2014/main" id="{76F56E03-ED1C-847D-4486-2BD66153CEC8}"/>
              </a:ext>
            </a:extLst>
          </p:cNvPr>
          <p:cNvSpPr/>
          <p:nvPr/>
        </p:nvSpPr>
        <p:spPr>
          <a:xfrm>
            <a:off x="4531762" y="4312234"/>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Times" panose="02020603060405020304" pitchFamily="18" charset="0"/>
                <a:ea typeface="幼圆"/>
                <a:cs typeface="+mn-cs"/>
              </a:rPr>
              <a:t>敲声</a:t>
            </a:r>
            <a:r>
              <a:rPr kumimoji="0" lang="en-US" altLang="zh-CN" sz="2200" b="0" i="0" u="none" strike="noStrike" kern="0" cap="none" spc="0" normalizeH="0" baseline="0" noProof="0" dirty="0">
                <a:ln>
                  <a:noFill/>
                </a:ln>
                <a:solidFill>
                  <a:prstClr val="black"/>
                </a:solidFill>
                <a:effectLst/>
                <a:uLnTx/>
                <a:uFillTx/>
                <a:latin typeface="Times" panose="02020603060405020304" pitchFamily="18" charset="0"/>
                <a:ea typeface="幼圆"/>
                <a:cs typeface="+mn-cs"/>
              </a:rPr>
              <a:t>=?</a:t>
            </a:r>
            <a:endParaRPr kumimoji="0" lang="zh-CN" altLang="en-US" sz="2200" b="0" i="0" u="none" strike="noStrike" kern="0" cap="none" spc="0" normalizeH="0" baseline="0" noProof="0" dirty="0">
              <a:ln>
                <a:noFill/>
              </a:ln>
              <a:solidFill>
                <a:prstClr val="black"/>
              </a:solidFill>
              <a:effectLst/>
              <a:uLnTx/>
              <a:uFillTx/>
              <a:latin typeface="Times" panose="02020603060405020304" pitchFamily="18" charset="0"/>
              <a:ea typeface="幼圆"/>
              <a:cs typeface="+mn-cs"/>
            </a:endParaRPr>
          </a:p>
        </p:txBody>
      </p:sp>
      <p:sp>
        <p:nvSpPr>
          <p:cNvPr id="37" name="椭圆 36">
            <a:extLst>
              <a:ext uri="{FF2B5EF4-FFF2-40B4-BE49-F238E27FC236}">
                <a16:creationId xmlns:a16="http://schemas.microsoft.com/office/drawing/2014/main" id="{56FDF004-7C0D-950D-5A8B-713F0D7637F8}"/>
              </a:ext>
            </a:extLst>
          </p:cNvPr>
          <p:cNvSpPr/>
          <p:nvPr/>
        </p:nvSpPr>
        <p:spPr>
          <a:xfrm>
            <a:off x="3801747" y="5326352"/>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Verdana"/>
                <a:ea typeface="幼圆"/>
                <a:cs typeface="+mn-cs"/>
              </a:rPr>
              <a:t>好瓜</a:t>
            </a:r>
          </a:p>
        </p:txBody>
      </p:sp>
      <p:cxnSp>
        <p:nvCxnSpPr>
          <p:cNvPr id="38" name="直接连接符 37">
            <a:extLst>
              <a:ext uri="{FF2B5EF4-FFF2-40B4-BE49-F238E27FC236}">
                <a16:creationId xmlns:a16="http://schemas.microsoft.com/office/drawing/2014/main" id="{DE8C5D23-FBF3-5AB1-7443-773ED8501CBC}"/>
              </a:ext>
            </a:extLst>
          </p:cNvPr>
          <p:cNvCxnSpPr>
            <a:endCxn id="35" idx="0"/>
          </p:cNvCxnSpPr>
          <p:nvPr/>
        </p:nvCxnSpPr>
        <p:spPr>
          <a:xfrm flipH="1">
            <a:off x="5801777" y="2715996"/>
            <a:ext cx="540000" cy="582119"/>
          </a:xfrm>
          <a:prstGeom prst="line">
            <a:avLst/>
          </a:prstGeom>
          <a:noFill/>
          <a:ln w="6350" cap="flat" cmpd="sng" algn="ctr">
            <a:solidFill>
              <a:sysClr val="windowText" lastClr="000000"/>
            </a:solidFill>
            <a:prstDash val="solid"/>
            <a:miter lim="800000"/>
          </a:ln>
          <a:effectLst/>
        </p:spPr>
      </p:cxnSp>
      <p:cxnSp>
        <p:nvCxnSpPr>
          <p:cNvPr id="39" name="直接连接符 38">
            <a:extLst>
              <a:ext uri="{FF2B5EF4-FFF2-40B4-BE49-F238E27FC236}">
                <a16:creationId xmlns:a16="http://schemas.microsoft.com/office/drawing/2014/main" id="{4920DD79-B0D6-A101-1D73-0C8018308D7F}"/>
              </a:ext>
            </a:extLst>
          </p:cNvPr>
          <p:cNvCxnSpPr>
            <a:endCxn id="36" idx="0"/>
          </p:cNvCxnSpPr>
          <p:nvPr/>
        </p:nvCxnSpPr>
        <p:spPr>
          <a:xfrm flipH="1">
            <a:off x="5071762" y="3730115"/>
            <a:ext cx="540000" cy="582119"/>
          </a:xfrm>
          <a:prstGeom prst="line">
            <a:avLst/>
          </a:prstGeom>
          <a:noFill/>
          <a:ln w="6350" cap="flat" cmpd="sng" algn="ctr">
            <a:solidFill>
              <a:sysClr val="windowText" lastClr="000000"/>
            </a:solidFill>
            <a:prstDash val="solid"/>
            <a:miter lim="800000"/>
          </a:ln>
          <a:effectLst/>
        </p:spPr>
      </p:cxnSp>
      <p:cxnSp>
        <p:nvCxnSpPr>
          <p:cNvPr id="40" name="直接连接符 39">
            <a:extLst>
              <a:ext uri="{FF2B5EF4-FFF2-40B4-BE49-F238E27FC236}">
                <a16:creationId xmlns:a16="http://schemas.microsoft.com/office/drawing/2014/main" id="{E1A1722A-D004-E69B-F277-854FD712DCE9}"/>
              </a:ext>
            </a:extLst>
          </p:cNvPr>
          <p:cNvCxnSpPr>
            <a:endCxn id="37" idx="0"/>
          </p:cNvCxnSpPr>
          <p:nvPr/>
        </p:nvCxnSpPr>
        <p:spPr>
          <a:xfrm flipH="1">
            <a:off x="4341747" y="4744234"/>
            <a:ext cx="540000" cy="582118"/>
          </a:xfrm>
          <a:prstGeom prst="line">
            <a:avLst/>
          </a:prstGeom>
          <a:noFill/>
          <a:ln w="6350" cap="flat" cmpd="sng" algn="ctr">
            <a:solidFill>
              <a:sysClr val="windowText" lastClr="000000"/>
            </a:solidFill>
            <a:prstDash val="solid"/>
            <a:miter lim="800000"/>
          </a:ln>
          <a:effectLst/>
        </p:spPr>
      </p:cxnSp>
      <p:sp>
        <p:nvSpPr>
          <p:cNvPr id="41" name="文本框 19">
            <a:extLst>
              <a:ext uri="{FF2B5EF4-FFF2-40B4-BE49-F238E27FC236}">
                <a16:creationId xmlns:a16="http://schemas.microsoft.com/office/drawing/2014/main" id="{B7918ED4-BBAB-6B75-6396-4D5A3FE97E22}"/>
              </a:ext>
            </a:extLst>
          </p:cNvPr>
          <p:cNvSpPr txBox="1"/>
          <p:nvPr/>
        </p:nvSpPr>
        <p:spPr>
          <a:xfrm>
            <a:off x="5345461" y="2743937"/>
            <a:ext cx="64633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楷体" panose="02010609060101010101" pitchFamily="49" charset="-122"/>
                <a:ea typeface="楷体" panose="02010609060101010101" pitchFamily="49" charset="-122"/>
              </a:rPr>
              <a:t>青绿</a:t>
            </a:r>
          </a:p>
        </p:txBody>
      </p:sp>
      <p:sp>
        <p:nvSpPr>
          <p:cNvPr id="42" name="文本框 20">
            <a:extLst>
              <a:ext uri="{FF2B5EF4-FFF2-40B4-BE49-F238E27FC236}">
                <a16:creationId xmlns:a16="http://schemas.microsoft.com/office/drawing/2014/main" id="{A5A7B8B9-10A9-32A2-B32C-84B367A65CB7}"/>
              </a:ext>
            </a:extLst>
          </p:cNvPr>
          <p:cNvSpPr txBox="1"/>
          <p:nvPr/>
        </p:nvSpPr>
        <p:spPr>
          <a:xfrm>
            <a:off x="4695431" y="3761449"/>
            <a:ext cx="64633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楷体" panose="02010609060101010101" pitchFamily="49" charset="-122"/>
                <a:ea typeface="楷体" panose="02010609060101010101" pitchFamily="49" charset="-122"/>
              </a:rPr>
              <a:t>蜷缩</a:t>
            </a:r>
          </a:p>
        </p:txBody>
      </p:sp>
      <p:sp>
        <p:nvSpPr>
          <p:cNvPr id="43" name="文本框 21">
            <a:extLst>
              <a:ext uri="{FF2B5EF4-FFF2-40B4-BE49-F238E27FC236}">
                <a16:creationId xmlns:a16="http://schemas.microsoft.com/office/drawing/2014/main" id="{B6791D6F-E4BD-F83B-C9BB-D5B324C21655}"/>
              </a:ext>
            </a:extLst>
          </p:cNvPr>
          <p:cNvSpPr txBox="1"/>
          <p:nvPr/>
        </p:nvSpPr>
        <p:spPr>
          <a:xfrm>
            <a:off x="3965416" y="4820843"/>
            <a:ext cx="64633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楷体" panose="02010609060101010101" pitchFamily="49" charset="-122"/>
                <a:ea typeface="楷体" panose="02010609060101010101" pitchFamily="49" charset="-122"/>
              </a:rPr>
              <a:t>浊响</a:t>
            </a:r>
          </a:p>
        </p:txBody>
      </p:sp>
      <p:cxnSp>
        <p:nvCxnSpPr>
          <p:cNvPr id="44" name="直接连接符 43">
            <a:extLst>
              <a:ext uri="{FF2B5EF4-FFF2-40B4-BE49-F238E27FC236}">
                <a16:creationId xmlns:a16="http://schemas.microsoft.com/office/drawing/2014/main" id="{88031ED9-DF2A-6A11-CD74-C917B85B82AA}"/>
              </a:ext>
            </a:extLst>
          </p:cNvPr>
          <p:cNvCxnSpPr/>
          <p:nvPr/>
        </p:nvCxnSpPr>
        <p:spPr>
          <a:xfrm>
            <a:off x="6747293" y="2715996"/>
            <a:ext cx="559656" cy="582119"/>
          </a:xfrm>
          <a:prstGeom prst="line">
            <a:avLst/>
          </a:prstGeom>
          <a:noFill/>
          <a:ln w="6350" cap="flat" cmpd="sng" algn="ctr">
            <a:solidFill>
              <a:sysClr val="windowText" lastClr="000000"/>
            </a:solidFill>
            <a:prstDash val="solid"/>
            <a:miter lim="800000"/>
          </a:ln>
          <a:effectLst/>
        </p:spPr>
      </p:cxnSp>
      <p:sp>
        <p:nvSpPr>
          <p:cNvPr id="45" name="文本框 25">
            <a:extLst>
              <a:ext uri="{FF2B5EF4-FFF2-40B4-BE49-F238E27FC236}">
                <a16:creationId xmlns:a16="http://schemas.microsoft.com/office/drawing/2014/main" id="{9C869D89-02FA-598F-8F94-621394B04885}"/>
              </a:ext>
            </a:extLst>
          </p:cNvPr>
          <p:cNvSpPr txBox="1"/>
          <p:nvPr/>
        </p:nvSpPr>
        <p:spPr>
          <a:xfrm>
            <a:off x="7039990" y="3188036"/>
            <a:ext cx="723275" cy="461665"/>
          </a:xfrm>
          <a:prstGeom prst="rect">
            <a:avLst/>
          </a:prstGeom>
          <a:noFill/>
        </p:spPr>
        <p:txBody>
          <a:bodyPr wrap="none" rtlCol="0">
            <a:spAutoFit/>
          </a:bodyPr>
          <a:lstStyle/>
          <a:p>
            <a:pPr eaLnBrk="1" fontAlgn="auto" hangingPunct="1">
              <a:spcBef>
                <a:spcPts val="0"/>
              </a:spcBef>
              <a:spcAft>
                <a:spcPts val="0"/>
              </a:spcAft>
            </a:pPr>
            <a:r>
              <a:rPr lang="en-US" altLang="zh-CN" dirty="0">
                <a:solidFill>
                  <a:prstClr val="black"/>
                </a:solidFill>
                <a:latin typeface="Times" panose="02020603060405020304" pitchFamily="18" charset="0"/>
                <a:ea typeface="幼圆"/>
              </a:rPr>
              <a:t>…...</a:t>
            </a:r>
            <a:endParaRPr lang="zh-CN" altLang="en-US" dirty="0">
              <a:solidFill>
                <a:prstClr val="black"/>
              </a:solidFill>
              <a:latin typeface="Times" panose="02020603060405020304" pitchFamily="18" charset="0"/>
              <a:ea typeface="幼圆"/>
            </a:endParaRPr>
          </a:p>
        </p:txBody>
      </p:sp>
      <p:sp>
        <p:nvSpPr>
          <p:cNvPr id="46" name="文本框 26">
            <a:extLst>
              <a:ext uri="{FF2B5EF4-FFF2-40B4-BE49-F238E27FC236}">
                <a16:creationId xmlns:a16="http://schemas.microsoft.com/office/drawing/2014/main" id="{29DDD067-2DDF-6885-E001-334F1C71B641}"/>
              </a:ext>
            </a:extLst>
          </p:cNvPr>
          <p:cNvSpPr txBox="1"/>
          <p:nvPr/>
        </p:nvSpPr>
        <p:spPr>
          <a:xfrm>
            <a:off x="7155405" y="2651604"/>
            <a:ext cx="492443" cy="461665"/>
          </a:xfrm>
          <a:prstGeom prst="rect">
            <a:avLst/>
          </a:prstGeom>
          <a:noFill/>
        </p:spPr>
        <p:txBody>
          <a:bodyPr wrap="none" rtlCol="0">
            <a:spAutoFit/>
          </a:bodyPr>
          <a:lstStyle/>
          <a:p>
            <a:pPr eaLnBrk="1" fontAlgn="auto" hangingPunct="1">
              <a:spcBef>
                <a:spcPts val="0"/>
              </a:spcBef>
              <a:spcAft>
                <a:spcPts val="0"/>
              </a:spcAft>
            </a:pPr>
            <a:r>
              <a:rPr lang="en-US" altLang="zh-CN" dirty="0">
                <a:solidFill>
                  <a:prstClr val="black"/>
                </a:solidFill>
                <a:latin typeface="Times" panose="02020603060405020304" pitchFamily="18" charset="0"/>
                <a:ea typeface="幼圆"/>
              </a:rPr>
              <a:t>…</a:t>
            </a:r>
            <a:endParaRPr lang="zh-CN" altLang="en-US" dirty="0">
              <a:solidFill>
                <a:prstClr val="black"/>
              </a:solidFill>
              <a:latin typeface="Times" panose="02020603060405020304" pitchFamily="18" charset="0"/>
              <a:ea typeface="幼圆"/>
            </a:endParaRPr>
          </a:p>
        </p:txBody>
      </p:sp>
      <p:cxnSp>
        <p:nvCxnSpPr>
          <p:cNvPr id="47" name="直接连接符 46">
            <a:extLst>
              <a:ext uri="{FF2B5EF4-FFF2-40B4-BE49-F238E27FC236}">
                <a16:creationId xmlns:a16="http://schemas.microsoft.com/office/drawing/2014/main" id="{A5882D08-DE4E-B7AA-4423-72AC05C121D9}"/>
              </a:ext>
            </a:extLst>
          </p:cNvPr>
          <p:cNvCxnSpPr/>
          <p:nvPr/>
        </p:nvCxnSpPr>
        <p:spPr>
          <a:xfrm>
            <a:off x="5982478" y="3735220"/>
            <a:ext cx="559656" cy="582119"/>
          </a:xfrm>
          <a:prstGeom prst="line">
            <a:avLst/>
          </a:prstGeom>
          <a:noFill/>
          <a:ln w="6350" cap="flat" cmpd="sng" algn="ctr">
            <a:solidFill>
              <a:sysClr val="windowText" lastClr="000000"/>
            </a:solidFill>
            <a:prstDash val="solid"/>
            <a:miter lim="800000"/>
          </a:ln>
          <a:effectLst/>
        </p:spPr>
      </p:cxnSp>
      <p:sp>
        <p:nvSpPr>
          <p:cNvPr id="48" name="文本框 28">
            <a:extLst>
              <a:ext uri="{FF2B5EF4-FFF2-40B4-BE49-F238E27FC236}">
                <a16:creationId xmlns:a16="http://schemas.microsoft.com/office/drawing/2014/main" id="{8B176135-15D1-A2CF-9C5E-8A41C4FE3DF0}"/>
              </a:ext>
            </a:extLst>
          </p:cNvPr>
          <p:cNvSpPr txBox="1"/>
          <p:nvPr/>
        </p:nvSpPr>
        <p:spPr>
          <a:xfrm>
            <a:off x="6275175" y="4207260"/>
            <a:ext cx="723275" cy="461665"/>
          </a:xfrm>
          <a:prstGeom prst="rect">
            <a:avLst/>
          </a:prstGeom>
          <a:noFill/>
        </p:spPr>
        <p:txBody>
          <a:bodyPr wrap="none" rtlCol="0">
            <a:spAutoFit/>
          </a:bodyPr>
          <a:lstStyle/>
          <a:p>
            <a:pPr eaLnBrk="1" fontAlgn="auto" hangingPunct="1">
              <a:spcBef>
                <a:spcPts val="0"/>
              </a:spcBef>
              <a:spcAft>
                <a:spcPts val="0"/>
              </a:spcAft>
            </a:pPr>
            <a:r>
              <a:rPr lang="en-US" altLang="zh-CN" dirty="0">
                <a:solidFill>
                  <a:prstClr val="black"/>
                </a:solidFill>
                <a:latin typeface="Times" panose="02020603060405020304" pitchFamily="18" charset="0"/>
                <a:ea typeface="幼圆"/>
              </a:rPr>
              <a:t>…...</a:t>
            </a:r>
            <a:endParaRPr lang="zh-CN" altLang="en-US" dirty="0">
              <a:solidFill>
                <a:prstClr val="black"/>
              </a:solidFill>
              <a:latin typeface="Times" panose="02020603060405020304" pitchFamily="18" charset="0"/>
              <a:ea typeface="幼圆"/>
            </a:endParaRPr>
          </a:p>
        </p:txBody>
      </p:sp>
      <p:sp>
        <p:nvSpPr>
          <p:cNvPr id="49" name="文本框 29">
            <a:extLst>
              <a:ext uri="{FF2B5EF4-FFF2-40B4-BE49-F238E27FC236}">
                <a16:creationId xmlns:a16="http://schemas.microsoft.com/office/drawing/2014/main" id="{D506B2B9-E6CC-2F23-F1C7-64462A15D54B}"/>
              </a:ext>
            </a:extLst>
          </p:cNvPr>
          <p:cNvSpPr txBox="1"/>
          <p:nvPr/>
        </p:nvSpPr>
        <p:spPr>
          <a:xfrm>
            <a:off x="6390590" y="3670828"/>
            <a:ext cx="492443" cy="461665"/>
          </a:xfrm>
          <a:prstGeom prst="rect">
            <a:avLst/>
          </a:prstGeom>
          <a:noFill/>
        </p:spPr>
        <p:txBody>
          <a:bodyPr wrap="none" rtlCol="0">
            <a:spAutoFit/>
          </a:bodyPr>
          <a:lstStyle/>
          <a:p>
            <a:pPr eaLnBrk="1" fontAlgn="auto" hangingPunct="1">
              <a:spcBef>
                <a:spcPts val="0"/>
              </a:spcBef>
              <a:spcAft>
                <a:spcPts val="0"/>
              </a:spcAft>
            </a:pPr>
            <a:r>
              <a:rPr lang="en-US" altLang="zh-CN" dirty="0">
                <a:solidFill>
                  <a:prstClr val="black"/>
                </a:solidFill>
                <a:latin typeface="Times" panose="02020603060405020304" pitchFamily="18" charset="0"/>
                <a:ea typeface="幼圆"/>
              </a:rPr>
              <a:t>…</a:t>
            </a:r>
            <a:endParaRPr lang="zh-CN" altLang="en-US" dirty="0">
              <a:solidFill>
                <a:prstClr val="black"/>
              </a:solidFill>
              <a:latin typeface="Times" panose="02020603060405020304" pitchFamily="18" charset="0"/>
              <a:ea typeface="幼圆"/>
            </a:endParaRPr>
          </a:p>
        </p:txBody>
      </p:sp>
      <p:cxnSp>
        <p:nvCxnSpPr>
          <p:cNvPr id="50" name="直接连接符 49">
            <a:extLst>
              <a:ext uri="{FF2B5EF4-FFF2-40B4-BE49-F238E27FC236}">
                <a16:creationId xmlns:a16="http://schemas.microsoft.com/office/drawing/2014/main" id="{550E94BF-8F0C-1AE6-5D91-86DAF8554FB6}"/>
              </a:ext>
            </a:extLst>
          </p:cNvPr>
          <p:cNvCxnSpPr/>
          <p:nvPr/>
        </p:nvCxnSpPr>
        <p:spPr>
          <a:xfrm>
            <a:off x="5249022" y="4751671"/>
            <a:ext cx="559656" cy="582119"/>
          </a:xfrm>
          <a:prstGeom prst="line">
            <a:avLst/>
          </a:prstGeom>
          <a:noFill/>
          <a:ln w="6350" cap="flat" cmpd="sng" algn="ctr">
            <a:solidFill>
              <a:sysClr val="windowText" lastClr="000000"/>
            </a:solidFill>
            <a:prstDash val="solid"/>
            <a:miter lim="800000"/>
          </a:ln>
          <a:effectLst/>
        </p:spPr>
      </p:cxnSp>
      <p:sp>
        <p:nvSpPr>
          <p:cNvPr id="51" name="文本框 31">
            <a:extLst>
              <a:ext uri="{FF2B5EF4-FFF2-40B4-BE49-F238E27FC236}">
                <a16:creationId xmlns:a16="http://schemas.microsoft.com/office/drawing/2014/main" id="{22F7C7D5-A0FF-4AA8-40BC-0736B91A83DB}"/>
              </a:ext>
            </a:extLst>
          </p:cNvPr>
          <p:cNvSpPr txBox="1"/>
          <p:nvPr/>
        </p:nvSpPr>
        <p:spPr>
          <a:xfrm>
            <a:off x="5541719" y="5223711"/>
            <a:ext cx="723275" cy="461665"/>
          </a:xfrm>
          <a:prstGeom prst="rect">
            <a:avLst/>
          </a:prstGeom>
          <a:noFill/>
        </p:spPr>
        <p:txBody>
          <a:bodyPr wrap="none" rtlCol="0">
            <a:spAutoFit/>
          </a:bodyPr>
          <a:lstStyle/>
          <a:p>
            <a:pPr eaLnBrk="1" fontAlgn="auto" hangingPunct="1">
              <a:spcBef>
                <a:spcPts val="0"/>
              </a:spcBef>
              <a:spcAft>
                <a:spcPts val="0"/>
              </a:spcAft>
            </a:pPr>
            <a:r>
              <a:rPr lang="en-US" altLang="zh-CN" dirty="0">
                <a:solidFill>
                  <a:prstClr val="black"/>
                </a:solidFill>
                <a:latin typeface="Times" panose="02020603060405020304" pitchFamily="18" charset="0"/>
                <a:ea typeface="幼圆"/>
              </a:rPr>
              <a:t>…...</a:t>
            </a:r>
            <a:endParaRPr lang="zh-CN" altLang="en-US" dirty="0">
              <a:solidFill>
                <a:prstClr val="black"/>
              </a:solidFill>
              <a:latin typeface="Times" panose="02020603060405020304" pitchFamily="18" charset="0"/>
              <a:ea typeface="幼圆"/>
            </a:endParaRPr>
          </a:p>
        </p:txBody>
      </p:sp>
      <p:sp>
        <p:nvSpPr>
          <p:cNvPr id="52" name="文本框 32">
            <a:extLst>
              <a:ext uri="{FF2B5EF4-FFF2-40B4-BE49-F238E27FC236}">
                <a16:creationId xmlns:a16="http://schemas.microsoft.com/office/drawing/2014/main" id="{FDEB135B-F3FA-F76C-319D-ED7D0AF749D8}"/>
              </a:ext>
            </a:extLst>
          </p:cNvPr>
          <p:cNvSpPr txBox="1"/>
          <p:nvPr/>
        </p:nvSpPr>
        <p:spPr>
          <a:xfrm>
            <a:off x="5657134" y="4687279"/>
            <a:ext cx="492443" cy="461665"/>
          </a:xfrm>
          <a:prstGeom prst="rect">
            <a:avLst/>
          </a:prstGeom>
          <a:noFill/>
        </p:spPr>
        <p:txBody>
          <a:bodyPr wrap="none" rtlCol="0">
            <a:spAutoFit/>
          </a:bodyPr>
          <a:lstStyle/>
          <a:p>
            <a:pPr eaLnBrk="1" fontAlgn="auto" hangingPunct="1">
              <a:spcBef>
                <a:spcPts val="0"/>
              </a:spcBef>
              <a:spcAft>
                <a:spcPts val="0"/>
              </a:spcAft>
            </a:pPr>
            <a:r>
              <a:rPr lang="en-US" altLang="zh-CN" dirty="0">
                <a:solidFill>
                  <a:prstClr val="black"/>
                </a:solidFill>
                <a:latin typeface="Times" panose="02020603060405020304" pitchFamily="18" charset="0"/>
                <a:ea typeface="幼圆"/>
              </a:rPr>
              <a:t>…</a:t>
            </a:r>
            <a:endParaRPr lang="zh-CN" altLang="en-US" dirty="0">
              <a:solidFill>
                <a:prstClr val="black"/>
              </a:solidFill>
              <a:latin typeface="Times" panose="02020603060405020304" pitchFamily="18" charset="0"/>
              <a:ea typeface="幼圆"/>
            </a:endParaRPr>
          </a:p>
        </p:txBody>
      </p:sp>
      <p:sp>
        <p:nvSpPr>
          <p:cNvPr id="53" name="文本占位符 2">
            <a:extLst>
              <a:ext uri="{FF2B5EF4-FFF2-40B4-BE49-F238E27FC236}">
                <a16:creationId xmlns:a16="http://schemas.microsoft.com/office/drawing/2014/main" id="{A4715EF7-D622-7386-94A0-1A9DDFBBC584}"/>
              </a:ext>
            </a:extLst>
          </p:cNvPr>
          <p:cNvSpPr txBox="1">
            <a:spLocks/>
          </p:cNvSpPr>
          <p:nvPr/>
        </p:nvSpPr>
        <p:spPr>
          <a:xfrm>
            <a:off x="385401" y="1552666"/>
            <a:ext cx="3272870" cy="4572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tx2"/>
              </a:buClr>
              <a:buSzPct val="120000"/>
              <a:buFont typeface="Arial" panose="020B0604020202020204" pitchFamily="34" charset="0"/>
              <a:buNone/>
              <a:defRPr sz="3000" kern="1200" baseline="0">
                <a:solidFill>
                  <a:schemeClr val="tx2"/>
                </a:solidFill>
                <a:latin typeface="Verdana" panose="020B060403050404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Clr>
                <a:schemeClr val="tx2"/>
              </a:buClr>
              <a:buFont typeface="Wingdings" panose="05000000000000000000" pitchFamily="2" charset="2"/>
              <a:buNone/>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16754D"/>
              </a:buClr>
              <a:buSzPct val="120000"/>
              <a:buFont typeface="Arial" panose="020B0604020202020204" pitchFamily="34" charset="0"/>
              <a:buNone/>
              <a:tabLst/>
              <a:defRPr/>
            </a:pPr>
            <a:r>
              <a:rPr kumimoji="0" lang="zh-CN" altLang="en-US" sz="2800" b="0" i="0" u="none" strike="noStrike" kern="1200" cap="none" spc="0" normalizeH="0" baseline="0" noProof="0" dirty="0">
                <a:ln>
                  <a:noFill/>
                </a:ln>
                <a:solidFill>
                  <a:schemeClr val="tx1"/>
                </a:solidFill>
                <a:effectLst/>
                <a:uLnTx/>
                <a:uFillTx/>
                <a:latin typeface="Verdana" panose="020B0604030504040204" pitchFamily="34" charset="0"/>
                <a:ea typeface="微软雅黑" panose="020B0503020204020204" pitchFamily="34" charset="-122"/>
                <a:cs typeface="+mn-cs"/>
              </a:rPr>
              <a:t>树结构的决策规则</a:t>
            </a:r>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E9F0AA61-7BB1-6BD5-4F54-9D67458CD650}"/>
                  </a:ext>
                </a:extLst>
              </p:cNvPr>
              <p:cNvSpPr txBox="1"/>
              <p:nvPr/>
            </p:nvSpPr>
            <p:spPr>
              <a:xfrm>
                <a:off x="4880802" y="1763644"/>
                <a:ext cx="4609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𝑖</m:t>
                          </m:r>
                        </m:sub>
                      </m:sSub>
                    </m:oMath>
                  </m:oMathPara>
                </a14:m>
                <a:endParaRPr lang="zh-CN" altLang="en-US" sz="3200" dirty="0"/>
              </a:p>
            </p:txBody>
          </p:sp>
        </mc:Choice>
        <mc:Fallback xmlns="">
          <p:sp>
            <p:nvSpPr>
              <p:cNvPr id="54" name="文本框 53">
                <a:extLst>
                  <a:ext uri="{FF2B5EF4-FFF2-40B4-BE49-F238E27FC236}">
                    <a16:creationId xmlns:a16="http://schemas.microsoft.com/office/drawing/2014/main" id="{E9F0AA61-7BB1-6BD5-4F54-9D67458CD650}"/>
                  </a:ext>
                </a:extLst>
              </p:cNvPr>
              <p:cNvSpPr txBox="1">
                <a:spLocks noRot="1" noChangeAspect="1" noMove="1" noResize="1" noEditPoints="1" noAdjustHandles="1" noChangeArrowheads="1" noChangeShapeType="1" noTextEdit="1"/>
              </p:cNvSpPr>
              <p:nvPr/>
            </p:nvSpPr>
            <p:spPr>
              <a:xfrm>
                <a:off x="4880802" y="1763644"/>
                <a:ext cx="460960" cy="49244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D3C5191E-407A-86FA-1297-9FB14257DC05}"/>
                  </a:ext>
                </a:extLst>
              </p:cNvPr>
              <p:cNvSpPr txBox="1"/>
              <p:nvPr/>
            </p:nvSpPr>
            <p:spPr>
              <a:xfrm>
                <a:off x="5009413" y="5952650"/>
                <a:ext cx="103887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𝑓</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𝑖</m:t>
                          </m:r>
                        </m:sub>
                      </m:sSub>
                      <m:r>
                        <a:rPr lang="en-US" altLang="zh-CN" sz="3200" b="0" i="1" smtClean="0">
                          <a:latin typeface="Cambria Math" panose="02040503050406030204" pitchFamily="18" charset="0"/>
                        </a:rPr>
                        <m:t>)</m:t>
                      </m:r>
                    </m:oMath>
                  </m:oMathPara>
                </a14:m>
                <a:endParaRPr lang="zh-CN" altLang="en-US" sz="3200" dirty="0"/>
              </a:p>
            </p:txBody>
          </p:sp>
        </mc:Choice>
        <mc:Fallback xmlns="">
          <p:sp>
            <p:nvSpPr>
              <p:cNvPr id="55" name="文本框 54">
                <a:extLst>
                  <a:ext uri="{FF2B5EF4-FFF2-40B4-BE49-F238E27FC236}">
                    <a16:creationId xmlns:a16="http://schemas.microsoft.com/office/drawing/2014/main" id="{D3C5191E-407A-86FA-1297-9FB14257DC05}"/>
                  </a:ext>
                </a:extLst>
              </p:cNvPr>
              <p:cNvSpPr txBox="1">
                <a:spLocks noRot="1" noChangeAspect="1" noMove="1" noResize="1" noEditPoints="1" noAdjustHandles="1" noChangeArrowheads="1" noChangeShapeType="1" noTextEdit="1"/>
              </p:cNvSpPr>
              <p:nvPr/>
            </p:nvSpPr>
            <p:spPr>
              <a:xfrm>
                <a:off x="5009413" y="5952650"/>
                <a:ext cx="1038874" cy="492443"/>
              </a:xfrm>
              <a:prstGeom prst="rect">
                <a:avLst/>
              </a:prstGeom>
              <a:blipFill>
                <a:blip r:embed="rId3"/>
                <a:stretch>
                  <a:fillRect/>
                </a:stretch>
              </a:blipFill>
            </p:spPr>
            <p:txBody>
              <a:bodyPr/>
              <a:lstStyle/>
              <a:p>
                <a:r>
                  <a:rPr lang="zh-CN" altLang="en-US">
                    <a:noFill/>
                  </a:rPr>
                  <a:t> </a:t>
                </a:r>
              </a:p>
            </p:txBody>
          </p:sp>
        </mc:Fallback>
      </mc:AlternateContent>
      <p:cxnSp>
        <p:nvCxnSpPr>
          <p:cNvPr id="57" name="直接箭头连接符 56">
            <a:extLst>
              <a:ext uri="{FF2B5EF4-FFF2-40B4-BE49-F238E27FC236}">
                <a16:creationId xmlns:a16="http://schemas.microsoft.com/office/drawing/2014/main" id="{51DD8071-5709-9760-20CE-18C135A409C3}"/>
              </a:ext>
            </a:extLst>
          </p:cNvPr>
          <p:cNvCxnSpPr>
            <a:cxnSpLocks/>
          </p:cNvCxnSpPr>
          <p:nvPr/>
        </p:nvCxnSpPr>
        <p:spPr>
          <a:xfrm>
            <a:off x="5387293" y="2160692"/>
            <a:ext cx="887882" cy="4675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D767C577-3B91-1601-B71E-0D23628E8E5A}"/>
              </a:ext>
            </a:extLst>
          </p:cNvPr>
          <p:cNvCxnSpPr>
            <a:cxnSpLocks/>
          </p:cNvCxnSpPr>
          <p:nvPr/>
        </p:nvCxnSpPr>
        <p:spPr>
          <a:xfrm>
            <a:off x="5470383" y="5685376"/>
            <a:ext cx="0" cy="2672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41649E01-15DA-AC9A-7551-25ACE61FAF7A}"/>
              </a:ext>
            </a:extLst>
          </p:cNvPr>
          <p:cNvCxnSpPr>
            <a:cxnSpLocks/>
            <a:endCxn id="35" idx="0"/>
          </p:cNvCxnSpPr>
          <p:nvPr/>
        </p:nvCxnSpPr>
        <p:spPr>
          <a:xfrm flipH="1">
            <a:off x="5801777" y="2729966"/>
            <a:ext cx="511196" cy="5681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770" name="直接箭头连接符 32769">
            <a:extLst>
              <a:ext uri="{FF2B5EF4-FFF2-40B4-BE49-F238E27FC236}">
                <a16:creationId xmlns:a16="http://schemas.microsoft.com/office/drawing/2014/main" id="{C4FA0C89-BA1B-46FB-C76E-AE8F28861E91}"/>
              </a:ext>
            </a:extLst>
          </p:cNvPr>
          <p:cNvCxnSpPr>
            <a:endCxn id="36" idx="0"/>
          </p:cNvCxnSpPr>
          <p:nvPr/>
        </p:nvCxnSpPr>
        <p:spPr>
          <a:xfrm flipH="1">
            <a:off x="5071762" y="3761449"/>
            <a:ext cx="540000" cy="55078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772" name="直接箭头连接符 32771">
            <a:extLst>
              <a:ext uri="{FF2B5EF4-FFF2-40B4-BE49-F238E27FC236}">
                <a16:creationId xmlns:a16="http://schemas.microsoft.com/office/drawing/2014/main" id="{7943E18B-EF21-D788-3373-06E0F9E2B972}"/>
              </a:ext>
            </a:extLst>
          </p:cNvPr>
          <p:cNvCxnSpPr>
            <a:endCxn id="37" idx="0"/>
          </p:cNvCxnSpPr>
          <p:nvPr/>
        </p:nvCxnSpPr>
        <p:spPr>
          <a:xfrm flipH="1">
            <a:off x="4341747" y="4751671"/>
            <a:ext cx="539055" cy="57468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70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up)">
                                      <p:cBhvr>
                                        <p:cTn id="7" dur="500"/>
                                        <p:tgtEl>
                                          <p:spTgt spid="5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ipe(up)">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wipe(up)">
                                      <p:cBhvr>
                                        <p:cTn id="15" dur="500"/>
                                        <p:tgtEl>
                                          <p:spTgt spid="55"/>
                                        </p:tgtEl>
                                      </p:cBhvr>
                                    </p:animEffect>
                                  </p:childTnLst>
                                </p:cTn>
                              </p:par>
                              <p:par>
                                <p:cTn id="16" presetID="22" presetClass="entr" presetSubtype="1" fill="hold"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wipe(up)">
                                      <p:cBhvr>
                                        <p:cTn id="18" dur="500"/>
                                        <p:tgtEl>
                                          <p:spTgt spid="6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up)">
                                      <p:cBhvr>
                                        <p:cTn id="23" dur="500"/>
                                        <p:tgtEl>
                                          <p:spTgt spid="6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32770"/>
                                        </p:tgtEl>
                                        <p:attrNameLst>
                                          <p:attrName>style.visibility</p:attrName>
                                        </p:attrNameLst>
                                      </p:cBhvr>
                                      <p:to>
                                        <p:strVal val="visible"/>
                                      </p:to>
                                    </p:set>
                                    <p:animEffect transition="in" filter="wipe(up)">
                                      <p:cBhvr>
                                        <p:cTn id="28" dur="500"/>
                                        <p:tgtEl>
                                          <p:spTgt spid="3277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32772"/>
                                        </p:tgtEl>
                                        <p:attrNameLst>
                                          <p:attrName>style.visibility</p:attrName>
                                        </p:attrNameLst>
                                      </p:cBhvr>
                                      <p:to>
                                        <p:strVal val="visible"/>
                                      </p:to>
                                    </p:set>
                                    <p:animEffect transition="in" filter="wipe(up)">
                                      <p:cBhvr>
                                        <p:cTn id="33" dur="500"/>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后剪枝</a:t>
            </a:r>
          </a:p>
        </p:txBody>
      </p:sp>
      <p:sp>
        <p:nvSpPr>
          <p:cNvPr id="3" name="内容占位符 2">
            <a:extLst>
              <a:ext uri="{FF2B5EF4-FFF2-40B4-BE49-F238E27FC236}">
                <a16:creationId xmlns:a16="http://schemas.microsoft.com/office/drawing/2014/main" id="{7A3956EC-6462-1302-1313-EF5DAE99E541}"/>
              </a:ext>
            </a:extLst>
          </p:cNvPr>
          <p:cNvSpPr txBox="1">
            <a:spLocks/>
          </p:cNvSpPr>
          <p:nvPr/>
        </p:nvSpPr>
        <p:spPr>
          <a:xfrm>
            <a:off x="994060" y="1432308"/>
            <a:ext cx="8616950" cy="4930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a:ln>
                  <a:noFill/>
                </a:ln>
                <a:solidFill>
                  <a:sysClr val="windowText" lastClr="000000"/>
                </a:solidFill>
                <a:effectLst/>
                <a:uLnTx/>
                <a:uFillTx/>
                <a:latin typeface="+mj-ea"/>
                <a:ea typeface="+mj-ea"/>
                <a:cs typeface="+mn-cs"/>
              </a:rPr>
              <a:t>对结点   ，若将其替换为叶结点，根据落在其上的训练样本              ，将其标记为“好瓜”，得到验证集精度提升至        ，则决定剪枝</a:t>
            </a: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p:txBody>
      </p:sp>
      <p:grpSp>
        <p:nvGrpSpPr>
          <p:cNvPr id="4" name="组合 3">
            <a:extLst>
              <a:ext uri="{FF2B5EF4-FFF2-40B4-BE49-F238E27FC236}">
                <a16:creationId xmlns:a16="http://schemas.microsoft.com/office/drawing/2014/main" id="{9F074F6F-5421-2BF2-671D-E83299BF359E}"/>
              </a:ext>
            </a:extLst>
          </p:cNvPr>
          <p:cNvGrpSpPr/>
          <p:nvPr/>
        </p:nvGrpSpPr>
        <p:grpSpPr>
          <a:xfrm>
            <a:off x="1086846" y="2420638"/>
            <a:ext cx="6220051" cy="3085312"/>
            <a:chOff x="1926459" y="2007290"/>
            <a:chExt cx="8479449" cy="3692348"/>
          </a:xfrm>
        </p:grpSpPr>
        <p:sp>
          <p:nvSpPr>
            <p:cNvPr id="5" name="椭圆 4">
              <a:extLst>
                <a:ext uri="{FF2B5EF4-FFF2-40B4-BE49-F238E27FC236}">
                  <a16:creationId xmlns:a16="http://schemas.microsoft.com/office/drawing/2014/main" id="{A2DC49C8-7A6B-D9AD-1E4C-1884C72DCEBC}"/>
                </a:ext>
              </a:extLst>
            </p:cNvPr>
            <p:cNvSpPr/>
            <p:nvPr/>
          </p:nvSpPr>
          <p:spPr>
            <a:xfrm>
              <a:off x="4423852" y="5267638"/>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sp>
          <p:nvSpPr>
            <p:cNvPr id="6" name="椭圆 5">
              <a:extLst>
                <a:ext uri="{FF2B5EF4-FFF2-40B4-BE49-F238E27FC236}">
                  <a16:creationId xmlns:a16="http://schemas.microsoft.com/office/drawing/2014/main" id="{869790A0-A9FD-9C4F-B1C6-6DC783B53BA8}"/>
                </a:ext>
              </a:extLst>
            </p:cNvPr>
            <p:cNvSpPr/>
            <p:nvPr/>
          </p:nvSpPr>
          <p:spPr>
            <a:xfrm>
              <a:off x="6923629" y="5267638"/>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cxnSp>
          <p:nvCxnSpPr>
            <p:cNvPr id="7" name="直接连接符 6">
              <a:extLst>
                <a:ext uri="{FF2B5EF4-FFF2-40B4-BE49-F238E27FC236}">
                  <a16:creationId xmlns:a16="http://schemas.microsoft.com/office/drawing/2014/main" id="{F32BDCFB-8C72-3E56-BE60-A49F188871D6}"/>
                </a:ext>
              </a:extLst>
            </p:cNvPr>
            <p:cNvCxnSpPr/>
            <p:nvPr/>
          </p:nvCxnSpPr>
          <p:spPr>
            <a:xfrm flipH="1">
              <a:off x="4963852" y="4469354"/>
              <a:ext cx="1256326" cy="798381"/>
            </a:xfrm>
            <a:prstGeom prst="line">
              <a:avLst/>
            </a:prstGeom>
            <a:noFill/>
            <a:ln w="6350" cap="flat" cmpd="sng" algn="ctr">
              <a:solidFill>
                <a:sysClr val="windowText" lastClr="000000"/>
              </a:solidFill>
              <a:prstDash val="solid"/>
              <a:miter lim="800000"/>
            </a:ln>
            <a:effectLst/>
          </p:spPr>
        </p:cxnSp>
        <p:sp>
          <p:nvSpPr>
            <p:cNvPr id="8" name="文本框 26">
              <a:extLst>
                <a:ext uri="{FF2B5EF4-FFF2-40B4-BE49-F238E27FC236}">
                  <a16:creationId xmlns:a16="http://schemas.microsoft.com/office/drawing/2014/main" id="{6BDCCB2F-D3FD-182B-E4E4-954948FFD311}"/>
                </a:ext>
              </a:extLst>
            </p:cNvPr>
            <p:cNvSpPr txBox="1"/>
            <p:nvPr/>
          </p:nvSpPr>
          <p:spPr>
            <a:xfrm>
              <a:off x="6164461" y="477924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乌黑</a:t>
              </a:r>
            </a:p>
          </p:txBody>
        </p:sp>
        <p:cxnSp>
          <p:nvCxnSpPr>
            <p:cNvPr id="9" name="直接连接符 8">
              <a:extLst>
                <a:ext uri="{FF2B5EF4-FFF2-40B4-BE49-F238E27FC236}">
                  <a16:creationId xmlns:a16="http://schemas.microsoft.com/office/drawing/2014/main" id="{8794FE7C-3AC4-4AAB-4104-A1D6C64896A9}"/>
                </a:ext>
              </a:extLst>
            </p:cNvPr>
            <p:cNvCxnSpPr/>
            <p:nvPr/>
          </p:nvCxnSpPr>
          <p:spPr>
            <a:xfrm>
              <a:off x="6215074" y="4469354"/>
              <a:ext cx="1251222" cy="798381"/>
            </a:xfrm>
            <a:prstGeom prst="line">
              <a:avLst/>
            </a:prstGeom>
            <a:noFill/>
            <a:ln w="6350" cap="flat" cmpd="sng" algn="ctr">
              <a:solidFill>
                <a:sysClr val="windowText" lastClr="000000"/>
              </a:solidFill>
              <a:prstDash val="solid"/>
              <a:miter lim="800000"/>
            </a:ln>
            <a:effectLst/>
          </p:spPr>
        </p:cxnSp>
        <p:cxnSp>
          <p:nvCxnSpPr>
            <p:cNvPr id="10" name="直接连接符 9">
              <a:extLst>
                <a:ext uri="{FF2B5EF4-FFF2-40B4-BE49-F238E27FC236}">
                  <a16:creationId xmlns:a16="http://schemas.microsoft.com/office/drawing/2014/main" id="{D0F49A6B-C5FE-8AAB-28DB-60EE63F185CA}"/>
                </a:ext>
              </a:extLst>
            </p:cNvPr>
            <p:cNvCxnSpPr/>
            <p:nvPr/>
          </p:nvCxnSpPr>
          <p:spPr>
            <a:xfrm>
              <a:off x="6215074" y="4660014"/>
              <a:ext cx="0" cy="607721"/>
            </a:xfrm>
            <a:prstGeom prst="line">
              <a:avLst/>
            </a:prstGeom>
            <a:noFill/>
            <a:ln w="6350" cap="flat" cmpd="sng" algn="ctr">
              <a:solidFill>
                <a:sysClr val="windowText" lastClr="000000"/>
              </a:solidFill>
              <a:prstDash val="solid"/>
              <a:miter lim="800000"/>
            </a:ln>
            <a:effectLst/>
          </p:spPr>
        </p:cxnSp>
        <p:sp>
          <p:nvSpPr>
            <p:cNvPr id="11" name="文本框 29">
              <a:extLst>
                <a:ext uri="{FF2B5EF4-FFF2-40B4-BE49-F238E27FC236}">
                  <a16:creationId xmlns:a16="http://schemas.microsoft.com/office/drawing/2014/main" id="{FA75BA9C-3132-B086-8F45-D9BC2963074D}"/>
                </a:ext>
              </a:extLst>
            </p:cNvPr>
            <p:cNvSpPr txBox="1"/>
            <p:nvPr/>
          </p:nvSpPr>
          <p:spPr>
            <a:xfrm>
              <a:off x="7089965" y="477924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浅白</a:t>
              </a:r>
            </a:p>
          </p:txBody>
        </p:sp>
        <p:sp>
          <p:nvSpPr>
            <p:cNvPr id="12" name="文本框 30">
              <a:extLst>
                <a:ext uri="{FF2B5EF4-FFF2-40B4-BE49-F238E27FC236}">
                  <a16:creationId xmlns:a16="http://schemas.microsoft.com/office/drawing/2014/main" id="{E10AE243-37C1-B9CC-A1B7-853ADBD01589}"/>
                </a:ext>
              </a:extLst>
            </p:cNvPr>
            <p:cNvSpPr txBox="1"/>
            <p:nvPr/>
          </p:nvSpPr>
          <p:spPr>
            <a:xfrm>
              <a:off x="4737146" y="477924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青绿</a:t>
              </a:r>
            </a:p>
          </p:txBody>
        </p:sp>
        <p:sp>
          <p:nvSpPr>
            <p:cNvPr id="13" name="圆角矩形 20">
              <a:extLst>
                <a:ext uri="{FF2B5EF4-FFF2-40B4-BE49-F238E27FC236}">
                  <a16:creationId xmlns:a16="http://schemas.microsoft.com/office/drawing/2014/main" id="{C1A2DDFF-8FCD-531A-D975-6778DBCC2510}"/>
                </a:ext>
              </a:extLst>
            </p:cNvPr>
            <p:cNvSpPr/>
            <p:nvPr/>
          </p:nvSpPr>
          <p:spPr>
            <a:xfrm>
              <a:off x="5675074" y="4222020"/>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色泽</a:t>
              </a:r>
              <a:endParaRPr kumimoji="0" lang="zh-CN" altLang="en-US" sz="4800" b="1" i="0" u="none" strike="noStrike" kern="0" cap="none" spc="0" normalizeH="0" baseline="0" noProof="0" dirty="0">
                <a:ln>
                  <a:noFill/>
                </a:ln>
                <a:solidFill>
                  <a:srgbClr val="16754D"/>
                </a:solidFill>
                <a:effectLst/>
                <a:uLnTx/>
                <a:uFillTx/>
                <a:latin typeface="+mj-ea"/>
                <a:ea typeface="+mj-ea"/>
                <a:cs typeface="+mn-cs"/>
              </a:endParaRPr>
            </a:p>
          </p:txBody>
        </p:sp>
        <p:sp>
          <p:nvSpPr>
            <p:cNvPr id="14" name="椭圆 13">
              <a:extLst>
                <a:ext uri="{FF2B5EF4-FFF2-40B4-BE49-F238E27FC236}">
                  <a16:creationId xmlns:a16="http://schemas.microsoft.com/office/drawing/2014/main" id="{91CFE6D0-CFAC-81B1-DD8D-9A6348A7BAE5}"/>
                </a:ext>
              </a:extLst>
            </p:cNvPr>
            <p:cNvSpPr/>
            <p:nvPr/>
          </p:nvSpPr>
          <p:spPr>
            <a:xfrm>
              <a:off x="6923629" y="4222249"/>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坏瓜</a:t>
              </a:r>
            </a:p>
          </p:txBody>
        </p:sp>
        <p:sp>
          <p:nvSpPr>
            <p:cNvPr id="15" name="椭圆 14">
              <a:extLst>
                <a:ext uri="{FF2B5EF4-FFF2-40B4-BE49-F238E27FC236}">
                  <a16:creationId xmlns:a16="http://schemas.microsoft.com/office/drawing/2014/main" id="{98A565C5-D220-B19A-6C1F-4C0302D0DB8E}"/>
                </a:ext>
              </a:extLst>
            </p:cNvPr>
            <p:cNvSpPr/>
            <p:nvPr/>
          </p:nvSpPr>
          <p:spPr>
            <a:xfrm>
              <a:off x="8167080" y="4222020"/>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cxnSp>
          <p:nvCxnSpPr>
            <p:cNvPr id="16" name="直接连接符 15">
              <a:extLst>
                <a:ext uri="{FF2B5EF4-FFF2-40B4-BE49-F238E27FC236}">
                  <a16:creationId xmlns:a16="http://schemas.microsoft.com/office/drawing/2014/main" id="{BBA6BBFB-5423-6617-8FD7-EFC3F7B71B6F}"/>
                </a:ext>
              </a:extLst>
            </p:cNvPr>
            <p:cNvCxnSpPr/>
            <p:nvPr/>
          </p:nvCxnSpPr>
          <p:spPr>
            <a:xfrm flipH="1">
              <a:off x="6203580" y="3417574"/>
              <a:ext cx="1256326" cy="798381"/>
            </a:xfrm>
            <a:prstGeom prst="line">
              <a:avLst/>
            </a:prstGeom>
            <a:noFill/>
            <a:ln w="6350" cap="flat" cmpd="sng" algn="ctr">
              <a:solidFill>
                <a:sysClr val="windowText" lastClr="000000"/>
              </a:solidFill>
              <a:prstDash val="solid"/>
              <a:miter lim="800000"/>
            </a:ln>
            <a:effectLst/>
          </p:spPr>
        </p:cxnSp>
        <p:sp>
          <p:nvSpPr>
            <p:cNvPr id="17" name="文本框 35">
              <a:extLst>
                <a:ext uri="{FF2B5EF4-FFF2-40B4-BE49-F238E27FC236}">
                  <a16:creationId xmlns:a16="http://schemas.microsoft.com/office/drawing/2014/main" id="{1FDF0419-D1F3-0F0F-7D39-87853D4C12CB}"/>
                </a:ext>
              </a:extLst>
            </p:cNvPr>
            <p:cNvSpPr txBox="1"/>
            <p:nvPr/>
          </p:nvSpPr>
          <p:spPr>
            <a:xfrm>
              <a:off x="7404189" y="372746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蜷缩</a:t>
              </a:r>
            </a:p>
          </p:txBody>
        </p:sp>
        <p:cxnSp>
          <p:nvCxnSpPr>
            <p:cNvPr id="18" name="直接连接符 17">
              <a:extLst>
                <a:ext uri="{FF2B5EF4-FFF2-40B4-BE49-F238E27FC236}">
                  <a16:creationId xmlns:a16="http://schemas.microsoft.com/office/drawing/2014/main" id="{955B3A87-79F1-0668-0F7B-EFD2AAB9B038}"/>
                </a:ext>
              </a:extLst>
            </p:cNvPr>
            <p:cNvCxnSpPr/>
            <p:nvPr/>
          </p:nvCxnSpPr>
          <p:spPr>
            <a:xfrm>
              <a:off x="7454802" y="3417574"/>
              <a:ext cx="1251222" cy="798381"/>
            </a:xfrm>
            <a:prstGeom prst="line">
              <a:avLst/>
            </a:prstGeom>
            <a:noFill/>
            <a:ln w="6350" cap="flat" cmpd="sng" algn="ctr">
              <a:solidFill>
                <a:sysClr val="windowText" lastClr="000000"/>
              </a:solidFill>
              <a:prstDash val="solid"/>
              <a:miter lim="800000"/>
            </a:ln>
            <a:effectLst/>
          </p:spPr>
        </p:cxnSp>
        <p:cxnSp>
          <p:nvCxnSpPr>
            <p:cNvPr id="19" name="直接连接符 18">
              <a:extLst>
                <a:ext uri="{FF2B5EF4-FFF2-40B4-BE49-F238E27FC236}">
                  <a16:creationId xmlns:a16="http://schemas.microsoft.com/office/drawing/2014/main" id="{E1E79A67-9BFA-7D90-6741-928D7252D980}"/>
                </a:ext>
              </a:extLst>
            </p:cNvPr>
            <p:cNvCxnSpPr/>
            <p:nvPr/>
          </p:nvCxnSpPr>
          <p:spPr>
            <a:xfrm>
              <a:off x="7454802" y="3608234"/>
              <a:ext cx="0" cy="607721"/>
            </a:xfrm>
            <a:prstGeom prst="line">
              <a:avLst/>
            </a:prstGeom>
            <a:noFill/>
            <a:ln w="6350" cap="flat" cmpd="sng" algn="ctr">
              <a:solidFill>
                <a:sysClr val="windowText" lastClr="000000"/>
              </a:solidFill>
              <a:prstDash val="solid"/>
              <a:miter lim="800000"/>
            </a:ln>
            <a:effectLst/>
          </p:spPr>
        </p:cxnSp>
        <p:sp>
          <p:nvSpPr>
            <p:cNvPr id="20" name="文本框 38">
              <a:extLst>
                <a:ext uri="{FF2B5EF4-FFF2-40B4-BE49-F238E27FC236}">
                  <a16:creationId xmlns:a16="http://schemas.microsoft.com/office/drawing/2014/main" id="{81E9C2FC-3CA0-4E41-B4E8-1FF729615B87}"/>
                </a:ext>
              </a:extLst>
            </p:cNvPr>
            <p:cNvSpPr txBox="1"/>
            <p:nvPr/>
          </p:nvSpPr>
          <p:spPr>
            <a:xfrm>
              <a:off x="8329692" y="372746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硬挺</a:t>
              </a:r>
            </a:p>
          </p:txBody>
        </p:sp>
        <p:sp>
          <p:nvSpPr>
            <p:cNvPr id="21" name="文本框 39">
              <a:extLst>
                <a:ext uri="{FF2B5EF4-FFF2-40B4-BE49-F238E27FC236}">
                  <a16:creationId xmlns:a16="http://schemas.microsoft.com/office/drawing/2014/main" id="{058E9E3F-8424-59F3-08FD-E334E10ABEB3}"/>
                </a:ext>
              </a:extLst>
            </p:cNvPr>
            <p:cNvSpPr txBox="1"/>
            <p:nvPr/>
          </p:nvSpPr>
          <p:spPr>
            <a:xfrm>
              <a:off x="5976873" y="372746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稍蜷</a:t>
              </a:r>
            </a:p>
          </p:txBody>
        </p:sp>
        <p:sp>
          <p:nvSpPr>
            <p:cNvPr id="22" name="圆角矩形 29">
              <a:extLst>
                <a:ext uri="{FF2B5EF4-FFF2-40B4-BE49-F238E27FC236}">
                  <a16:creationId xmlns:a16="http://schemas.microsoft.com/office/drawing/2014/main" id="{872954E3-F7A6-AEFD-7919-E4438CFD99D9}"/>
                </a:ext>
              </a:extLst>
            </p:cNvPr>
            <p:cNvSpPr/>
            <p:nvPr/>
          </p:nvSpPr>
          <p:spPr>
            <a:xfrm>
              <a:off x="6935074" y="3176860"/>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根蒂</a:t>
              </a:r>
            </a:p>
          </p:txBody>
        </p:sp>
        <p:sp>
          <p:nvSpPr>
            <p:cNvPr id="23" name="椭圆 22">
              <a:extLst>
                <a:ext uri="{FF2B5EF4-FFF2-40B4-BE49-F238E27FC236}">
                  <a16:creationId xmlns:a16="http://schemas.microsoft.com/office/drawing/2014/main" id="{DA758013-0A1D-AA02-C172-7FE47D99734E}"/>
                </a:ext>
              </a:extLst>
            </p:cNvPr>
            <p:cNvSpPr/>
            <p:nvPr/>
          </p:nvSpPr>
          <p:spPr>
            <a:xfrm>
              <a:off x="3155103" y="4234055"/>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sp>
          <p:nvSpPr>
            <p:cNvPr id="24" name="椭圆 23">
              <a:extLst>
                <a:ext uri="{FF2B5EF4-FFF2-40B4-BE49-F238E27FC236}">
                  <a16:creationId xmlns:a16="http://schemas.microsoft.com/office/drawing/2014/main" id="{3B1210A2-E15D-9214-A7C7-D236586FE7FD}"/>
                </a:ext>
              </a:extLst>
            </p:cNvPr>
            <p:cNvSpPr/>
            <p:nvPr/>
          </p:nvSpPr>
          <p:spPr>
            <a:xfrm>
              <a:off x="4383747" y="4234055"/>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坏瓜</a:t>
              </a:r>
            </a:p>
          </p:txBody>
        </p:sp>
        <p:sp>
          <p:nvSpPr>
            <p:cNvPr id="25" name="椭圆 24">
              <a:extLst>
                <a:ext uri="{FF2B5EF4-FFF2-40B4-BE49-F238E27FC236}">
                  <a16:creationId xmlns:a16="http://schemas.microsoft.com/office/drawing/2014/main" id="{0ED93377-C948-65D2-154B-23AA7539EDA2}"/>
                </a:ext>
              </a:extLst>
            </p:cNvPr>
            <p:cNvSpPr/>
            <p:nvPr/>
          </p:nvSpPr>
          <p:spPr>
            <a:xfrm>
              <a:off x="1926459" y="4234055"/>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cxnSp>
          <p:nvCxnSpPr>
            <p:cNvPr id="26" name="直接连接符 25">
              <a:extLst>
                <a:ext uri="{FF2B5EF4-FFF2-40B4-BE49-F238E27FC236}">
                  <a16:creationId xmlns:a16="http://schemas.microsoft.com/office/drawing/2014/main" id="{4618B78E-F36E-DE59-FD3E-4CFF9443402C}"/>
                </a:ext>
              </a:extLst>
            </p:cNvPr>
            <p:cNvCxnSpPr/>
            <p:nvPr/>
          </p:nvCxnSpPr>
          <p:spPr>
            <a:xfrm flipH="1">
              <a:off x="2466572" y="3419924"/>
              <a:ext cx="1256326" cy="798381"/>
            </a:xfrm>
            <a:prstGeom prst="line">
              <a:avLst/>
            </a:prstGeom>
            <a:noFill/>
            <a:ln w="6350" cap="flat" cmpd="sng" algn="ctr">
              <a:solidFill>
                <a:sysClr val="windowText" lastClr="000000"/>
              </a:solidFill>
              <a:prstDash val="solid"/>
              <a:miter lim="800000"/>
            </a:ln>
            <a:effectLst/>
          </p:spPr>
        </p:cxnSp>
        <p:sp>
          <p:nvSpPr>
            <p:cNvPr id="27" name="文本框 45">
              <a:extLst>
                <a:ext uri="{FF2B5EF4-FFF2-40B4-BE49-F238E27FC236}">
                  <a16:creationId xmlns:a16="http://schemas.microsoft.com/office/drawing/2014/main" id="{8D927B9E-0AAF-E72C-181B-BEE4B0805F16}"/>
                </a:ext>
              </a:extLst>
            </p:cNvPr>
            <p:cNvSpPr txBox="1"/>
            <p:nvPr/>
          </p:nvSpPr>
          <p:spPr>
            <a:xfrm>
              <a:off x="3667182" y="3729815"/>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乌黑</a:t>
              </a:r>
            </a:p>
          </p:txBody>
        </p:sp>
        <p:cxnSp>
          <p:nvCxnSpPr>
            <p:cNvPr id="28" name="直接连接符 27">
              <a:extLst>
                <a:ext uri="{FF2B5EF4-FFF2-40B4-BE49-F238E27FC236}">
                  <a16:creationId xmlns:a16="http://schemas.microsoft.com/office/drawing/2014/main" id="{878E03CF-C31F-08AE-FE06-4AF8310C52DB}"/>
                </a:ext>
              </a:extLst>
            </p:cNvPr>
            <p:cNvCxnSpPr/>
            <p:nvPr/>
          </p:nvCxnSpPr>
          <p:spPr>
            <a:xfrm>
              <a:off x="3717794" y="3419924"/>
              <a:ext cx="1251222" cy="798381"/>
            </a:xfrm>
            <a:prstGeom prst="line">
              <a:avLst/>
            </a:prstGeom>
            <a:noFill/>
            <a:ln w="6350" cap="flat" cmpd="sng" algn="ctr">
              <a:solidFill>
                <a:sysClr val="windowText" lastClr="000000"/>
              </a:solidFill>
              <a:prstDash val="solid"/>
              <a:miter lim="800000"/>
            </a:ln>
            <a:effectLst/>
          </p:spPr>
        </p:cxnSp>
        <p:cxnSp>
          <p:nvCxnSpPr>
            <p:cNvPr id="29" name="直接连接符 28">
              <a:extLst>
                <a:ext uri="{FF2B5EF4-FFF2-40B4-BE49-F238E27FC236}">
                  <a16:creationId xmlns:a16="http://schemas.microsoft.com/office/drawing/2014/main" id="{F18D79DD-B00F-4FE4-7F0E-3C41E1C313A3}"/>
                </a:ext>
              </a:extLst>
            </p:cNvPr>
            <p:cNvCxnSpPr/>
            <p:nvPr/>
          </p:nvCxnSpPr>
          <p:spPr>
            <a:xfrm>
              <a:off x="3717794" y="3610584"/>
              <a:ext cx="0" cy="607721"/>
            </a:xfrm>
            <a:prstGeom prst="line">
              <a:avLst/>
            </a:prstGeom>
            <a:noFill/>
            <a:ln w="6350" cap="flat" cmpd="sng" algn="ctr">
              <a:solidFill>
                <a:sysClr val="windowText" lastClr="000000"/>
              </a:solidFill>
              <a:prstDash val="solid"/>
              <a:miter lim="800000"/>
            </a:ln>
            <a:effectLst/>
          </p:spPr>
        </p:cxnSp>
        <p:sp>
          <p:nvSpPr>
            <p:cNvPr id="30" name="文本框 48">
              <a:extLst>
                <a:ext uri="{FF2B5EF4-FFF2-40B4-BE49-F238E27FC236}">
                  <a16:creationId xmlns:a16="http://schemas.microsoft.com/office/drawing/2014/main" id="{8F1AB8AB-BC00-D53E-B41A-4F725CC60315}"/>
                </a:ext>
              </a:extLst>
            </p:cNvPr>
            <p:cNvSpPr txBox="1"/>
            <p:nvPr/>
          </p:nvSpPr>
          <p:spPr>
            <a:xfrm>
              <a:off x="4592685" y="3729815"/>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浅白</a:t>
              </a:r>
            </a:p>
          </p:txBody>
        </p:sp>
        <p:sp>
          <p:nvSpPr>
            <p:cNvPr id="31" name="文本框 49">
              <a:extLst>
                <a:ext uri="{FF2B5EF4-FFF2-40B4-BE49-F238E27FC236}">
                  <a16:creationId xmlns:a16="http://schemas.microsoft.com/office/drawing/2014/main" id="{E111A1C7-DAA9-4956-8EA4-0F90FA82C1C6}"/>
                </a:ext>
              </a:extLst>
            </p:cNvPr>
            <p:cNvSpPr txBox="1"/>
            <p:nvPr/>
          </p:nvSpPr>
          <p:spPr>
            <a:xfrm>
              <a:off x="2239865" y="3729815"/>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青绿</a:t>
              </a:r>
            </a:p>
          </p:txBody>
        </p:sp>
        <p:sp>
          <p:nvSpPr>
            <p:cNvPr id="32" name="圆角矩形 39">
              <a:extLst>
                <a:ext uri="{FF2B5EF4-FFF2-40B4-BE49-F238E27FC236}">
                  <a16:creationId xmlns:a16="http://schemas.microsoft.com/office/drawing/2014/main" id="{1F694F45-068B-7606-1DD5-834328814728}"/>
                </a:ext>
              </a:extLst>
            </p:cNvPr>
            <p:cNvSpPr/>
            <p:nvPr/>
          </p:nvSpPr>
          <p:spPr>
            <a:xfrm>
              <a:off x="3161197" y="3176234"/>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1" i="0" u="none" strike="noStrike" kern="0" cap="none" spc="0" normalizeH="0" baseline="0" noProof="0" dirty="0">
                  <a:ln>
                    <a:noFill/>
                  </a:ln>
                  <a:solidFill>
                    <a:srgbClr val="16754D"/>
                  </a:solidFill>
                  <a:effectLst/>
                  <a:uLnTx/>
                  <a:uFillTx/>
                  <a:latin typeface="+mj-ea"/>
                  <a:ea typeface="+mj-ea"/>
                  <a:cs typeface="+mn-cs"/>
                </a:rPr>
                <a:t>色泽</a:t>
              </a:r>
              <a:r>
                <a:rPr kumimoji="0" lang="en-US" altLang="zh-CN" sz="1800" b="1" i="0" u="none" strike="noStrike" kern="0" cap="none" spc="0" normalizeH="0" baseline="0" noProof="0" dirty="0">
                  <a:ln>
                    <a:noFill/>
                  </a:ln>
                  <a:solidFill>
                    <a:srgbClr val="16754D"/>
                  </a:solidFill>
                  <a:effectLst/>
                  <a:uLnTx/>
                  <a:uFillTx/>
                  <a:latin typeface="+mj-ea"/>
                  <a:ea typeface="+mj-ea"/>
                  <a:cs typeface="+mn-cs"/>
                </a:rPr>
                <a:t>?</a:t>
              </a:r>
              <a:endParaRPr kumimoji="0" lang="zh-CN" altLang="en-US" sz="4800" b="1" i="0" u="none" strike="noStrike" kern="0" cap="none" spc="0" normalizeH="0" baseline="0" noProof="0" dirty="0">
                <a:ln>
                  <a:noFill/>
                </a:ln>
                <a:solidFill>
                  <a:srgbClr val="16754D"/>
                </a:solidFill>
                <a:effectLst/>
                <a:uLnTx/>
                <a:uFillTx/>
                <a:latin typeface="+mj-ea"/>
                <a:ea typeface="+mj-ea"/>
                <a:cs typeface="+mn-cs"/>
              </a:endParaRPr>
            </a:p>
          </p:txBody>
        </p:sp>
        <p:sp>
          <p:nvSpPr>
            <p:cNvPr id="33" name="椭圆 32">
              <a:extLst>
                <a:ext uri="{FF2B5EF4-FFF2-40B4-BE49-F238E27FC236}">
                  <a16:creationId xmlns:a16="http://schemas.microsoft.com/office/drawing/2014/main" id="{8F5B2F2F-6023-F237-9C42-778576343C20}"/>
                </a:ext>
              </a:extLst>
            </p:cNvPr>
            <p:cNvSpPr/>
            <p:nvPr/>
          </p:nvSpPr>
          <p:spPr>
            <a:xfrm>
              <a:off x="9325908" y="3175860"/>
              <a:ext cx="1080000" cy="432001"/>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坏瓜</a:t>
              </a:r>
            </a:p>
          </p:txBody>
        </p:sp>
        <p:cxnSp>
          <p:nvCxnSpPr>
            <p:cNvPr id="34" name="直接连接符 33">
              <a:extLst>
                <a:ext uri="{FF2B5EF4-FFF2-40B4-BE49-F238E27FC236}">
                  <a16:creationId xmlns:a16="http://schemas.microsoft.com/office/drawing/2014/main" id="{8A7137D5-7700-C4A0-D98D-253C9310473E}"/>
                </a:ext>
              </a:extLst>
            </p:cNvPr>
            <p:cNvCxnSpPr>
              <a:stCxn id="37" idx="2"/>
              <a:endCxn id="22" idx="0"/>
            </p:cNvCxnSpPr>
            <p:nvPr/>
          </p:nvCxnSpPr>
          <p:spPr>
            <a:xfrm>
              <a:off x="6251825" y="2573165"/>
              <a:ext cx="1223249" cy="603695"/>
            </a:xfrm>
            <a:prstGeom prst="line">
              <a:avLst/>
            </a:prstGeom>
            <a:noFill/>
            <a:ln w="6350" cap="flat" cmpd="sng" algn="ctr">
              <a:solidFill>
                <a:sysClr val="windowText" lastClr="000000"/>
              </a:solidFill>
              <a:prstDash val="solid"/>
              <a:miter lim="800000"/>
            </a:ln>
            <a:effectLst/>
          </p:spPr>
        </p:cxnSp>
        <p:cxnSp>
          <p:nvCxnSpPr>
            <p:cNvPr id="35" name="直接连接符 34">
              <a:extLst>
                <a:ext uri="{FF2B5EF4-FFF2-40B4-BE49-F238E27FC236}">
                  <a16:creationId xmlns:a16="http://schemas.microsoft.com/office/drawing/2014/main" id="{DBE22EEB-05CD-47C7-98DC-5C2F09E6AEC7}"/>
                </a:ext>
              </a:extLst>
            </p:cNvPr>
            <p:cNvCxnSpPr>
              <a:endCxn id="33" idx="0"/>
            </p:cNvCxnSpPr>
            <p:nvPr/>
          </p:nvCxnSpPr>
          <p:spPr>
            <a:xfrm>
              <a:off x="6596758" y="2579230"/>
              <a:ext cx="3269151" cy="596630"/>
            </a:xfrm>
            <a:prstGeom prst="line">
              <a:avLst/>
            </a:prstGeom>
            <a:noFill/>
            <a:ln w="6350" cap="flat" cmpd="sng" algn="ctr">
              <a:solidFill>
                <a:sysClr val="windowText" lastClr="000000"/>
              </a:solidFill>
              <a:prstDash val="solid"/>
              <a:miter lim="800000"/>
            </a:ln>
            <a:effectLst/>
          </p:spPr>
        </p:cxnSp>
        <p:cxnSp>
          <p:nvCxnSpPr>
            <p:cNvPr id="36" name="直接连接符 35">
              <a:extLst>
                <a:ext uri="{FF2B5EF4-FFF2-40B4-BE49-F238E27FC236}">
                  <a16:creationId xmlns:a16="http://schemas.microsoft.com/office/drawing/2014/main" id="{5253E9DE-4F1F-109D-1B78-B3A20E3AC5C6}"/>
                </a:ext>
              </a:extLst>
            </p:cNvPr>
            <p:cNvCxnSpPr>
              <a:endCxn id="32" idx="0"/>
            </p:cNvCxnSpPr>
            <p:nvPr/>
          </p:nvCxnSpPr>
          <p:spPr>
            <a:xfrm flipH="1">
              <a:off x="3701197" y="2566871"/>
              <a:ext cx="2275676" cy="609363"/>
            </a:xfrm>
            <a:prstGeom prst="line">
              <a:avLst/>
            </a:prstGeom>
            <a:noFill/>
            <a:ln w="6350" cap="flat" cmpd="sng" algn="ctr">
              <a:solidFill>
                <a:sysClr val="windowText" lastClr="000000"/>
              </a:solidFill>
              <a:prstDash val="solid"/>
              <a:miter lim="800000"/>
            </a:ln>
            <a:effectLst/>
          </p:spPr>
        </p:cxnSp>
        <p:sp>
          <p:nvSpPr>
            <p:cNvPr id="37" name="圆角矩形 44">
              <a:extLst>
                <a:ext uri="{FF2B5EF4-FFF2-40B4-BE49-F238E27FC236}">
                  <a16:creationId xmlns:a16="http://schemas.microsoft.com/office/drawing/2014/main" id="{976EB79D-388D-C6D7-BAEB-CD9CE6B02788}"/>
                </a:ext>
              </a:extLst>
            </p:cNvPr>
            <p:cNvSpPr/>
            <p:nvPr/>
          </p:nvSpPr>
          <p:spPr>
            <a:xfrm>
              <a:off x="5531825" y="2141165"/>
              <a:ext cx="144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脐部</a:t>
              </a:r>
            </a:p>
          </p:txBody>
        </p:sp>
        <p:sp>
          <p:nvSpPr>
            <p:cNvPr id="38" name="文本框 63">
              <a:extLst>
                <a:ext uri="{FF2B5EF4-FFF2-40B4-BE49-F238E27FC236}">
                  <a16:creationId xmlns:a16="http://schemas.microsoft.com/office/drawing/2014/main" id="{1FCBAA3D-CC62-90C6-ADE8-15277B0BFCE7}"/>
                </a:ext>
              </a:extLst>
            </p:cNvPr>
            <p:cNvSpPr txBox="1"/>
            <p:nvPr/>
          </p:nvSpPr>
          <p:spPr>
            <a:xfrm>
              <a:off x="8745894" y="265249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平坦</a:t>
              </a:r>
            </a:p>
          </p:txBody>
        </p:sp>
        <p:sp>
          <p:nvSpPr>
            <p:cNvPr id="39" name="文本框 64">
              <a:extLst>
                <a:ext uri="{FF2B5EF4-FFF2-40B4-BE49-F238E27FC236}">
                  <a16:creationId xmlns:a16="http://schemas.microsoft.com/office/drawing/2014/main" id="{EDED4C18-7C9A-B1F7-D904-57B5BAE331E7}"/>
                </a:ext>
              </a:extLst>
            </p:cNvPr>
            <p:cNvSpPr txBox="1"/>
            <p:nvPr/>
          </p:nvSpPr>
          <p:spPr>
            <a:xfrm>
              <a:off x="6110414" y="265249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稍凹</a:t>
              </a:r>
            </a:p>
          </p:txBody>
        </p:sp>
        <p:sp>
          <p:nvSpPr>
            <p:cNvPr id="40" name="文本框 65">
              <a:extLst>
                <a:ext uri="{FF2B5EF4-FFF2-40B4-BE49-F238E27FC236}">
                  <a16:creationId xmlns:a16="http://schemas.microsoft.com/office/drawing/2014/main" id="{6A597A49-E1A5-92B1-90CC-48D767802659}"/>
                </a:ext>
              </a:extLst>
            </p:cNvPr>
            <p:cNvSpPr txBox="1"/>
            <p:nvPr/>
          </p:nvSpPr>
          <p:spPr>
            <a:xfrm>
              <a:off x="3868758" y="265249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凹陷</a:t>
              </a:r>
            </a:p>
          </p:txBody>
        </p:sp>
        <p:sp>
          <p:nvSpPr>
            <p:cNvPr id="41" name="椭圆 40">
              <a:extLst>
                <a:ext uri="{FF2B5EF4-FFF2-40B4-BE49-F238E27FC236}">
                  <a16:creationId xmlns:a16="http://schemas.microsoft.com/office/drawing/2014/main" id="{8130D95B-DDC3-C513-9F00-417795A2775C}"/>
                </a:ext>
              </a:extLst>
            </p:cNvPr>
            <p:cNvSpPr/>
            <p:nvPr/>
          </p:nvSpPr>
          <p:spPr>
            <a:xfrm>
              <a:off x="5354660" y="2007290"/>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1</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42" name="椭圆 41">
              <a:extLst>
                <a:ext uri="{FF2B5EF4-FFF2-40B4-BE49-F238E27FC236}">
                  <a16:creationId xmlns:a16="http://schemas.microsoft.com/office/drawing/2014/main" id="{F15E7682-D65D-9E55-B1BA-294DF0C853AB}"/>
                </a:ext>
              </a:extLst>
            </p:cNvPr>
            <p:cNvSpPr/>
            <p:nvPr/>
          </p:nvSpPr>
          <p:spPr>
            <a:xfrm>
              <a:off x="3003222" y="3027314"/>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2</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43" name="椭圆 42">
              <a:extLst>
                <a:ext uri="{FF2B5EF4-FFF2-40B4-BE49-F238E27FC236}">
                  <a16:creationId xmlns:a16="http://schemas.microsoft.com/office/drawing/2014/main" id="{A3EC6A21-1BD3-C423-B81D-520D94EFD310}"/>
                </a:ext>
              </a:extLst>
            </p:cNvPr>
            <p:cNvSpPr/>
            <p:nvPr/>
          </p:nvSpPr>
          <p:spPr>
            <a:xfrm>
              <a:off x="6758430" y="3038868"/>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3</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44" name="椭圆 43">
              <a:extLst>
                <a:ext uri="{FF2B5EF4-FFF2-40B4-BE49-F238E27FC236}">
                  <a16:creationId xmlns:a16="http://schemas.microsoft.com/office/drawing/2014/main" id="{7FCD555B-4A25-D262-E76C-67A45D9E2BDD}"/>
                </a:ext>
              </a:extLst>
            </p:cNvPr>
            <p:cNvSpPr/>
            <p:nvPr/>
          </p:nvSpPr>
          <p:spPr>
            <a:xfrm>
              <a:off x="9153132" y="3095090"/>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4</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45" name="椭圆 44">
              <a:extLst>
                <a:ext uri="{FF2B5EF4-FFF2-40B4-BE49-F238E27FC236}">
                  <a16:creationId xmlns:a16="http://schemas.microsoft.com/office/drawing/2014/main" id="{01C26C1E-DA01-4341-7201-8B6F3715D2B8}"/>
                </a:ext>
              </a:extLst>
            </p:cNvPr>
            <p:cNvSpPr/>
            <p:nvPr/>
          </p:nvSpPr>
          <p:spPr>
            <a:xfrm>
              <a:off x="5512614" y="4037354"/>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5</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grpSp>
      <p:graphicFrame>
        <p:nvGraphicFramePr>
          <p:cNvPr id="46" name="对象 45">
            <a:extLst>
              <a:ext uri="{FF2B5EF4-FFF2-40B4-BE49-F238E27FC236}">
                <a16:creationId xmlns:a16="http://schemas.microsoft.com/office/drawing/2014/main" id="{8508146B-6277-E544-4B3C-3AFA88AA6E46}"/>
              </a:ext>
            </a:extLst>
          </p:cNvPr>
          <p:cNvGraphicFramePr>
            <a:graphicFrameLocks noChangeAspect="1"/>
          </p:cNvGraphicFramePr>
          <p:nvPr>
            <p:extLst>
              <p:ext uri="{D42A27DB-BD31-4B8C-83A1-F6EECF244321}">
                <p14:modId xmlns:p14="http://schemas.microsoft.com/office/powerpoint/2010/main" val="2742771998"/>
              </p:ext>
            </p:extLst>
          </p:nvPr>
        </p:nvGraphicFramePr>
        <p:xfrm>
          <a:off x="2294223" y="1481860"/>
          <a:ext cx="261937" cy="306387"/>
        </p:xfrm>
        <a:graphic>
          <a:graphicData uri="http://schemas.openxmlformats.org/presentationml/2006/ole">
            <mc:AlternateContent xmlns:mc="http://schemas.openxmlformats.org/markup-compatibility/2006">
              <mc:Choice xmlns:v="urn:schemas-microsoft-com:vml" Requires="v">
                <p:oleObj name="Formula" r:id="rId3" imgW="147600" imgH="172800" progId="Equation.Ribbit">
                  <p:embed/>
                </p:oleObj>
              </mc:Choice>
              <mc:Fallback>
                <p:oleObj name="Formula" r:id="rId3" imgW="147600" imgH="172800" progId="Equation.Ribbit">
                  <p:embed/>
                  <p:pic>
                    <p:nvPicPr>
                      <p:cNvPr id="62" name="对象 61"/>
                      <p:cNvPicPr/>
                      <p:nvPr/>
                    </p:nvPicPr>
                    <p:blipFill>
                      <a:blip r:embed="rId4"/>
                      <a:stretch>
                        <a:fillRect/>
                      </a:stretch>
                    </p:blipFill>
                    <p:spPr>
                      <a:xfrm>
                        <a:off x="2294223" y="1481860"/>
                        <a:ext cx="261937" cy="306387"/>
                      </a:xfrm>
                      <a:prstGeom prst="rect">
                        <a:avLst/>
                      </a:prstGeom>
                    </p:spPr>
                  </p:pic>
                </p:oleObj>
              </mc:Fallback>
            </mc:AlternateContent>
          </a:graphicData>
        </a:graphic>
      </p:graphicFrame>
      <p:sp>
        <p:nvSpPr>
          <p:cNvPr id="47" name="文本框 37">
            <a:extLst>
              <a:ext uri="{FF2B5EF4-FFF2-40B4-BE49-F238E27FC236}">
                <a16:creationId xmlns:a16="http://schemas.microsoft.com/office/drawing/2014/main" id="{43724FA5-0EFD-E509-9E3E-D7FCE86F2AA0}"/>
              </a:ext>
            </a:extLst>
          </p:cNvPr>
          <p:cNvSpPr txBox="1"/>
          <p:nvPr/>
        </p:nvSpPr>
        <p:spPr>
          <a:xfrm>
            <a:off x="794857" y="5025927"/>
            <a:ext cx="1338828" cy="369332"/>
          </a:xfrm>
          <a:prstGeom prst="rect">
            <a:avLst/>
          </a:prstGeom>
          <a:noFill/>
        </p:spPr>
        <p:txBody>
          <a:bodyPr wrap="square" rtlCol="0">
            <a:spAutoFit/>
          </a:bodyPr>
          <a:lstStyle/>
          <a:p>
            <a:pPr eaLnBrk="1" fontAlgn="auto" hangingPunct="1">
              <a:spcBef>
                <a:spcPts val="0"/>
              </a:spcBef>
              <a:spcAft>
                <a:spcPts val="0"/>
              </a:spcAft>
            </a:pPr>
            <a:r>
              <a:rPr lang="zh-CN" altLang="en-US" sz="1800" dirty="0">
                <a:solidFill>
                  <a:srgbClr val="FF0000"/>
                </a:solidFill>
                <a:latin typeface="+mj-ea"/>
                <a:ea typeface="+mj-ea"/>
              </a:rPr>
              <a:t>验证集精度</a:t>
            </a:r>
          </a:p>
        </p:txBody>
      </p:sp>
      <p:sp>
        <p:nvSpPr>
          <p:cNvPr id="48" name="文本框 38">
            <a:extLst>
              <a:ext uri="{FF2B5EF4-FFF2-40B4-BE49-F238E27FC236}">
                <a16:creationId xmlns:a16="http://schemas.microsoft.com/office/drawing/2014/main" id="{F2A06DA0-C1E2-CB07-B3AB-DF039C72C22C}"/>
              </a:ext>
            </a:extLst>
          </p:cNvPr>
          <p:cNvSpPr txBox="1"/>
          <p:nvPr/>
        </p:nvSpPr>
        <p:spPr>
          <a:xfrm>
            <a:off x="1281713" y="5324707"/>
            <a:ext cx="1685077" cy="646331"/>
          </a:xfrm>
          <a:prstGeom prst="rect">
            <a:avLst/>
          </a:prstGeom>
          <a:noFill/>
        </p:spPr>
        <p:txBody>
          <a:bodyPr wrap="square" rtlCol="0">
            <a:spAutoFit/>
          </a:bodyPr>
          <a:lstStyle/>
          <a:p>
            <a:pPr eaLnBrk="1" fontAlgn="auto" hangingPunct="1">
              <a:spcBef>
                <a:spcPts val="0"/>
              </a:spcBef>
              <a:spcAft>
                <a:spcPts val="0"/>
              </a:spcAft>
            </a:pPr>
            <a:r>
              <a:rPr lang="zh-CN" altLang="en-US" sz="1800" dirty="0">
                <a:solidFill>
                  <a:srgbClr val="FF0000"/>
                </a:solidFill>
                <a:latin typeface="+mj-ea"/>
                <a:ea typeface="+mj-ea"/>
              </a:rPr>
              <a:t>剪枝前</a:t>
            </a:r>
            <a:r>
              <a:rPr lang="en-US" altLang="zh-CN" sz="1800" dirty="0">
                <a:solidFill>
                  <a:srgbClr val="FF0000"/>
                </a:solidFill>
                <a:latin typeface="+mj-ea"/>
                <a:ea typeface="+mj-ea"/>
              </a:rPr>
              <a:t>: 57.1%</a:t>
            </a:r>
          </a:p>
          <a:p>
            <a:pPr eaLnBrk="1" fontAlgn="auto" hangingPunct="1">
              <a:spcBef>
                <a:spcPts val="0"/>
              </a:spcBef>
              <a:spcAft>
                <a:spcPts val="0"/>
              </a:spcAft>
            </a:pPr>
            <a:r>
              <a:rPr lang="zh-CN" altLang="en-US" sz="1800" dirty="0">
                <a:solidFill>
                  <a:srgbClr val="FF0000"/>
                </a:solidFill>
                <a:latin typeface="+mj-ea"/>
                <a:ea typeface="+mj-ea"/>
              </a:rPr>
              <a:t>剪枝后</a:t>
            </a:r>
            <a:r>
              <a:rPr lang="en-US" altLang="zh-CN" sz="1800" dirty="0">
                <a:solidFill>
                  <a:srgbClr val="FF0000"/>
                </a:solidFill>
                <a:latin typeface="+mj-ea"/>
                <a:ea typeface="+mj-ea"/>
              </a:rPr>
              <a:t>: 71.4%</a:t>
            </a:r>
            <a:endParaRPr lang="zh-CN" altLang="en-US" sz="1800" dirty="0">
              <a:solidFill>
                <a:srgbClr val="FF0000"/>
              </a:solidFill>
              <a:latin typeface="+mj-ea"/>
              <a:ea typeface="+mj-ea"/>
            </a:endParaRPr>
          </a:p>
        </p:txBody>
      </p:sp>
      <p:sp>
        <p:nvSpPr>
          <p:cNvPr id="49" name="文本框 39">
            <a:extLst>
              <a:ext uri="{FF2B5EF4-FFF2-40B4-BE49-F238E27FC236}">
                <a16:creationId xmlns:a16="http://schemas.microsoft.com/office/drawing/2014/main" id="{619B94A1-0450-FD78-CDE7-DBE655AADB43}"/>
              </a:ext>
            </a:extLst>
          </p:cNvPr>
          <p:cNvSpPr txBox="1"/>
          <p:nvPr/>
        </p:nvSpPr>
        <p:spPr>
          <a:xfrm>
            <a:off x="835764" y="5896826"/>
            <a:ext cx="2031325" cy="369332"/>
          </a:xfrm>
          <a:prstGeom prst="rect">
            <a:avLst/>
          </a:prstGeom>
          <a:noFill/>
        </p:spPr>
        <p:txBody>
          <a:bodyPr wrap="square" rtlCol="0">
            <a:spAutoFit/>
          </a:bodyPr>
          <a:lstStyle/>
          <a:p>
            <a:pPr eaLnBrk="1" fontAlgn="auto" hangingPunct="1">
              <a:spcBef>
                <a:spcPts val="0"/>
              </a:spcBef>
              <a:spcAft>
                <a:spcPts val="0"/>
              </a:spcAft>
            </a:pPr>
            <a:r>
              <a:rPr lang="zh-CN" altLang="en-US" sz="1800" dirty="0">
                <a:solidFill>
                  <a:srgbClr val="FF0000"/>
                </a:solidFill>
                <a:latin typeface="+mj-ea"/>
                <a:ea typeface="+mj-ea"/>
              </a:rPr>
              <a:t>后剪枝决策</a:t>
            </a:r>
            <a:r>
              <a:rPr lang="en-US" altLang="zh-CN" sz="1800" dirty="0">
                <a:solidFill>
                  <a:srgbClr val="FF0000"/>
                </a:solidFill>
                <a:latin typeface="+mj-ea"/>
                <a:ea typeface="+mj-ea"/>
              </a:rPr>
              <a:t>: </a:t>
            </a:r>
            <a:r>
              <a:rPr lang="zh-CN" altLang="en-US" sz="1800" dirty="0">
                <a:solidFill>
                  <a:srgbClr val="FF0000"/>
                </a:solidFill>
                <a:latin typeface="+mj-ea"/>
                <a:ea typeface="+mj-ea"/>
              </a:rPr>
              <a:t>剪枝</a:t>
            </a:r>
          </a:p>
        </p:txBody>
      </p:sp>
      <p:cxnSp>
        <p:nvCxnSpPr>
          <p:cNvPr id="50" name="直接箭头连接符 49">
            <a:extLst>
              <a:ext uri="{FF2B5EF4-FFF2-40B4-BE49-F238E27FC236}">
                <a16:creationId xmlns:a16="http://schemas.microsoft.com/office/drawing/2014/main" id="{D884D230-866A-6FEF-5A73-A3F8E504FDE5}"/>
              </a:ext>
            </a:extLst>
          </p:cNvPr>
          <p:cNvCxnSpPr/>
          <p:nvPr/>
        </p:nvCxnSpPr>
        <p:spPr>
          <a:xfrm flipV="1">
            <a:off x="1750715" y="3937350"/>
            <a:ext cx="415679" cy="1132625"/>
          </a:xfrm>
          <a:prstGeom prst="straightConnector1">
            <a:avLst/>
          </a:prstGeom>
          <a:noFill/>
          <a:ln w="12700" cap="flat" cmpd="sng" algn="ctr">
            <a:solidFill>
              <a:srgbClr val="FF0000"/>
            </a:solidFill>
            <a:prstDash val="solid"/>
            <a:miter lim="800000"/>
            <a:tailEnd type="stealth" w="lg" len="lg"/>
          </a:ln>
          <a:effectLst/>
        </p:spPr>
      </p:cxnSp>
      <p:sp>
        <p:nvSpPr>
          <p:cNvPr id="51" name="椭圆 50">
            <a:extLst>
              <a:ext uri="{FF2B5EF4-FFF2-40B4-BE49-F238E27FC236}">
                <a16:creationId xmlns:a16="http://schemas.microsoft.com/office/drawing/2014/main" id="{B15BF888-82C1-BF03-1540-79FEA60D0C86}"/>
              </a:ext>
            </a:extLst>
          </p:cNvPr>
          <p:cNvSpPr/>
          <p:nvPr/>
        </p:nvSpPr>
        <p:spPr>
          <a:xfrm>
            <a:off x="3836621" y="5152941"/>
            <a:ext cx="792228" cy="360978"/>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j-ea"/>
                <a:ea typeface="+mj-ea"/>
                <a:cs typeface="+mn-cs"/>
              </a:rPr>
              <a:t>好瓜</a:t>
            </a:r>
          </a:p>
        </p:txBody>
      </p:sp>
      <p:graphicFrame>
        <p:nvGraphicFramePr>
          <p:cNvPr id="52" name="对象 51">
            <a:extLst>
              <a:ext uri="{FF2B5EF4-FFF2-40B4-BE49-F238E27FC236}">
                <a16:creationId xmlns:a16="http://schemas.microsoft.com/office/drawing/2014/main" id="{00DCDAB7-6170-ACF4-7B68-CCFD4CAF0A1F}"/>
              </a:ext>
            </a:extLst>
          </p:cNvPr>
          <p:cNvGraphicFramePr>
            <a:graphicFrameLocks noChangeAspect="1"/>
          </p:cNvGraphicFramePr>
          <p:nvPr>
            <p:extLst>
              <p:ext uri="{D42A27DB-BD31-4B8C-83A1-F6EECF244321}">
                <p14:modId xmlns:p14="http://schemas.microsoft.com/office/powerpoint/2010/main" val="1985725279"/>
              </p:ext>
            </p:extLst>
          </p:nvPr>
        </p:nvGraphicFramePr>
        <p:xfrm>
          <a:off x="1619535" y="1777135"/>
          <a:ext cx="1285875" cy="320675"/>
        </p:xfrm>
        <a:graphic>
          <a:graphicData uri="http://schemas.openxmlformats.org/presentationml/2006/ole">
            <mc:AlternateContent xmlns:mc="http://schemas.openxmlformats.org/markup-compatibility/2006">
              <mc:Choice xmlns:v="urn:schemas-microsoft-com:vml" Requires="v">
                <p:oleObj name="Formula" r:id="rId5" imgW="713880" imgH="177840" progId="Equation.Ribbit">
                  <p:embed/>
                </p:oleObj>
              </mc:Choice>
              <mc:Fallback>
                <p:oleObj name="Formula" r:id="rId5" imgW="713880" imgH="177840" progId="Equation.Ribbit">
                  <p:embed/>
                  <p:pic>
                    <p:nvPicPr>
                      <p:cNvPr id="54" name="对象 53"/>
                      <p:cNvPicPr/>
                      <p:nvPr/>
                    </p:nvPicPr>
                    <p:blipFill>
                      <a:blip r:embed="rId6"/>
                      <a:stretch>
                        <a:fillRect/>
                      </a:stretch>
                    </p:blipFill>
                    <p:spPr>
                      <a:xfrm>
                        <a:off x="1619535" y="1777135"/>
                        <a:ext cx="1285875" cy="320675"/>
                      </a:xfrm>
                      <a:prstGeom prst="rect">
                        <a:avLst/>
                      </a:prstGeom>
                    </p:spPr>
                  </p:pic>
                </p:oleObj>
              </mc:Fallback>
            </mc:AlternateContent>
          </a:graphicData>
        </a:graphic>
      </p:graphicFrame>
      <p:graphicFrame>
        <p:nvGraphicFramePr>
          <p:cNvPr id="53" name="对象 52">
            <a:extLst>
              <a:ext uri="{FF2B5EF4-FFF2-40B4-BE49-F238E27FC236}">
                <a16:creationId xmlns:a16="http://schemas.microsoft.com/office/drawing/2014/main" id="{902263E4-6151-954D-1C5E-EBB977A3BD97}"/>
              </a:ext>
            </a:extLst>
          </p:cNvPr>
          <p:cNvGraphicFramePr>
            <a:graphicFrameLocks noChangeAspect="1"/>
          </p:cNvGraphicFramePr>
          <p:nvPr>
            <p:extLst>
              <p:ext uri="{D42A27DB-BD31-4B8C-83A1-F6EECF244321}">
                <p14:modId xmlns:p14="http://schemas.microsoft.com/office/powerpoint/2010/main" val="324825466"/>
              </p:ext>
            </p:extLst>
          </p:nvPr>
        </p:nvGraphicFramePr>
        <p:xfrm>
          <a:off x="8616770" y="1777135"/>
          <a:ext cx="698500" cy="319088"/>
        </p:xfrm>
        <a:graphic>
          <a:graphicData uri="http://schemas.openxmlformats.org/presentationml/2006/ole">
            <mc:AlternateContent xmlns:mc="http://schemas.openxmlformats.org/markup-compatibility/2006">
              <mc:Choice xmlns:v="urn:schemas-microsoft-com:vml" Requires="v">
                <p:oleObj name="Formula" r:id="rId7" imgW="384840" imgH="175320" progId="Equation.Ribbit">
                  <p:embed/>
                </p:oleObj>
              </mc:Choice>
              <mc:Fallback>
                <p:oleObj name="Formula" r:id="rId7" imgW="384840" imgH="175320" progId="Equation.Ribbit">
                  <p:embed/>
                  <p:pic>
                    <p:nvPicPr>
                      <p:cNvPr id="59" name="对象 58"/>
                      <p:cNvPicPr/>
                      <p:nvPr/>
                    </p:nvPicPr>
                    <p:blipFill>
                      <a:blip r:embed="rId8"/>
                      <a:stretch>
                        <a:fillRect/>
                      </a:stretch>
                    </p:blipFill>
                    <p:spPr>
                      <a:xfrm>
                        <a:off x="8616770" y="1777135"/>
                        <a:ext cx="698500" cy="319088"/>
                      </a:xfrm>
                      <a:prstGeom prst="rect">
                        <a:avLst/>
                      </a:prstGeom>
                    </p:spPr>
                  </p:pic>
                </p:oleObj>
              </mc:Fallback>
            </mc:AlternateContent>
          </a:graphicData>
        </a:graphic>
      </p:graphicFrame>
    </p:spTree>
    <p:extLst>
      <p:ext uri="{BB962C8B-B14F-4D97-AF65-F5344CB8AC3E}">
        <p14:creationId xmlns:p14="http://schemas.microsoft.com/office/powerpoint/2010/main" val="1055295367"/>
      </p:ext>
    </p:extLst>
  </p:cSld>
  <p:clrMapOvr>
    <a:masterClrMapping/>
  </p:clrMapOvr>
  <p:transition advTm="8005"/>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后剪枝</a:t>
            </a:r>
          </a:p>
        </p:txBody>
      </p:sp>
      <p:sp>
        <p:nvSpPr>
          <p:cNvPr id="2" name="内容占位符 2">
            <a:extLst>
              <a:ext uri="{FF2B5EF4-FFF2-40B4-BE49-F238E27FC236}">
                <a16:creationId xmlns:a16="http://schemas.microsoft.com/office/drawing/2014/main" id="{A075226E-CEE4-CD57-D386-A81E2486510C}"/>
              </a:ext>
            </a:extLst>
          </p:cNvPr>
          <p:cNvSpPr txBox="1">
            <a:spLocks/>
          </p:cNvSpPr>
          <p:nvPr/>
        </p:nvSpPr>
        <p:spPr>
          <a:xfrm>
            <a:off x="805594" y="1492539"/>
            <a:ext cx="8616950" cy="4930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a:ln>
                  <a:noFill/>
                </a:ln>
                <a:solidFill>
                  <a:sysClr val="windowText" lastClr="000000"/>
                </a:solidFill>
                <a:effectLst/>
                <a:uLnTx/>
                <a:uFillTx/>
                <a:latin typeface="+mj-ea"/>
                <a:ea typeface="+mj-ea"/>
                <a:cs typeface="+mn-cs"/>
              </a:rPr>
              <a:t>对结点   和   ，先后替换为叶结点，验证集精度均未提升，则分支得到保留</a:t>
            </a: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p:txBody>
      </p:sp>
      <p:grpSp>
        <p:nvGrpSpPr>
          <p:cNvPr id="3" name="组合 2">
            <a:extLst>
              <a:ext uri="{FF2B5EF4-FFF2-40B4-BE49-F238E27FC236}">
                <a16:creationId xmlns:a16="http://schemas.microsoft.com/office/drawing/2014/main" id="{6BFBA81B-EE5E-FF5F-5D5B-EADA8BFCB214}"/>
              </a:ext>
            </a:extLst>
          </p:cNvPr>
          <p:cNvGrpSpPr/>
          <p:nvPr/>
        </p:nvGrpSpPr>
        <p:grpSpPr>
          <a:xfrm>
            <a:off x="2197053" y="2480869"/>
            <a:ext cx="4918202" cy="3085312"/>
            <a:chOff x="3701197" y="2007290"/>
            <a:chExt cx="6704712" cy="3692348"/>
          </a:xfrm>
        </p:grpSpPr>
        <p:sp>
          <p:nvSpPr>
            <p:cNvPr id="4" name="椭圆 3">
              <a:extLst>
                <a:ext uri="{FF2B5EF4-FFF2-40B4-BE49-F238E27FC236}">
                  <a16:creationId xmlns:a16="http://schemas.microsoft.com/office/drawing/2014/main" id="{349B12D4-37E6-65A8-7B3C-D87678502696}"/>
                </a:ext>
              </a:extLst>
            </p:cNvPr>
            <p:cNvSpPr/>
            <p:nvPr/>
          </p:nvSpPr>
          <p:spPr>
            <a:xfrm>
              <a:off x="4423852" y="5267638"/>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sp>
          <p:nvSpPr>
            <p:cNvPr id="5" name="椭圆 4">
              <a:extLst>
                <a:ext uri="{FF2B5EF4-FFF2-40B4-BE49-F238E27FC236}">
                  <a16:creationId xmlns:a16="http://schemas.microsoft.com/office/drawing/2014/main" id="{D339F4D5-8769-5369-018B-657141DF309C}"/>
                </a:ext>
              </a:extLst>
            </p:cNvPr>
            <p:cNvSpPr/>
            <p:nvPr/>
          </p:nvSpPr>
          <p:spPr>
            <a:xfrm>
              <a:off x="6923629" y="5267638"/>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cxnSp>
          <p:nvCxnSpPr>
            <p:cNvPr id="6" name="直接连接符 5">
              <a:extLst>
                <a:ext uri="{FF2B5EF4-FFF2-40B4-BE49-F238E27FC236}">
                  <a16:creationId xmlns:a16="http://schemas.microsoft.com/office/drawing/2014/main" id="{56B7A974-9317-06B1-FE2D-805C392BD3C3}"/>
                </a:ext>
              </a:extLst>
            </p:cNvPr>
            <p:cNvCxnSpPr/>
            <p:nvPr/>
          </p:nvCxnSpPr>
          <p:spPr>
            <a:xfrm flipH="1">
              <a:off x="4963852" y="4469354"/>
              <a:ext cx="1256326" cy="798381"/>
            </a:xfrm>
            <a:prstGeom prst="line">
              <a:avLst/>
            </a:prstGeom>
            <a:noFill/>
            <a:ln w="6350" cap="flat" cmpd="sng" algn="ctr">
              <a:solidFill>
                <a:sysClr val="windowText" lastClr="000000"/>
              </a:solidFill>
              <a:prstDash val="solid"/>
              <a:miter lim="800000"/>
            </a:ln>
            <a:effectLst/>
          </p:spPr>
        </p:cxnSp>
        <p:sp>
          <p:nvSpPr>
            <p:cNvPr id="7" name="文本框 26">
              <a:extLst>
                <a:ext uri="{FF2B5EF4-FFF2-40B4-BE49-F238E27FC236}">
                  <a16:creationId xmlns:a16="http://schemas.microsoft.com/office/drawing/2014/main" id="{FAC37EFF-2349-7342-ED92-650B5D1DC430}"/>
                </a:ext>
              </a:extLst>
            </p:cNvPr>
            <p:cNvSpPr txBox="1"/>
            <p:nvPr/>
          </p:nvSpPr>
          <p:spPr>
            <a:xfrm>
              <a:off x="6164461" y="477924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乌黑</a:t>
              </a:r>
            </a:p>
          </p:txBody>
        </p:sp>
        <p:cxnSp>
          <p:nvCxnSpPr>
            <p:cNvPr id="8" name="直接连接符 7">
              <a:extLst>
                <a:ext uri="{FF2B5EF4-FFF2-40B4-BE49-F238E27FC236}">
                  <a16:creationId xmlns:a16="http://schemas.microsoft.com/office/drawing/2014/main" id="{8DC00186-0BFC-3A98-B1A5-7A8D89FFC1F6}"/>
                </a:ext>
              </a:extLst>
            </p:cNvPr>
            <p:cNvCxnSpPr/>
            <p:nvPr/>
          </p:nvCxnSpPr>
          <p:spPr>
            <a:xfrm>
              <a:off x="6215074" y="4469354"/>
              <a:ext cx="1251222" cy="798381"/>
            </a:xfrm>
            <a:prstGeom prst="line">
              <a:avLst/>
            </a:prstGeom>
            <a:noFill/>
            <a:ln w="6350" cap="flat" cmpd="sng" algn="ctr">
              <a:solidFill>
                <a:sysClr val="windowText" lastClr="000000"/>
              </a:solidFill>
              <a:prstDash val="solid"/>
              <a:miter lim="800000"/>
            </a:ln>
            <a:effectLst/>
          </p:spPr>
        </p:cxnSp>
        <p:cxnSp>
          <p:nvCxnSpPr>
            <p:cNvPr id="9" name="直接连接符 8">
              <a:extLst>
                <a:ext uri="{FF2B5EF4-FFF2-40B4-BE49-F238E27FC236}">
                  <a16:creationId xmlns:a16="http://schemas.microsoft.com/office/drawing/2014/main" id="{8D93E69E-51DA-00BF-9679-1EEF61B7DB63}"/>
                </a:ext>
              </a:extLst>
            </p:cNvPr>
            <p:cNvCxnSpPr/>
            <p:nvPr/>
          </p:nvCxnSpPr>
          <p:spPr>
            <a:xfrm>
              <a:off x="6215074" y="4660014"/>
              <a:ext cx="0" cy="607721"/>
            </a:xfrm>
            <a:prstGeom prst="line">
              <a:avLst/>
            </a:prstGeom>
            <a:noFill/>
            <a:ln w="6350" cap="flat" cmpd="sng" algn="ctr">
              <a:solidFill>
                <a:sysClr val="windowText" lastClr="000000"/>
              </a:solidFill>
              <a:prstDash val="solid"/>
              <a:miter lim="800000"/>
            </a:ln>
            <a:effectLst/>
          </p:spPr>
        </p:cxnSp>
        <p:sp>
          <p:nvSpPr>
            <p:cNvPr id="10" name="文本框 29">
              <a:extLst>
                <a:ext uri="{FF2B5EF4-FFF2-40B4-BE49-F238E27FC236}">
                  <a16:creationId xmlns:a16="http://schemas.microsoft.com/office/drawing/2014/main" id="{02101304-BF45-11EA-C31B-062F00FA1E97}"/>
                </a:ext>
              </a:extLst>
            </p:cNvPr>
            <p:cNvSpPr txBox="1"/>
            <p:nvPr/>
          </p:nvSpPr>
          <p:spPr>
            <a:xfrm>
              <a:off x="7089965" y="477924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浅白</a:t>
              </a:r>
            </a:p>
          </p:txBody>
        </p:sp>
        <p:sp>
          <p:nvSpPr>
            <p:cNvPr id="11" name="文本框 30">
              <a:extLst>
                <a:ext uri="{FF2B5EF4-FFF2-40B4-BE49-F238E27FC236}">
                  <a16:creationId xmlns:a16="http://schemas.microsoft.com/office/drawing/2014/main" id="{7542F15D-FC9A-28C7-D5FD-47B15C8900AB}"/>
                </a:ext>
              </a:extLst>
            </p:cNvPr>
            <p:cNvSpPr txBox="1"/>
            <p:nvPr/>
          </p:nvSpPr>
          <p:spPr>
            <a:xfrm>
              <a:off x="4737146" y="477924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青绿</a:t>
              </a:r>
            </a:p>
          </p:txBody>
        </p:sp>
        <p:sp>
          <p:nvSpPr>
            <p:cNvPr id="12" name="圆角矩形 20">
              <a:extLst>
                <a:ext uri="{FF2B5EF4-FFF2-40B4-BE49-F238E27FC236}">
                  <a16:creationId xmlns:a16="http://schemas.microsoft.com/office/drawing/2014/main" id="{1B57A27B-63DC-EB32-23EA-2EA7044846B8}"/>
                </a:ext>
              </a:extLst>
            </p:cNvPr>
            <p:cNvSpPr/>
            <p:nvPr/>
          </p:nvSpPr>
          <p:spPr>
            <a:xfrm>
              <a:off x="5675074" y="4222020"/>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色泽</a:t>
              </a:r>
              <a:endParaRPr kumimoji="0" lang="zh-CN" altLang="en-US" sz="4800" b="1" i="0" u="none" strike="noStrike" kern="0" cap="none" spc="0" normalizeH="0" baseline="0" noProof="0" dirty="0">
                <a:ln>
                  <a:noFill/>
                </a:ln>
                <a:solidFill>
                  <a:srgbClr val="16754D"/>
                </a:solidFill>
                <a:effectLst/>
                <a:uLnTx/>
                <a:uFillTx/>
                <a:latin typeface="+mj-ea"/>
                <a:ea typeface="+mj-ea"/>
                <a:cs typeface="+mn-cs"/>
              </a:endParaRPr>
            </a:p>
          </p:txBody>
        </p:sp>
        <p:sp>
          <p:nvSpPr>
            <p:cNvPr id="13" name="椭圆 12">
              <a:extLst>
                <a:ext uri="{FF2B5EF4-FFF2-40B4-BE49-F238E27FC236}">
                  <a16:creationId xmlns:a16="http://schemas.microsoft.com/office/drawing/2014/main" id="{820585CC-93DD-EF10-8BA4-6134F3B43CAD}"/>
                </a:ext>
              </a:extLst>
            </p:cNvPr>
            <p:cNvSpPr/>
            <p:nvPr/>
          </p:nvSpPr>
          <p:spPr>
            <a:xfrm>
              <a:off x="6923629" y="4222249"/>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坏瓜</a:t>
              </a:r>
            </a:p>
          </p:txBody>
        </p:sp>
        <p:sp>
          <p:nvSpPr>
            <p:cNvPr id="14" name="椭圆 13">
              <a:extLst>
                <a:ext uri="{FF2B5EF4-FFF2-40B4-BE49-F238E27FC236}">
                  <a16:creationId xmlns:a16="http://schemas.microsoft.com/office/drawing/2014/main" id="{4B95C46D-8BD4-91C7-FF32-16426D2E11FC}"/>
                </a:ext>
              </a:extLst>
            </p:cNvPr>
            <p:cNvSpPr/>
            <p:nvPr/>
          </p:nvSpPr>
          <p:spPr>
            <a:xfrm>
              <a:off x="8167080" y="4222020"/>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cxnSp>
          <p:nvCxnSpPr>
            <p:cNvPr id="15" name="直接连接符 14">
              <a:extLst>
                <a:ext uri="{FF2B5EF4-FFF2-40B4-BE49-F238E27FC236}">
                  <a16:creationId xmlns:a16="http://schemas.microsoft.com/office/drawing/2014/main" id="{DCB46B68-CF0B-DD59-B720-7E3E9A3DFC55}"/>
                </a:ext>
              </a:extLst>
            </p:cNvPr>
            <p:cNvCxnSpPr/>
            <p:nvPr/>
          </p:nvCxnSpPr>
          <p:spPr>
            <a:xfrm flipH="1">
              <a:off x="6203580" y="3417574"/>
              <a:ext cx="1256326" cy="798381"/>
            </a:xfrm>
            <a:prstGeom prst="line">
              <a:avLst/>
            </a:prstGeom>
            <a:noFill/>
            <a:ln w="6350" cap="flat" cmpd="sng" algn="ctr">
              <a:solidFill>
                <a:sysClr val="windowText" lastClr="000000"/>
              </a:solidFill>
              <a:prstDash val="solid"/>
              <a:miter lim="800000"/>
            </a:ln>
            <a:effectLst/>
          </p:spPr>
        </p:cxnSp>
        <p:sp>
          <p:nvSpPr>
            <p:cNvPr id="16" name="文本框 35">
              <a:extLst>
                <a:ext uri="{FF2B5EF4-FFF2-40B4-BE49-F238E27FC236}">
                  <a16:creationId xmlns:a16="http://schemas.microsoft.com/office/drawing/2014/main" id="{B9212EAA-63A8-8CB7-7F21-6987563AEB02}"/>
                </a:ext>
              </a:extLst>
            </p:cNvPr>
            <p:cNvSpPr txBox="1"/>
            <p:nvPr/>
          </p:nvSpPr>
          <p:spPr>
            <a:xfrm>
              <a:off x="7404189" y="372746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蜷缩</a:t>
              </a:r>
            </a:p>
          </p:txBody>
        </p:sp>
        <p:cxnSp>
          <p:nvCxnSpPr>
            <p:cNvPr id="17" name="直接连接符 16">
              <a:extLst>
                <a:ext uri="{FF2B5EF4-FFF2-40B4-BE49-F238E27FC236}">
                  <a16:creationId xmlns:a16="http://schemas.microsoft.com/office/drawing/2014/main" id="{BA890ED6-A2D7-EA2A-F1A9-69805C16DAC2}"/>
                </a:ext>
              </a:extLst>
            </p:cNvPr>
            <p:cNvCxnSpPr/>
            <p:nvPr/>
          </p:nvCxnSpPr>
          <p:spPr>
            <a:xfrm>
              <a:off x="7454802" y="3417574"/>
              <a:ext cx="1251222" cy="798381"/>
            </a:xfrm>
            <a:prstGeom prst="line">
              <a:avLst/>
            </a:prstGeom>
            <a:noFill/>
            <a:ln w="6350" cap="flat" cmpd="sng" algn="ctr">
              <a:solidFill>
                <a:sysClr val="windowText" lastClr="000000"/>
              </a:solidFill>
              <a:prstDash val="solid"/>
              <a:miter lim="800000"/>
            </a:ln>
            <a:effectLst/>
          </p:spPr>
        </p:cxnSp>
        <p:cxnSp>
          <p:nvCxnSpPr>
            <p:cNvPr id="18" name="直接连接符 17">
              <a:extLst>
                <a:ext uri="{FF2B5EF4-FFF2-40B4-BE49-F238E27FC236}">
                  <a16:creationId xmlns:a16="http://schemas.microsoft.com/office/drawing/2014/main" id="{B5E4719D-B028-B8E2-A965-153ED6DFD78E}"/>
                </a:ext>
              </a:extLst>
            </p:cNvPr>
            <p:cNvCxnSpPr/>
            <p:nvPr/>
          </p:nvCxnSpPr>
          <p:spPr>
            <a:xfrm>
              <a:off x="7454802" y="3608234"/>
              <a:ext cx="0" cy="607721"/>
            </a:xfrm>
            <a:prstGeom prst="line">
              <a:avLst/>
            </a:prstGeom>
            <a:noFill/>
            <a:ln w="6350" cap="flat" cmpd="sng" algn="ctr">
              <a:solidFill>
                <a:sysClr val="windowText" lastClr="000000"/>
              </a:solidFill>
              <a:prstDash val="solid"/>
              <a:miter lim="800000"/>
            </a:ln>
            <a:effectLst/>
          </p:spPr>
        </p:cxnSp>
        <p:sp>
          <p:nvSpPr>
            <p:cNvPr id="19" name="文本框 38">
              <a:extLst>
                <a:ext uri="{FF2B5EF4-FFF2-40B4-BE49-F238E27FC236}">
                  <a16:creationId xmlns:a16="http://schemas.microsoft.com/office/drawing/2014/main" id="{053AF281-97B8-5D17-56C7-26C1CF82683E}"/>
                </a:ext>
              </a:extLst>
            </p:cNvPr>
            <p:cNvSpPr txBox="1"/>
            <p:nvPr/>
          </p:nvSpPr>
          <p:spPr>
            <a:xfrm>
              <a:off x="8329693" y="372746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硬挺</a:t>
              </a:r>
            </a:p>
          </p:txBody>
        </p:sp>
        <p:sp>
          <p:nvSpPr>
            <p:cNvPr id="20" name="文本框 39">
              <a:extLst>
                <a:ext uri="{FF2B5EF4-FFF2-40B4-BE49-F238E27FC236}">
                  <a16:creationId xmlns:a16="http://schemas.microsoft.com/office/drawing/2014/main" id="{16616276-47EE-D8BE-038A-ED98E3C48EAE}"/>
                </a:ext>
              </a:extLst>
            </p:cNvPr>
            <p:cNvSpPr txBox="1"/>
            <p:nvPr/>
          </p:nvSpPr>
          <p:spPr>
            <a:xfrm>
              <a:off x="5976873" y="372746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稍蜷</a:t>
              </a:r>
            </a:p>
          </p:txBody>
        </p:sp>
        <p:sp>
          <p:nvSpPr>
            <p:cNvPr id="21" name="圆角矩形 29">
              <a:extLst>
                <a:ext uri="{FF2B5EF4-FFF2-40B4-BE49-F238E27FC236}">
                  <a16:creationId xmlns:a16="http://schemas.microsoft.com/office/drawing/2014/main" id="{186FE2F4-F6C1-9E4B-0E09-3ABABBF0FA9E}"/>
                </a:ext>
              </a:extLst>
            </p:cNvPr>
            <p:cNvSpPr/>
            <p:nvPr/>
          </p:nvSpPr>
          <p:spPr>
            <a:xfrm>
              <a:off x="6935074" y="3176860"/>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1" i="0" u="none" strike="noStrike" kern="0" cap="none" spc="0" normalizeH="0" baseline="0" noProof="0" dirty="0">
                  <a:ln>
                    <a:noFill/>
                  </a:ln>
                  <a:solidFill>
                    <a:srgbClr val="16754D"/>
                  </a:solidFill>
                  <a:effectLst/>
                  <a:uLnTx/>
                  <a:uFillTx/>
                  <a:latin typeface="+mj-ea"/>
                  <a:ea typeface="+mj-ea"/>
                  <a:cs typeface="+mn-cs"/>
                </a:rPr>
                <a:t>根蒂</a:t>
              </a:r>
              <a:r>
                <a:rPr kumimoji="0" lang="en-US" altLang="zh-CN" sz="1800" b="1" i="0" u="none" strike="noStrike" kern="0" cap="none" spc="0" normalizeH="0" baseline="0" noProof="0" dirty="0">
                  <a:ln>
                    <a:noFill/>
                  </a:ln>
                  <a:solidFill>
                    <a:srgbClr val="16754D"/>
                  </a:solidFill>
                  <a:effectLst/>
                  <a:uLnTx/>
                  <a:uFillTx/>
                  <a:latin typeface="+mj-ea"/>
                  <a:ea typeface="+mj-ea"/>
                  <a:cs typeface="+mn-cs"/>
                </a:rPr>
                <a:t>?</a:t>
              </a:r>
              <a:endParaRPr kumimoji="0" lang="zh-CN" altLang="en-US" sz="4800" b="1" i="0" u="none" strike="noStrike" kern="0" cap="none" spc="0" normalizeH="0" baseline="0" noProof="0" dirty="0">
                <a:ln>
                  <a:noFill/>
                </a:ln>
                <a:solidFill>
                  <a:srgbClr val="16754D"/>
                </a:solidFill>
                <a:effectLst/>
                <a:uLnTx/>
                <a:uFillTx/>
                <a:latin typeface="+mj-ea"/>
                <a:ea typeface="+mj-ea"/>
                <a:cs typeface="+mn-cs"/>
              </a:endParaRPr>
            </a:p>
          </p:txBody>
        </p:sp>
        <p:sp>
          <p:nvSpPr>
            <p:cNvPr id="22" name="椭圆 21">
              <a:extLst>
                <a:ext uri="{FF2B5EF4-FFF2-40B4-BE49-F238E27FC236}">
                  <a16:creationId xmlns:a16="http://schemas.microsoft.com/office/drawing/2014/main" id="{2C292317-023A-F509-8A52-5D965278EC08}"/>
                </a:ext>
              </a:extLst>
            </p:cNvPr>
            <p:cNvSpPr/>
            <p:nvPr/>
          </p:nvSpPr>
          <p:spPr>
            <a:xfrm>
              <a:off x="9325909" y="3175860"/>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坏瓜</a:t>
              </a:r>
            </a:p>
          </p:txBody>
        </p:sp>
        <p:cxnSp>
          <p:nvCxnSpPr>
            <p:cNvPr id="23" name="直接连接符 22">
              <a:extLst>
                <a:ext uri="{FF2B5EF4-FFF2-40B4-BE49-F238E27FC236}">
                  <a16:creationId xmlns:a16="http://schemas.microsoft.com/office/drawing/2014/main" id="{41AA47E0-B6B7-1368-1C11-40A9272D6A4E}"/>
                </a:ext>
              </a:extLst>
            </p:cNvPr>
            <p:cNvCxnSpPr>
              <a:stCxn id="26" idx="2"/>
              <a:endCxn id="21" idx="0"/>
            </p:cNvCxnSpPr>
            <p:nvPr/>
          </p:nvCxnSpPr>
          <p:spPr>
            <a:xfrm>
              <a:off x="6251825" y="2573165"/>
              <a:ext cx="1223249" cy="603695"/>
            </a:xfrm>
            <a:prstGeom prst="line">
              <a:avLst/>
            </a:prstGeom>
            <a:noFill/>
            <a:ln w="6350" cap="flat" cmpd="sng" algn="ctr">
              <a:solidFill>
                <a:sysClr val="windowText" lastClr="000000"/>
              </a:solidFill>
              <a:prstDash val="solid"/>
              <a:miter lim="800000"/>
            </a:ln>
            <a:effectLst/>
          </p:spPr>
        </p:cxnSp>
        <p:cxnSp>
          <p:nvCxnSpPr>
            <p:cNvPr id="24" name="直接连接符 23">
              <a:extLst>
                <a:ext uri="{FF2B5EF4-FFF2-40B4-BE49-F238E27FC236}">
                  <a16:creationId xmlns:a16="http://schemas.microsoft.com/office/drawing/2014/main" id="{55DCBE98-978B-B89D-A1B7-3DA53E265A13}"/>
                </a:ext>
              </a:extLst>
            </p:cNvPr>
            <p:cNvCxnSpPr>
              <a:endCxn id="22" idx="0"/>
            </p:cNvCxnSpPr>
            <p:nvPr/>
          </p:nvCxnSpPr>
          <p:spPr>
            <a:xfrm>
              <a:off x="6596758" y="2579230"/>
              <a:ext cx="3269151" cy="596630"/>
            </a:xfrm>
            <a:prstGeom prst="line">
              <a:avLst/>
            </a:prstGeom>
            <a:noFill/>
            <a:ln w="6350" cap="flat" cmpd="sng" algn="ctr">
              <a:solidFill>
                <a:sysClr val="windowText" lastClr="000000"/>
              </a:solidFill>
              <a:prstDash val="solid"/>
              <a:miter lim="800000"/>
            </a:ln>
            <a:effectLst/>
          </p:spPr>
        </p:cxnSp>
        <p:cxnSp>
          <p:nvCxnSpPr>
            <p:cNvPr id="25" name="直接连接符 24">
              <a:extLst>
                <a:ext uri="{FF2B5EF4-FFF2-40B4-BE49-F238E27FC236}">
                  <a16:creationId xmlns:a16="http://schemas.microsoft.com/office/drawing/2014/main" id="{7DFB7BA0-76D2-6D7D-1FA9-747DC9494BFC}"/>
                </a:ext>
              </a:extLst>
            </p:cNvPr>
            <p:cNvCxnSpPr/>
            <p:nvPr/>
          </p:nvCxnSpPr>
          <p:spPr>
            <a:xfrm flipH="1">
              <a:off x="3701197" y="2566871"/>
              <a:ext cx="2275676" cy="609363"/>
            </a:xfrm>
            <a:prstGeom prst="line">
              <a:avLst/>
            </a:prstGeom>
            <a:noFill/>
            <a:ln w="6350" cap="flat" cmpd="sng" algn="ctr">
              <a:solidFill>
                <a:sysClr val="windowText" lastClr="000000"/>
              </a:solidFill>
              <a:prstDash val="solid"/>
              <a:miter lim="800000"/>
            </a:ln>
            <a:effectLst/>
          </p:spPr>
        </p:cxnSp>
        <p:sp>
          <p:nvSpPr>
            <p:cNvPr id="26" name="圆角矩形 44">
              <a:extLst>
                <a:ext uri="{FF2B5EF4-FFF2-40B4-BE49-F238E27FC236}">
                  <a16:creationId xmlns:a16="http://schemas.microsoft.com/office/drawing/2014/main" id="{855DED3D-998D-C4BA-232F-5684951D43A1}"/>
                </a:ext>
              </a:extLst>
            </p:cNvPr>
            <p:cNvSpPr/>
            <p:nvPr/>
          </p:nvSpPr>
          <p:spPr>
            <a:xfrm>
              <a:off x="5531825" y="2141165"/>
              <a:ext cx="144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1" i="0" u="none" strike="noStrike" kern="0" cap="none" spc="0" normalizeH="0" baseline="0" noProof="0" dirty="0">
                  <a:ln>
                    <a:noFill/>
                  </a:ln>
                  <a:solidFill>
                    <a:srgbClr val="16754D"/>
                  </a:solidFill>
                  <a:effectLst/>
                  <a:uLnTx/>
                  <a:uFillTx/>
                  <a:latin typeface="+mj-ea"/>
                  <a:ea typeface="+mj-ea"/>
                  <a:cs typeface="+mn-cs"/>
                </a:rPr>
                <a:t>脐部</a:t>
              </a:r>
              <a:r>
                <a:rPr kumimoji="0" lang="en-US" altLang="zh-CN" sz="1800" b="1" i="0" u="none" strike="noStrike" kern="0" cap="none" spc="0" normalizeH="0" baseline="0" noProof="0" dirty="0">
                  <a:ln>
                    <a:noFill/>
                  </a:ln>
                  <a:solidFill>
                    <a:srgbClr val="16754D"/>
                  </a:solidFill>
                  <a:effectLst/>
                  <a:uLnTx/>
                  <a:uFillTx/>
                  <a:latin typeface="+mj-ea"/>
                  <a:ea typeface="+mj-ea"/>
                  <a:cs typeface="+mn-cs"/>
                </a:rPr>
                <a:t>?</a:t>
              </a:r>
              <a:endParaRPr kumimoji="0" lang="zh-CN" altLang="en-US" sz="4800" b="1" i="0" u="none" strike="noStrike" kern="0" cap="none" spc="0" normalizeH="0" baseline="0" noProof="0" dirty="0">
                <a:ln>
                  <a:noFill/>
                </a:ln>
                <a:solidFill>
                  <a:srgbClr val="16754D"/>
                </a:solidFill>
                <a:effectLst/>
                <a:uLnTx/>
                <a:uFillTx/>
                <a:latin typeface="+mj-ea"/>
                <a:ea typeface="+mj-ea"/>
                <a:cs typeface="+mn-cs"/>
              </a:endParaRPr>
            </a:p>
          </p:txBody>
        </p:sp>
        <p:sp>
          <p:nvSpPr>
            <p:cNvPr id="27" name="文本框 63">
              <a:extLst>
                <a:ext uri="{FF2B5EF4-FFF2-40B4-BE49-F238E27FC236}">
                  <a16:creationId xmlns:a16="http://schemas.microsoft.com/office/drawing/2014/main" id="{B0F34697-D760-377D-4B7D-89161CEFA73C}"/>
                </a:ext>
              </a:extLst>
            </p:cNvPr>
            <p:cNvSpPr txBox="1"/>
            <p:nvPr/>
          </p:nvSpPr>
          <p:spPr>
            <a:xfrm>
              <a:off x="8745894" y="265249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平坦</a:t>
              </a:r>
            </a:p>
          </p:txBody>
        </p:sp>
        <p:sp>
          <p:nvSpPr>
            <p:cNvPr id="28" name="文本框 64">
              <a:extLst>
                <a:ext uri="{FF2B5EF4-FFF2-40B4-BE49-F238E27FC236}">
                  <a16:creationId xmlns:a16="http://schemas.microsoft.com/office/drawing/2014/main" id="{F16B1D37-214F-3049-1FD8-15B7E10C9F3A}"/>
                </a:ext>
              </a:extLst>
            </p:cNvPr>
            <p:cNvSpPr txBox="1"/>
            <p:nvPr/>
          </p:nvSpPr>
          <p:spPr>
            <a:xfrm>
              <a:off x="6110414" y="265249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稍凹</a:t>
              </a:r>
            </a:p>
          </p:txBody>
        </p:sp>
        <p:sp>
          <p:nvSpPr>
            <p:cNvPr id="29" name="文本框 65">
              <a:extLst>
                <a:ext uri="{FF2B5EF4-FFF2-40B4-BE49-F238E27FC236}">
                  <a16:creationId xmlns:a16="http://schemas.microsoft.com/office/drawing/2014/main" id="{5808F61C-AA69-B562-5E86-329980B1F3F2}"/>
                </a:ext>
              </a:extLst>
            </p:cNvPr>
            <p:cNvSpPr txBox="1"/>
            <p:nvPr/>
          </p:nvSpPr>
          <p:spPr>
            <a:xfrm>
              <a:off x="3868757" y="265249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凹陷</a:t>
              </a:r>
            </a:p>
          </p:txBody>
        </p:sp>
        <p:sp>
          <p:nvSpPr>
            <p:cNvPr id="30" name="椭圆 29">
              <a:extLst>
                <a:ext uri="{FF2B5EF4-FFF2-40B4-BE49-F238E27FC236}">
                  <a16:creationId xmlns:a16="http://schemas.microsoft.com/office/drawing/2014/main" id="{5A2E7531-5C03-B057-160A-FDB29E9A5A80}"/>
                </a:ext>
              </a:extLst>
            </p:cNvPr>
            <p:cNvSpPr/>
            <p:nvPr/>
          </p:nvSpPr>
          <p:spPr>
            <a:xfrm>
              <a:off x="5354660" y="2007290"/>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1</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31" name="椭圆 30">
              <a:extLst>
                <a:ext uri="{FF2B5EF4-FFF2-40B4-BE49-F238E27FC236}">
                  <a16:creationId xmlns:a16="http://schemas.microsoft.com/office/drawing/2014/main" id="{EF6E3792-BB2C-F736-01DD-C45E5D6D69F4}"/>
                </a:ext>
              </a:extLst>
            </p:cNvPr>
            <p:cNvSpPr/>
            <p:nvPr/>
          </p:nvSpPr>
          <p:spPr>
            <a:xfrm>
              <a:off x="6758430" y="3038868"/>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3</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32" name="椭圆 31">
              <a:extLst>
                <a:ext uri="{FF2B5EF4-FFF2-40B4-BE49-F238E27FC236}">
                  <a16:creationId xmlns:a16="http://schemas.microsoft.com/office/drawing/2014/main" id="{D5099100-733F-31D4-3C86-9CA7D60A4FDC}"/>
                </a:ext>
              </a:extLst>
            </p:cNvPr>
            <p:cNvSpPr/>
            <p:nvPr/>
          </p:nvSpPr>
          <p:spPr>
            <a:xfrm>
              <a:off x="9153132" y="3095090"/>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4</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33" name="椭圆 32">
              <a:extLst>
                <a:ext uri="{FF2B5EF4-FFF2-40B4-BE49-F238E27FC236}">
                  <a16:creationId xmlns:a16="http://schemas.microsoft.com/office/drawing/2014/main" id="{999D66FE-4888-2AC1-E5AD-DBE23CF47500}"/>
                </a:ext>
              </a:extLst>
            </p:cNvPr>
            <p:cNvSpPr/>
            <p:nvPr/>
          </p:nvSpPr>
          <p:spPr>
            <a:xfrm>
              <a:off x="5512614" y="4037354"/>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5</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grpSp>
      <p:graphicFrame>
        <p:nvGraphicFramePr>
          <p:cNvPr id="34" name="对象 33">
            <a:extLst>
              <a:ext uri="{FF2B5EF4-FFF2-40B4-BE49-F238E27FC236}">
                <a16:creationId xmlns:a16="http://schemas.microsoft.com/office/drawing/2014/main" id="{1DEEDCDC-D46D-82FF-1194-D3AE0F3FD504}"/>
              </a:ext>
            </a:extLst>
          </p:cNvPr>
          <p:cNvGraphicFramePr>
            <a:graphicFrameLocks noChangeAspect="1"/>
          </p:cNvGraphicFramePr>
          <p:nvPr>
            <p:extLst>
              <p:ext uri="{D42A27DB-BD31-4B8C-83A1-F6EECF244321}">
                <p14:modId xmlns:p14="http://schemas.microsoft.com/office/powerpoint/2010/main" val="1920025020"/>
              </p:ext>
            </p:extLst>
          </p:nvPr>
        </p:nvGraphicFramePr>
        <p:xfrm>
          <a:off x="2102582" y="1542091"/>
          <a:ext cx="261937" cy="306387"/>
        </p:xfrm>
        <a:graphic>
          <a:graphicData uri="http://schemas.openxmlformats.org/presentationml/2006/ole">
            <mc:AlternateContent xmlns:mc="http://schemas.openxmlformats.org/markup-compatibility/2006">
              <mc:Choice xmlns:v="urn:schemas-microsoft-com:vml" Requires="v">
                <p:oleObj name="Formula" r:id="rId3" imgW="147600" imgH="172800" progId="Equation.Ribbit">
                  <p:embed/>
                </p:oleObj>
              </mc:Choice>
              <mc:Fallback>
                <p:oleObj name="Formula" r:id="rId3" imgW="147600" imgH="172800" progId="Equation.Ribbit">
                  <p:embed/>
                  <p:pic>
                    <p:nvPicPr>
                      <p:cNvPr id="62" name="对象 61"/>
                      <p:cNvPicPr/>
                      <p:nvPr/>
                    </p:nvPicPr>
                    <p:blipFill>
                      <a:blip r:embed="rId4"/>
                      <a:stretch>
                        <a:fillRect/>
                      </a:stretch>
                    </p:blipFill>
                    <p:spPr>
                      <a:xfrm>
                        <a:off x="2102582" y="1542091"/>
                        <a:ext cx="261937" cy="306387"/>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BF80A481-F6D9-6EBD-0996-320DF6809839}"/>
              </a:ext>
            </a:extLst>
          </p:cNvPr>
          <p:cNvGraphicFramePr>
            <a:graphicFrameLocks noChangeAspect="1"/>
          </p:cNvGraphicFramePr>
          <p:nvPr>
            <p:extLst>
              <p:ext uri="{D42A27DB-BD31-4B8C-83A1-F6EECF244321}">
                <p14:modId xmlns:p14="http://schemas.microsoft.com/office/powerpoint/2010/main" val="3779912421"/>
              </p:ext>
            </p:extLst>
          </p:nvPr>
        </p:nvGraphicFramePr>
        <p:xfrm>
          <a:off x="2680432" y="1542091"/>
          <a:ext cx="261937" cy="306387"/>
        </p:xfrm>
        <a:graphic>
          <a:graphicData uri="http://schemas.openxmlformats.org/presentationml/2006/ole">
            <mc:AlternateContent xmlns:mc="http://schemas.openxmlformats.org/markup-compatibility/2006">
              <mc:Choice xmlns:v="urn:schemas-microsoft-com:vml" Requires="v">
                <p:oleObj name="Formula" r:id="rId5" imgW="147600" imgH="172800" progId="Equation.Ribbit">
                  <p:embed/>
                </p:oleObj>
              </mc:Choice>
              <mc:Fallback>
                <p:oleObj name="Formula" r:id="rId5" imgW="147600" imgH="172800" progId="Equation.Ribbit">
                  <p:embed/>
                  <p:pic>
                    <p:nvPicPr>
                      <p:cNvPr id="59" name="对象 58"/>
                      <p:cNvPicPr/>
                      <p:nvPr/>
                    </p:nvPicPr>
                    <p:blipFill>
                      <a:blip r:embed="rId6"/>
                      <a:stretch>
                        <a:fillRect/>
                      </a:stretch>
                    </p:blipFill>
                    <p:spPr>
                      <a:xfrm>
                        <a:off x="2680432" y="1542091"/>
                        <a:ext cx="261937" cy="306387"/>
                      </a:xfrm>
                      <a:prstGeom prst="rect">
                        <a:avLst/>
                      </a:prstGeom>
                    </p:spPr>
                  </p:pic>
                </p:oleObj>
              </mc:Fallback>
            </mc:AlternateContent>
          </a:graphicData>
        </a:graphic>
      </p:graphicFrame>
      <p:sp>
        <p:nvSpPr>
          <p:cNvPr id="36" name="椭圆 35">
            <a:extLst>
              <a:ext uri="{FF2B5EF4-FFF2-40B4-BE49-F238E27FC236}">
                <a16:creationId xmlns:a16="http://schemas.microsoft.com/office/drawing/2014/main" id="{8C1FFC46-29BF-22D6-462F-10B24CF555CC}"/>
              </a:ext>
            </a:extLst>
          </p:cNvPr>
          <p:cNvSpPr/>
          <p:nvPr/>
        </p:nvSpPr>
        <p:spPr>
          <a:xfrm>
            <a:off x="1830242" y="3455408"/>
            <a:ext cx="792228" cy="360978"/>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sp>
        <p:nvSpPr>
          <p:cNvPr id="37" name="椭圆 36">
            <a:extLst>
              <a:ext uri="{FF2B5EF4-FFF2-40B4-BE49-F238E27FC236}">
                <a16:creationId xmlns:a16="http://schemas.microsoft.com/office/drawing/2014/main" id="{6A959802-382E-8121-CD82-5A430C199514}"/>
              </a:ext>
            </a:extLst>
          </p:cNvPr>
          <p:cNvSpPr/>
          <p:nvPr/>
        </p:nvSpPr>
        <p:spPr>
          <a:xfrm>
            <a:off x="3665788" y="5213712"/>
            <a:ext cx="792228" cy="360978"/>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sp>
        <p:nvSpPr>
          <p:cNvPr id="38" name="椭圆 37">
            <a:extLst>
              <a:ext uri="{FF2B5EF4-FFF2-40B4-BE49-F238E27FC236}">
                <a16:creationId xmlns:a16="http://schemas.microsoft.com/office/drawing/2014/main" id="{0080F0A7-81A6-85B4-3138-E66CC08C5390}"/>
              </a:ext>
            </a:extLst>
          </p:cNvPr>
          <p:cNvSpPr/>
          <p:nvPr/>
        </p:nvSpPr>
        <p:spPr>
          <a:xfrm>
            <a:off x="1800389" y="3415577"/>
            <a:ext cx="211261" cy="240652"/>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2</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Tree>
    <p:extLst>
      <p:ext uri="{BB962C8B-B14F-4D97-AF65-F5344CB8AC3E}">
        <p14:creationId xmlns:p14="http://schemas.microsoft.com/office/powerpoint/2010/main" val="854047369"/>
      </p:ext>
    </p:extLst>
  </p:cSld>
  <p:clrMapOvr>
    <a:masterClrMapping/>
  </p:clrMapOvr>
  <p:transition advTm="8005"/>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后剪枝</a:t>
            </a:r>
          </a:p>
        </p:txBody>
      </p:sp>
      <p:sp>
        <p:nvSpPr>
          <p:cNvPr id="2" name="内容占位符 2">
            <a:extLst>
              <a:ext uri="{FF2B5EF4-FFF2-40B4-BE49-F238E27FC236}">
                <a16:creationId xmlns:a16="http://schemas.microsoft.com/office/drawing/2014/main" id="{998C22F0-6EF2-402C-A2CA-47652A5418CB}"/>
              </a:ext>
            </a:extLst>
          </p:cNvPr>
          <p:cNvSpPr txBox="1">
            <a:spLocks/>
          </p:cNvSpPr>
          <p:nvPr/>
        </p:nvSpPr>
        <p:spPr>
          <a:xfrm>
            <a:off x="862649" y="1788213"/>
            <a:ext cx="8616950" cy="4930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a:ln>
                  <a:noFill/>
                </a:ln>
                <a:solidFill>
                  <a:sysClr val="windowText" lastClr="000000"/>
                </a:solidFill>
                <a:effectLst/>
                <a:uLnTx/>
                <a:uFillTx/>
                <a:latin typeface="+mj-ea"/>
                <a:ea typeface="+mj-ea"/>
                <a:cs typeface="+mn-cs"/>
              </a:rPr>
              <a:t>最终基于后剪枝策略得到的决策树如图所示</a:t>
            </a: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p:txBody>
      </p:sp>
      <p:grpSp>
        <p:nvGrpSpPr>
          <p:cNvPr id="3" name="组合 2">
            <a:extLst>
              <a:ext uri="{FF2B5EF4-FFF2-40B4-BE49-F238E27FC236}">
                <a16:creationId xmlns:a16="http://schemas.microsoft.com/office/drawing/2014/main" id="{54C6CAC6-2863-E3FC-FF6F-B7E1277073BA}"/>
              </a:ext>
            </a:extLst>
          </p:cNvPr>
          <p:cNvGrpSpPr/>
          <p:nvPr/>
        </p:nvGrpSpPr>
        <p:grpSpPr>
          <a:xfrm>
            <a:off x="2257283" y="2776543"/>
            <a:ext cx="4918202" cy="3085312"/>
            <a:chOff x="3701197" y="2007290"/>
            <a:chExt cx="6704712" cy="3692348"/>
          </a:xfrm>
        </p:grpSpPr>
        <p:sp>
          <p:nvSpPr>
            <p:cNvPr id="4" name="椭圆 3">
              <a:extLst>
                <a:ext uri="{FF2B5EF4-FFF2-40B4-BE49-F238E27FC236}">
                  <a16:creationId xmlns:a16="http://schemas.microsoft.com/office/drawing/2014/main" id="{7D48FF44-312A-11E6-1923-CDD18E3B453D}"/>
                </a:ext>
              </a:extLst>
            </p:cNvPr>
            <p:cNvSpPr/>
            <p:nvPr/>
          </p:nvSpPr>
          <p:spPr>
            <a:xfrm>
              <a:off x="4423852" y="5267638"/>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sp>
          <p:nvSpPr>
            <p:cNvPr id="5" name="椭圆 4">
              <a:extLst>
                <a:ext uri="{FF2B5EF4-FFF2-40B4-BE49-F238E27FC236}">
                  <a16:creationId xmlns:a16="http://schemas.microsoft.com/office/drawing/2014/main" id="{3343CD88-A932-25DC-3966-9DA70A8BEA76}"/>
                </a:ext>
              </a:extLst>
            </p:cNvPr>
            <p:cNvSpPr/>
            <p:nvPr/>
          </p:nvSpPr>
          <p:spPr>
            <a:xfrm>
              <a:off x="6923629" y="5267638"/>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cxnSp>
          <p:nvCxnSpPr>
            <p:cNvPr id="6" name="直接连接符 5">
              <a:extLst>
                <a:ext uri="{FF2B5EF4-FFF2-40B4-BE49-F238E27FC236}">
                  <a16:creationId xmlns:a16="http://schemas.microsoft.com/office/drawing/2014/main" id="{8B138A35-EC5E-F588-C964-C1428CEDA9C1}"/>
                </a:ext>
              </a:extLst>
            </p:cNvPr>
            <p:cNvCxnSpPr/>
            <p:nvPr/>
          </p:nvCxnSpPr>
          <p:spPr>
            <a:xfrm flipH="1">
              <a:off x="4963852" y="4469354"/>
              <a:ext cx="1256326" cy="798381"/>
            </a:xfrm>
            <a:prstGeom prst="line">
              <a:avLst/>
            </a:prstGeom>
            <a:noFill/>
            <a:ln w="6350" cap="flat" cmpd="sng" algn="ctr">
              <a:solidFill>
                <a:sysClr val="windowText" lastClr="000000"/>
              </a:solidFill>
              <a:prstDash val="solid"/>
              <a:miter lim="800000"/>
            </a:ln>
            <a:effectLst/>
          </p:spPr>
        </p:cxnSp>
        <p:sp>
          <p:nvSpPr>
            <p:cNvPr id="7" name="文本框 26">
              <a:extLst>
                <a:ext uri="{FF2B5EF4-FFF2-40B4-BE49-F238E27FC236}">
                  <a16:creationId xmlns:a16="http://schemas.microsoft.com/office/drawing/2014/main" id="{BF24AE85-BE9D-F4BC-B155-2AA3750DFE83}"/>
                </a:ext>
              </a:extLst>
            </p:cNvPr>
            <p:cNvSpPr txBox="1"/>
            <p:nvPr/>
          </p:nvSpPr>
          <p:spPr>
            <a:xfrm>
              <a:off x="6164461" y="477924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乌黑</a:t>
              </a:r>
            </a:p>
          </p:txBody>
        </p:sp>
        <p:cxnSp>
          <p:nvCxnSpPr>
            <p:cNvPr id="8" name="直接连接符 7">
              <a:extLst>
                <a:ext uri="{FF2B5EF4-FFF2-40B4-BE49-F238E27FC236}">
                  <a16:creationId xmlns:a16="http://schemas.microsoft.com/office/drawing/2014/main" id="{DAB11502-E5D2-D5B3-522A-173517CDB495}"/>
                </a:ext>
              </a:extLst>
            </p:cNvPr>
            <p:cNvCxnSpPr/>
            <p:nvPr/>
          </p:nvCxnSpPr>
          <p:spPr>
            <a:xfrm>
              <a:off x="6215074" y="4469354"/>
              <a:ext cx="1251222" cy="798381"/>
            </a:xfrm>
            <a:prstGeom prst="line">
              <a:avLst/>
            </a:prstGeom>
            <a:noFill/>
            <a:ln w="6350" cap="flat" cmpd="sng" algn="ctr">
              <a:solidFill>
                <a:sysClr val="windowText" lastClr="000000"/>
              </a:solidFill>
              <a:prstDash val="solid"/>
              <a:miter lim="800000"/>
            </a:ln>
            <a:effectLst/>
          </p:spPr>
        </p:cxnSp>
        <p:cxnSp>
          <p:nvCxnSpPr>
            <p:cNvPr id="9" name="直接连接符 8">
              <a:extLst>
                <a:ext uri="{FF2B5EF4-FFF2-40B4-BE49-F238E27FC236}">
                  <a16:creationId xmlns:a16="http://schemas.microsoft.com/office/drawing/2014/main" id="{8E4789FC-0832-7046-96F2-802419263337}"/>
                </a:ext>
              </a:extLst>
            </p:cNvPr>
            <p:cNvCxnSpPr/>
            <p:nvPr/>
          </p:nvCxnSpPr>
          <p:spPr>
            <a:xfrm>
              <a:off x="6215074" y="4660014"/>
              <a:ext cx="0" cy="607721"/>
            </a:xfrm>
            <a:prstGeom prst="line">
              <a:avLst/>
            </a:prstGeom>
            <a:noFill/>
            <a:ln w="6350" cap="flat" cmpd="sng" algn="ctr">
              <a:solidFill>
                <a:sysClr val="windowText" lastClr="000000"/>
              </a:solidFill>
              <a:prstDash val="solid"/>
              <a:miter lim="800000"/>
            </a:ln>
            <a:effectLst/>
          </p:spPr>
        </p:cxnSp>
        <p:sp>
          <p:nvSpPr>
            <p:cNvPr id="10" name="文本框 29">
              <a:extLst>
                <a:ext uri="{FF2B5EF4-FFF2-40B4-BE49-F238E27FC236}">
                  <a16:creationId xmlns:a16="http://schemas.microsoft.com/office/drawing/2014/main" id="{31A03DA0-7EC0-5682-A0A7-BD27D64AFFEE}"/>
                </a:ext>
              </a:extLst>
            </p:cNvPr>
            <p:cNvSpPr txBox="1"/>
            <p:nvPr/>
          </p:nvSpPr>
          <p:spPr>
            <a:xfrm>
              <a:off x="7089965" y="477924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浅白</a:t>
              </a:r>
            </a:p>
          </p:txBody>
        </p:sp>
        <p:sp>
          <p:nvSpPr>
            <p:cNvPr id="11" name="文本框 30">
              <a:extLst>
                <a:ext uri="{FF2B5EF4-FFF2-40B4-BE49-F238E27FC236}">
                  <a16:creationId xmlns:a16="http://schemas.microsoft.com/office/drawing/2014/main" id="{4D8AF6DC-4815-BE36-4930-B20E24B741AE}"/>
                </a:ext>
              </a:extLst>
            </p:cNvPr>
            <p:cNvSpPr txBox="1"/>
            <p:nvPr/>
          </p:nvSpPr>
          <p:spPr>
            <a:xfrm>
              <a:off x="4737146" y="477924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青绿</a:t>
              </a:r>
            </a:p>
          </p:txBody>
        </p:sp>
        <p:sp>
          <p:nvSpPr>
            <p:cNvPr id="12" name="圆角矩形 20">
              <a:extLst>
                <a:ext uri="{FF2B5EF4-FFF2-40B4-BE49-F238E27FC236}">
                  <a16:creationId xmlns:a16="http://schemas.microsoft.com/office/drawing/2014/main" id="{6B422E67-8648-A673-1989-1F8954D53E84}"/>
                </a:ext>
              </a:extLst>
            </p:cNvPr>
            <p:cNvSpPr/>
            <p:nvPr/>
          </p:nvSpPr>
          <p:spPr>
            <a:xfrm>
              <a:off x="5675074" y="4222020"/>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色泽</a:t>
              </a:r>
              <a:endParaRPr kumimoji="0" lang="zh-CN" altLang="en-US" sz="4800" b="1" i="0" u="none" strike="noStrike" kern="0" cap="none" spc="0" normalizeH="0" baseline="0" noProof="0" dirty="0">
                <a:ln>
                  <a:noFill/>
                </a:ln>
                <a:solidFill>
                  <a:srgbClr val="16754D"/>
                </a:solidFill>
                <a:effectLst/>
                <a:uLnTx/>
                <a:uFillTx/>
                <a:latin typeface="+mj-ea"/>
                <a:ea typeface="+mj-ea"/>
                <a:cs typeface="+mn-cs"/>
              </a:endParaRPr>
            </a:p>
          </p:txBody>
        </p:sp>
        <p:sp>
          <p:nvSpPr>
            <p:cNvPr id="13" name="椭圆 12">
              <a:extLst>
                <a:ext uri="{FF2B5EF4-FFF2-40B4-BE49-F238E27FC236}">
                  <a16:creationId xmlns:a16="http://schemas.microsoft.com/office/drawing/2014/main" id="{FF8F5DB7-4D9D-890F-207C-C0AC3FA322E0}"/>
                </a:ext>
              </a:extLst>
            </p:cNvPr>
            <p:cNvSpPr/>
            <p:nvPr/>
          </p:nvSpPr>
          <p:spPr>
            <a:xfrm>
              <a:off x="6923629" y="4222249"/>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坏瓜</a:t>
              </a:r>
            </a:p>
          </p:txBody>
        </p:sp>
        <p:sp>
          <p:nvSpPr>
            <p:cNvPr id="14" name="椭圆 13">
              <a:extLst>
                <a:ext uri="{FF2B5EF4-FFF2-40B4-BE49-F238E27FC236}">
                  <a16:creationId xmlns:a16="http://schemas.microsoft.com/office/drawing/2014/main" id="{20CB4A26-4AFD-65C2-A492-6CF8F46190E5}"/>
                </a:ext>
              </a:extLst>
            </p:cNvPr>
            <p:cNvSpPr/>
            <p:nvPr/>
          </p:nvSpPr>
          <p:spPr>
            <a:xfrm>
              <a:off x="8167080" y="4222020"/>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好瓜</a:t>
              </a:r>
            </a:p>
          </p:txBody>
        </p:sp>
        <p:cxnSp>
          <p:nvCxnSpPr>
            <p:cNvPr id="15" name="直接连接符 14">
              <a:extLst>
                <a:ext uri="{FF2B5EF4-FFF2-40B4-BE49-F238E27FC236}">
                  <a16:creationId xmlns:a16="http://schemas.microsoft.com/office/drawing/2014/main" id="{6BD2F281-A97C-095A-323F-C637B824B0A4}"/>
                </a:ext>
              </a:extLst>
            </p:cNvPr>
            <p:cNvCxnSpPr/>
            <p:nvPr/>
          </p:nvCxnSpPr>
          <p:spPr>
            <a:xfrm flipH="1">
              <a:off x="6203580" y="3417574"/>
              <a:ext cx="1256326" cy="798381"/>
            </a:xfrm>
            <a:prstGeom prst="line">
              <a:avLst/>
            </a:prstGeom>
            <a:noFill/>
            <a:ln w="6350" cap="flat" cmpd="sng" algn="ctr">
              <a:solidFill>
                <a:sysClr val="windowText" lastClr="000000"/>
              </a:solidFill>
              <a:prstDash val="solid"/>
              <a:miter lim="800000"/>
            </a:ln>
            <a:effectLst/>
          </p:spPr>
        </p:cxnSp>
        <p:sp>
          <p:nvSpPr>
            <p:cNvPr id="16" name="文本框 35">
              <a:extLst>
                <a:ext uri="{FF2B5EF4-FFF2-40B4-BE49-F238E27FC236}">
                  <a16:creationId xmlns:a16="http://schemas.microsoft.com/office/drawing/2014/main" id="{0D2EC0F8-A6B8-142B-1C72-D117831A0D1F}"/>
                </a:ext>
              </a:extLst>
            </p:cNvPr>
            <p:cNvSpPr txBox="1"/>
            <p:nvPr/>
          </p:nvSpPr>
          <p:spPr>
            <a:xfrm>
              <a:off x="7404189" y="372746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蜷缩</a:t>
              </a:r>
            </a:p>
          </p:txBody>
        </p:sp>
        <p:cxnSp>
          <p:nvCxnSpPr>
            <p:cNvPr id="17" name="直接连接符 16">
              <a:extLst>
                <a:ext uri="{FF2B5EF4-FFF2-40B4-BE49-F238E27FC236}">
                  <a16:creationId xmlns:a16="http://schemas.microsoft.com/office/drawing/2014/main" id="{D144F4CA-2E99-B781-11EE-0982D6DCB45B}"/>
                </a:ext>
              </a:extLst>
            </p:cNvPr>
            <p:cNvCxnSpPr/>
            <p:nvPr/>
          </p:nvCxnSpPr>
          <p:spPr>
            <a:xfrm>
              <a:off x="7454802" y="3417574"/>
              <a:ext cx="1251222" cy="798381"/>
            </a:xfrm>
            <a:prstGeom prst="line">
              <a:avLst/>
            </a:prstGeom>
            <a:noFill/>
            <a:ln w="6350" cap="flat" cmpd="sng" algn="ctr">
              <a:solidFill>
                <a:sysClr val="windowText" lastClr="000000"/>
              </a:solidFill>
              <a:prstDash val="solid"/>
              <a:miter lim="800000"/>
            </a:ln>
            <a:effectLst/>
          </p:spPr>
        </p:cxnSp>
        <p:cxnSp>
          <p:nvCxnSpPr>
            <p:cNvPr id="18" name="直接连接符 17">
              <a:extLst>
                <a:ext uri="{FF2B5EF4-FFF2-40B4-BE49-F238E27FC236}">
                  <a16:creationId xmlns:a16="http://schemas.microsoft.com/office/drawing/2014/main" id="{BD8EABE1-B3B9-5A0D-7B03-CBBEB0FBA75D}"/>
                </a:ext>
              </a:extLst>
            </p:cNvPr>
            <p:cNvCxnSpPr/>
            <p:nvPr/>
          </p:nvCxnSpPr>
          <p:spPr>
            <a:xfrm>
              <a:off x="7454802" y="3608234"/>
              <a:ext cx="0" cy="607721"/>
            </a:xfrm>
            <a:prstGeom prst="line">
              <a:avLst/>
            </a:prstGeom>
            <a:noFill/>
            <a:ln w="6350" cap="flat" cmpd="sng" algn="ctr">
              <a:solidFill>
                <a:sysClr val="windowText" lastClr="000000"/>
              </a:solidFill>
              <a:prstDash val="solid"/>
              <a:miter lim="800000"/>
            </a:ln>
            <a:effectLst/>
          </p:spPr>
        </p:cxnSp>
        <p:sp>
          <p:nvSpPr>
            <p:cNvPr id="19" name="文本框 38">
              <a:extLst>
                <a:ext uri="{FF2B5EF4-FFF2-40B4-BE49-F238E27FC236}">
                  <a16:creationId xmlns:a16="http://schemas.microsoft.com/office/drawing/2014/main" id="{E6DA8288-5F39-6996-9197-B9D0EFFE2F27}"/>
                </a:ext>
              </a:extLst>
            </p:cNvPr>
            <p:cNvSpPr txBox="1"/>
            <p:nvPr/>
          </p:nvSpPr>
          <p:spPr>
            <a:xfrm>
              <a:off x="8329693" y="372746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硬挺</a:t>
              </a:r>
            </a:p>
          </p:txBody>
        </p:sp>
        <p:sp>
          <p:nvSpPr>
            <p:cNvPr id="20" name="文本框 39">
              <a:extLst>
                <a:ext uri="{FF2B5EF4-FFF2-40B4-BE49-F238E27FC236}">
                  <a16:creationId xmlns:a16="http://schemas.microsoft.com/office/drawing/2014/main" id="{976506FE-AA90-FE4C-253B-8B90FEB37DC3}"/>
                </a:ext>
              </a:extLst>
            </p:cNvPr>
            <p:cNvSpPr txBox="1"/>
            <p:nvPr/>
          </p:nvSpPr>
          <p:spPr>
            <a:xfrm>
              <a:off x="5976873" y="372746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稍蜷</a:t>
              </a:r>
            </a:p>
          </p:txBody>
        </p:sp>
        <p:sp>
          <p:nvSpPr>
            <p:cNvPr id="21" name="圆角矩形 29">
              <a:extLst>
                <a:ext uri="{FF2B5EF4-FFF2-40B4-BE49-F238E27FC236}">
                  <a16:creationId xmlns:a16="http://schemas.microsoft.com/office/drawing/2014/main" id="{3AA2E836-D0FB-B99D-40CC-10B8ADBAE536}"/>
                </a:ext>
              </a:extLst>
            </p:cNvPr>
            <p:cNvSpPr/>
            <p:nvPr/>
          </p:nvSpPr>
          <p:spPr>
            <a:xfrm>
              <a:off x="6935074" y="3176860"/>
              <a:ext cx="108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根蒂</a:t>
              </a:r>
              <a:endParaRPr kumimoji="0" lang="zh-CN" altLang="en-US" sz="4800" b="1" i="0" u="none" strike="noStrike" kern="0" cap="none" spc="0" normalizeH="0" baseline="0" noProof="0" dirty="0">
                <a:ln>
                  <a:noFill/>
                </a:ln>
                <a:solidFill>
                  <a:srgbClr val="16754D"/>
                </a:solidFill>
                <a:effectLst/>
                <a:uLnTx/>
                <a:uFillTx/>
                <a:latin typeface="+mj-ea"/>
                <a:ea typeface="+mj-ea"/>
                <a:cs typeface="+mn-cs"/>
              </a:endParaRPr>
            </a:p>
          </p:txBody>
        </p:sp>
        <p:sp>
          <p:nvSpPr>
            <p:cNvPr id="22" name="椭圆 21">
              <a:extLst>
                <a:ext uri="{FF2B5EF4-FFF2-40B4-BE49-F238E27FC236}">
                  <a16:creationId xmlns:a16="http://schemas.microsoft.com/office/drawing/2014/main" id="{D6D4809A-EE5D-9D7B-D2F1-9EB85ED1FE8A}"/>
                </a:ext>
              </a:extLst>
            </p:cNvPr>
            <p:cNvSpPr/>
            <p:nvPr/>
          </p:nvSpPr>
          <p:spPr>
            <a:xfrm>
              <a:off x="9325909" y="3175860"/>
              <a:ext cx="1080000" cy="432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j-ea"/>
                  <a:ea typeface="+mj-ea"/>
                  <a:cs typeface="+mn-cs"/>
                </a:rPr>
                <a:t>坏瓜</a:t>
              </a:r>
            </a:p>
          </p:txBody>
        </p:sp>
        <p:cxnSp>
          <p:nvCxnSpPr>
            <p:cNvPr id="23" name="直接连接符 22">
              <a:extLst>
                <a:ext uri="{FF2B5EF4-FFF2-40B4-BE49-F238E27FC236}">
                  <a16:creationId xmlns:a16="http://schemas.microsoft.com/office/drawing/2014/main" id="{E42C4BBA-9528-F915-3E21-45E88F30D141}"/>
                </a:ext>
              </a:extLst>
            </p:cNvPr>
            <p:cNvCxnSpPr>
              <a:stCxn id="26" idx="2"/>
              <a:endCxn id="21" idx="0"/>
            </p:cNvCxnSpPr>
            <p:nvPr/>
          </p:nvCxnSpPr>
          <p:spPr>
            <a:xfrm>
              <a:off x="6251825" y="2573165"/>
              <a:ext cx="1223249" cy="603695"/>
            </a:xfrm>
            <a:prstGeom prst="line">
              <a:avLst/>
            </a:prstGeom>
            <a:noFill/>
            <a:ln w="6350" cap="flat" cmpd="sng" algn="ctr">
              <a:solidFill>
                <a:sysClr val="windowText" lastClr="000000"/>
              </a:solidFill>
              <a:prstDash val="solid"/>
              <a:miter lim="800000"/>
            </a:ln>
            <a:effectLst/>
          </p:spPr>
        </p:cxnSp>
        <p:cxnSp>
          <p:nvCxnSpPr>
            <p:cNvPr id="24" name="直接连接符 23">
              <a:extLst>
                <a:ext uri="{FF2B5EF4-FFF2-40B4-BE49-F238E27FC236}">
                  <a16:creationId xmlns:a16="http://schemas.microsoft.com/office/drawing/2014/main" id="{E4B371BC-E65D-2F2B-1348-AAD97D661E89}"/>
                </a:ext>
              </a:extLst>
            </p:cNvPr>
            <p:cNvCxnSpPr>
              <a:endCxn id="22" idx="0"/>
            </p:cNvCxnSpPr>
            <p:nvPr/>
          </p:nvCxnSpPr>
          <p:spPr>
            <a:xfrm>
              <a:off x="6596758" y="2579230"/>
              <a:ext cx="3269151" cy="596630"/>
            </a:xfrm>
            <a:prstGeom prst="line">
              <a:avLst/>
            </a:prstGeom>
            <a:noFill/>
            <a:ln w="6350" cap="flat" cmpd="sng" algn="ctr">
              <a:solidFill>
                <a:sysClr val="windowText" lastClr="000000"/>
              </a:solidFill>
              <a:prstDash val="solid"/>
              <a:miter lim="800000"/>
            </a:ln>
            <a:effectLst/>
          </p:spPr>
        </p:cxnSp>
        <p:cxnSp>
          <p:nvCxnSpPr>
            <p:cNvPr id="25" name="直接连接符 24">
              <a:extLst>
                <a:ext uri="{FF2B5EF4-FFF2-40B4-BE49-F238E27FC236}">
                  <a16:creationId xmlns:a16="http://schemas.microsoft.com/office/drawing/2014/main" id="{02B2E270-BC3A-3CD9-8012-C62DDC0E23BF}"/>
                </a:ext>
              </a:extLst>
            </p:cNvPr>
            <p:cNvCxnSpPr/>
            <p:nvPr/>
          </p:nvCxnSpPr>
          <p:spPr>
            <a:xfrm flipH="1">
              <a:off x="3701197" y="2566871"/>
              <a:ext cx="2275676" cy="609363"/>
            </a:xfrm>
            <a:prstGeom prst="line">
              <a:avLst/>
            </a:prstGeom>
            <a:noFill/>
            <a:ln w="6350" cap="flat" cmpd="sng" algn="ctr">
              <a:solidFill>
                <a:sysClr val="windowText" lastClr="000000"/>
              </a:solidFill>
              <a:prstDash val="solid"/>
              <a:miter lim="800000"/>
            </a:ln>
            <a:effectLst/>
          </p:spPr>
        </p:cxnSp>
        <p:sp>
          <p:nvSpPr>
            <p:cNvPr id="26" name="圆角矩形 44">
              <a:extLst>
                <a:ext uri="{FF2B5EF4-FFF2-40B4-BE49-F238E27FC236}">
                  <a16:creationId xmlns:a16="http://schemas.microsoft.com/office/drawing/2014/main" id="{51828D2A-1BD3-C058-EC77-F13A758D41D5}"/>
                </a:ext>
              </a:extLst>
            </p:cNvPr>
            <p:cNvSpPr/>
            <p:nvPr/>
          </p:nvSpPr>
          <p:spPr>
            <a:xfrm>
              <a:off x="5531825" y="2141165"/>
              <a:ext cx="1440000" cy="43200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mj-ea"/>
                  <a:ea typeface="+mj-ea"/>
                  <a:cs typeface="+mn-cs"/>
                </a:rPr>
                <a:t>脐部</a:t>
              </a:r>
              <a:endParaRPr kumimoji="0" lang="zh-CN" altLang="en-US" sz="4800" b="1" i="0" u="none" strike="noStrike" kern="0" cap="none" spc="0" normalizeH="0" baseline="0" noProof="0" dirty="0">
                <a:ln>
                  <a:noFill/>
                </a:ln>
                <a:solidFill>
                  <a:srgbClr val="16754D"/>
                </a:solidFill>
                <a:effectLst/>
                <a:uLnTx/>
                <a:uFillTx/>
                <a:latin typeface="+mj-ea"/>
                <a:ea typeface="+mj-ea"/>
                <a:cs typeface="+mn-cs"/>
              </a:endParaRPr>
            </a:p>
          </p:txBody>
        </p:sp>
        <p:sp>
          <p:nvSpPr>
            <p:cNvPr id="27" name="文本框 63">
              <a:extLst>
                <a:ext uri="{FF2B5EF4-FFF2-40B4-BE49-F238E27FC236}">
                  <a16:creationId xmlns:a16="http://schemas.microsoft.com/office/drawing/2014/main" id="{B6DF3682-E448-186B-A64C-A805062B7229}"/>
                </a:ext>
              </a:extLst>
            </p:cNvPr>
            <p:cNvSpPr txBox="1"/>
            <p:nvPr/>
          </p:nvSpPr>
          <p:spPr>
            <a:xfrm>
              <a:off x="8745894" y="265249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平坦</a:t>
              </a:r>
            </a:p>
          </p:txBody>
        </p:sp>
        <p:sp>
          <p:nvSpPr>
            <p:cNvPr id="28" name="文本框 64">
              <a:extLst>
                <a:ext uri="{FF2B5EF4-FFF2-40B4-BE49-F238E27FC236}">
                  <a16:creationId xmlns:a16="http://schemas.microsoft.com/office/drawing/2014/main" id="{5F8DEADB-D9ED-B78A-288A-9D7F9160FC8B}"/>
                </a:ext>
              </a:extLst>
            </p:cNvPr>
            <p:cNvSpPr txBox="1"/>
            <p:nvPr/>
          </p:nvSpPr>
          <p:spPr>
            <a:xfrm>
              <a:off x="6110414" y="265249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稍凹</a:t>
              </a:r>
            </a:p>
          </p:txBody>
        </p:sp>
        <p:sp>
          <p:nvSpPr>
            <p:cNvPr id="29" name="文本框 65">
              <a:extLst>
                <a:ext uri="{FF2B5EF4-FFF2-40B4-BE49-F238E27FC236}">
                  <a16:creationId xmlns:a16="http://schemas.microsoft.com/office/drawing/2014/main" id="{7AE267DE-0AF9-DA0A-6F5C-69441CA253ED}"/>
                </a:ext>
              </a:extLst>
            </p:cNvPr>
            <p:cNvSpPr txBox="1"/>
            <p:nvPr/>
          </p:nvSpPr>
          <p:spPr>
            <a:xfrm>
              <a:off x="3868757" y="2652494"/>
              <a:ext cx="881107" cy="4419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mj-ea"/>
                  <a:ea typeface="+mj-ea"/>
                </a:rPr>
                <a:t>凹陷</a:t>
              </a:r>
            </a:p>
          </p:txBody>
        </p:sp>
        <p:sp>
          <p:nvSpPr>
            <p:cNvPr id="30" name="椭圆 29">
              <a:extLst>
                <a:ext uri="{FF2B5EF4-FFF2-40B4-BE49-F238E27FC236}">
                  <a16:creationId xmlns:a16="http://schemas.microsoft.com/office/drawing/2014/main" id="{AED49FB1-7E58-A01C-4C61-EE3A0571FE22}"/>
                </a:ext>
              </a:extLst>
            </p:cNvPr>
            <p:cNvSpPr/>
            <p:nvPr/>
          </p:nvSpPr>
          <p:spPr>
            <a:xfrm>
              <a:off x="5354660" y="2007290"/>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1</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31" name="椭圆 30">
              <a:extLst>
                <a:ext uri="{FF2B5EF4-FFF2-40B4-BE49-F238E27FC236}">
                  <a16:creationId xmlns:a16="http://schemas.microsoft.com/office/drawing/2014/main" id="{7E0B4761-2285-398F-65D4-EDBE385DA73F}"/>
                </a:ext>
              </a:extLst>
            </p:cNvPr>
            <p:cNvSpPr/>
            <p:nvPr/>
          </p:nvSpPr>
          <p:spPr>
            <a:xfrm>
              <a:off x="6758430" y="3038868"/>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3</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32" name="椭圆 31">
              <a:extLst>
                <a:ext uri="{FF2B5EF4-FFF2-40B4-BE49-F238E27FC236}">
                  <a16:creationId xmlns:a16="http://schemas.microsoft.com/office/drawing/2014/main" id="{E6810034-D871-04CE-2C8C-BB1E43421E49}"/>
                </a:ext>
              </a:extLst>
            </p:cNvPr>
            <p:cNvSpPr/>
            <p:nvPr/>
          </p:nvSpPr>
          <p:spPr>
            <a:xfrm>
              <a:off x="9153132" y="3095090"/>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4</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sp>
          <p:nvSpPr>
            <p:cNvPr id="33" name="椭圆 32">
              <a:extLst>
                <a:ext uri="{FF2B5EF4-FFF2-40B4-BE49-F238E27FC236}">
                  <a16:creationId xmlns:a16="http://schemas.microsoft.com/office/drawing/2014/main" id="{A5F0942A-8CAE-53C5-4272-4827E6687514}"/>
                </a:ext>
              </a:extLst>
            </p:cNvPr>
            <p:cNvSpPr/>
            <p:nvPr/>
          </p:nvSpPr>
          <p:spPr>
            <a:xfrm>
              <a:off x="5512614" y="4037354"/>
              <a:ext cx="288000" cy="288000"/>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mj-ea"/>
                  <a:ea typeface="+mj-ea"/>
                  <a:cs typeface="+mn-cs"/>
                </a:rPr>
                <a:t>5</a:t>
              </a:r>
              <a:endParaRPr kumimoji="0" lang="zh-CN" altLang="en-US" sz="1800" b="0" i="0" u="none" strike="noStrike" kern="0" cap="none" spc="0" normalizeH="0" baseline="0" noProof="0" dirty="0">
                <a:ln>
                  <a:noFill/>
                </a:ln>
                <a:solidFill>
                  <a:prstClr val="black"/>
                </a:solidFill>
                <a:effectLst/>
                <a:uLnTx/>
                <a:uFillTx/>
                <a:latin typeface="+mj-ea"/>
                <a:ea typeface="+mj-ea"/>
                <a:cs typeface="+mn-cs"/>
              </a:endParaRPr>
            </a:p>
          </p:txBody>
        </p:sp>
      </p:grpSp>
      <p:sp>
        <p:nvSpPr>
          <p:cNvPr id="34" name="椭圆 33">
            <a:extLst>
              <a:ext uri="{FF2B5EF4-FFF2-40B4-BE49-F238E27FC236}">
                <a16:creationId xmlns:a16="http://schemas.microsoft.com/office/drawing/2014/main" id="{F9460291-63CE-8009-BA11-C13DDD9B74DE}"/>
              </a:ext>
            </a:extLst>
          </p:cNvPr>
          <p:cNvSpPr/>
          <p:nvPr/>
        </p:nvSpPr>
        <p:spPr>
          <a:xfrm>
            <a:off x="3728882" y="5505361"/>
            <a:ext cx="792228" cy="360978"/>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j-ea"/>
                <a:ea typeface="+mj-ea"/>
                <a:cs typeface="+mn-cs"/>
              </a:rPr>
              <a:t>好瓜</a:t>
            </a:r>
          </a:p>
        </p:txBody>
      </p:sp>
      <p:sp>
        <p:nvSpPr>
          <p:cNvPr id="35" name="椭圆 34">
            <a:extLst>
              <a:ext uri="{FF2B5EF4-FFF2-40B4-BE49-F238E27FC236}">
                <a16:creationId xmlns:a16="http://schemas.microsoft.com/office/drawing/2014/main" id="{110C1889-B5D0-858C-4169-786F4E2D7D14}"/>
              </a:ext>
            </a:extLst>
          </p:cNvPr>
          <p:cNvSpPr/>
          <p:nvPr/>
        </p:nvSpPr>
        <p:spPr>
          <a:xfrm>
            <a:off x="1877589" y="3762048"/>
            <a:ext cx="792228" cy="360978"/>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j-ea"/>
                <a:ea typeface="+mj-ea"/>
                <a:cs typeface="+mn-cs"/>
              </a:rPr>
              <a:t>好瓜</a:t>
            </a:r>
          </a:p>
        </p:txBody>
      </p:sp>
      <p:sp>
        <p:nvSpPr>
          <p:cNvPr id="36" name="椭圆 35">
            <a:extLst>
              <a:ext uri="{FF2B5EF4-FFF2-40B4-BE49-F238E27FC236}">
                <a16:creationId xmlns:a16="http://schemas.microsoft.com/office/drawing/2014/main" id="{CD3177A8-0019-3747-AE83-5CC713ED0E24}"/>
              </a:ext>
            </a:extLst>
          </p:cNvPr>
          <p:cNvSpPr/>
          <p:nvPr/>
        </p:nvSpPr>
        <p:spPr>
          <a:xfrm>
            <a:off x="1788777" y="3715664"/>
            <a:ext cx="211261" cy="240652"/>
          </a:xfrm>
          <a:prstGeom prst="ellipse">
            <a:avLst/>
          </a:prstGeom>
          <a:solidFill>
            <a:srgbClr val="FFC000">
              <a:lumMod val="40000"/>
              <a:lumOff val="60000"/>
            </a:srgbClr>
          </a:solidFill>
          <a:ln w="12700" cap="flat" cmpd="sng" algn="ctr">
            <a:solidFill>
              <a:srgbClr val="FFC000">
                <a:shade val="50000"/>
              </a:srgbClr>
            </a:solidFill>
            <a:prstDash val="solid"/>
            <a:miter lim="800000"/>
          </a:ln>
          <a:effectLst/>
        </p:spPr>
        <p:txBody>
          <a:bodyPr t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mj-ea"/>
                <a:ea typeface="+mj-ea"/>
                <a:cs typeface="+mn-cs"/>
              </a:rPr>
              <a:t>2</a:t>
            </a:r>
            <a:endParaRPr kumimoji="0" lang="zh-CN" altLang="en-US" sz="1800" b="0" i="0" u="none" strike="noStrike" kern="1200" cap="none" spc="0" normalizeH="0" baseline="0" noProof="0" dirty="0">
              <a:ln>
                <a:noFill/>
              </a:ln>
              <a:solidFill>
                <a:prstClr val="black"/>
              </a:solidFill>
              <a:effectLst/>
              <a:uLnTx/>
              <a:uFillTx/>
              <a:latin typeface="+mj-ea"/>
              <a:ea typeface="+mj-ea"/>
              <a:cs typeface="+mn-cs"/>
            </a:endParaRPr>
          </a:p>
        </p:txBody>
      </p:sp>
    </p:spTree>
    <p:extLst>
      <p:ext uri="{BB962C8B-B14F-4D97-AF65-F5344CB8AC3E}">
        <p14:creationId xmlns:p14="http://schemas.microsoft.com/office/powerpoint/2010/main" val="3642461380"/>
      </p:ext>
    </p:extLst>
  </p:cSld>
  <p:clrMapOvr>
    <a:masterClrMapping/>
  </p:clrMapOvr>
  <p:transition advTm="8005"/>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后剪枝</a:t>
            </a:r>
          </a:p>
        </p:txBody>
      </p:sp>
      <p:sp>
        <p:nvSpPr>
          <p:cNvPr id="2" name="文本占位符 2">
            <a:extLst>
              <a:ext uri="{FF2B5EF4-FFF2-40B4-BE49-F238E27FC236}">
                <a16:creationId xmlns:a16="http://schemas.microsoft.com/office/drawing/2014/main" id="{00CA1C20-4C7C-FFA6-BF27-F50B5AA1E5A9}"/>
              </a:ext>
            </a:extLst>
          </p:cNvPr>
          <p:cNvSpPr txBox="1">
            <a:spLocks/>
          </p:cNvSpPr>
          <p:nvPr/>
        </p:nvSpPr>
        <p:spPr>
          <a:xfrm>
            <a:off x="668338" y="1707202"/>
            <a:ext cx="8629650" cy="4572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Clr>
                <a:schemeClr val="tx2"/>
              </a:buClr>
              <a:buSzPct val="120000"/>
              <a:buFont typeface="Arial" panose="020B0604020202020204" pitchFamily="34" charset="0"/>
              <a:buNone/>
              <a:defRPr sz="3000" kern="1200" baseline="0">
                <a:solidFill>
                  <a:schemeClr val="tx2"/>
                </a:solidFill>
                <a:latin typeface="Verdana" panose="020B060403050404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Clr>
                <a:schemeClr val="tx2"/>
              </a:buClr>
              <a:buFont typeface="Wingdings" panose="05000000000000000000" pitchFamily="2" charset="2"/>
              <a:buNone/>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16754D"/>
              </a:buClr>
              <a:buSzPct val="120000"/>
              <a:buFont typeface="Arial" panose="020B0604020202020204" pitchFamily="34" charset="0"/>
              <a:buNone/>
              <a:tabLst/>
              <a:defRPr/>
            </a:pPr>
            <a:r>
              <a:rPr kumimoji="0" lang="zh-CN" altLang="en-US" sz="3000" b="0" i="0" u="none" strike="noStrike" kern="1200" cap="none" spc="0" normalizeH="0" baseline="0" noProof="0">
                <a:ln>
                  <a:noFill/>
                </a:ln>
                <a:solidFill>
                  <a:srgbClr val="16754D"/>
                </a:solidFill>
                <a:effectLst/>
                <a:uLnTx/>
                <a:uFillTx/>
                <a:latin typeface="+mj-ea"/>
                <a:ea typeface="+mj-ea"/>
                <a:cs typeface="+mn-cs"/>
              </a:rPr>
              <a:t>后剪枝的优缺点</a:t>
            </a:r>
            <a:endParaRPr kumimoji="0" lang="zh-CN" altLang="en-US" sz="3000" b="0" i="0" u="none" strike="noStrike" kern="1200" cap="none" spc="0" normalizeH="0" baseline="0" noProof="0" dirty="0">
              <a:ln>
                <a:noFill/>
              </a:ln>
              <a:solidFill>
                <a:srgbClr val="16754D"/>
              </a:solidFill>
              <a:effectLst/>
              <a:uLnTx/>
              <a:uFillTx/>
              <a:latin typeface="+mj-ea"/>
              <a:ea typeface="+mj-ea"/>
              <a:cs typeface="+mn-cs"/>
            </a:endParaRPr>
          </a:p>
        </p:txBody>
      </p:sp>
      <p:sp>
        <p:nvSpPr>
          <p:cNvPr id="3" name="内容占位符 3">
            <a:extLst>
              <a:ext uri="{FF2B5EF4-FFF2-40B4-BE49-F238E27FC236}">
                <a16:creationId xmlns:a16="http://schemas.microsoft.com/office/drawing/2014/main" id="{D0DD43E1-37FA-A96F-1898-397E71EA4168}"/>
              </a:ext>
            </a:extLst>
          </p:cNvPr>
          <p:cNvSpPr txBox="1">
            <a:spLocks/>
          </p:cNvSpPr>
          <p:nvPr/>
        </p:nvSpPr>
        <p:spPr>
          <a:xfrm>
            <a:off x="668338" y="2278702"/>
            <a:ext cx="8629650" cy="4343400"/>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360000" algn="l" defTabSz="914400" rtl="0" eaLnBrk="1" fontAlgn="auto" latinLnBrk="0" hangingPunct="1">
              <a:lnSpc>
                <a:spcPct val="90000"/>
              </a:lnSpc>
              <a:spcBef>
                <a:spcPts val="1000"/>
              </a:spcBef>
              <a:spcAft>
                <a:spcPts val="0"/>
              </a:spcAft>
              <a:buClr>
                <a:srgbClr val="16754D"/>
              </a:buClr>
              <a:buSzPct val="120000"/>
              <a:buFont typeface="Wingdings" panose="05000000000000000000" pitchFamily="2" charset="2"/>
              <a:buChar char="p"/>
              <a:tabLst/>
              <a:defRPr/>
            </a:pPr>
            <a:r>
              <a:rPr kumimoji="0" lang="zh-CN" altLang="en-US" sz="2000" b="0" i="0" u="none" strike="noStrike" kern="1200" cap="none" spc="0" normalizeH="0" baseline="0" noProof="0">
                <a:ln>
                  <a:noFill/>
                </a:ln>
                <a:solidFill>
                  <a:sysClr val="windowText" lastClr="000000"/>
                </a:solidFill>
                <a:effectLst/>
                <a:uLnTx/>
                <a:uFillTx/>
                <a:latin typeface="+mj-ea"/>
                <a:ea typeface="+mj-ea"/>
                <a:cs typeface="+mn-cs"/>
              </a:rPr>
              <a:t>优点</a:t>
            </a:r>
            <a:endParaRPr kumimoji="0" lang="en-US" altLang="zh-CN" sz="2000" b="0" i="0" u="none" strike="noStrike" kern="1200" cap="none" spc="0" normalizeH="0" baseline="0" noProof="0">
              <a:ln>
                <a:noFill/>
              </a:ln>
              <a:solidFill>
                <a:sysClr val="windowText" lastClr="000000"/>
              </a:solidFill>
              <a:effectLst/>
              <a:uLnTx/>
              <a:uFillTx/>
              <a:latin typeface="+mj-ea"/>
              <a:ea typeface="+mj-ea"/>
              <a:cs typeface="+mn-cs"/>
            </a:endParaRPr>
          </a:p>
          <a:p>
            <a:pPr marL="685800" marR="0" lvl="1"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800" b="0" i="0" u="none" strike="noStrike" kern="1200" cap="none" spc="0" normalizeH="0" baseline="0" noProof="0">
                <a:ln>
                  <a:noFill/>
                </a:ln>
                <a:solidFill>
                  <a:sysClr val="windowText" lastClr="000000"/>
                </a:solidFill>
                <a:effectLst/>
                <a:uLnTx/>
                <a:uFillTx/>
                <a:latin typeface="+mj-ea"/>
                <a:ea typeface="+mj-ea"/>
                <a:cs typeface="+mn-cs"/>
              </a:rPr>
              <a:t>后剪枝比预剪枝保留了更多的分支，</a:t>
            </a:r>
            <a:r>
              <a:rPr kumimoji="0" lang="zh-CN" altLang="en-US" sz="1800" b="0" i="0" u="none" strike="noStrike" kern="1200" cap="none" spc="0" normalizeH="0" baseline="0" noProof="0">
                <a:ln>
                  <a:noFill/>
                </a:ln>
                <a:solidFill>
                  <a:srgbClr val="C00000"/>
                </a:solidFill>
                <a:effectLst/>
                <a:uLnTx/>
                <a:uFillTx/>
                <a:latin typeface="+mj-ea"/>
                <a:ea typeface="+mj-ea"/>
                <a:cs typeface="+mn-cs"/>
              </a:rPr>
              <a:t>欠拟合风险小</a:t>
            </a:r>
            <a:r>
              <a:rPr kumimoji="0" lang="zh-CN" altLang="en-US" sz="1800" b="0" i="0" u="none" strike="noStrike" kern="1200" cap="none" spc="0" normalizeH="0" baseline="0" noProof="0">
                <a:ln>
                  <a:noFill/>
                </a:ln>
                <a:solidFill>
                  <a:sysClr val="windowText" lastClr="000000"/>
                </a:solidFill>
                <a:effectLst/>
                <a:uLnTx/>
                <a:uFillTx/>
                <a:latin typeface="+mj-ea"/>
                <a:ea typeface="+mj-ea"/>
                <a:cs typeface="+mn-cs"/>
              </a:rPr>
              <a:t>，</a:t>
            </a:r>
            <a:r>
              <a:rPr kumimoji="0" lang="zh-CN" altLang="en-US" sz="1800" b="0" i="0" u="none" strike="noStrike" kern="1200" cap="none" spc="0" normalizeH="0" baseline="0" noProof="0">
                <a:ln>
                  <a:noFill/>
                </a:ln>
                <a:solidFill>
                  <a:srgbClr val="C00000"/>
                </a:solidFill>
                <a:effectLst/>
                <a:uLnTx/>
                <a:uFillTx/>
                <a:latin typeface="+mj-ea"/>
                <a:ea typeface="+mj-ea"/>
                <a:cs typeface="+mn-cs"/>
              </a:rPr>
              <a:t>泛化性能往往优于预剪枝决策树</a:t>
            </a:r>
            <a:endParaRPr kumimoji="0" lang="en-US" altLang="zh-CN" sz="1800" b="0" i="0" u="none" strike="noStrike" kern="1200" cap="none" spc="0" normalizeH="0" baseline="0" noProof="0">
              <a:ln>
                <a:noFill/>
              </a:ln>
              <a:solidFill>
                <a:srgbClr val="C00000"/>
              </a:solidFill>
              <a:effectLst/>
              <a:uLnTx/>
              <a:uFillTx/>
              <a:latin typeface="+mj-ea"/>
              <a:ea typeface="+mj-ea"/>
              <a:cs typeface="+mn-cs"/>
            </a:endParaRPr>
          </a:p>
          <a:p>
            <a:pPr marL="685800" marR="0" lvl="1"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endParaRPr kumimoji="0" lang="en-US" altLang="zh-CN" sz="1800" b="0" i="0" u="none" strike="noStrike" kern="1200" cap="none" spc="0" normalizeH="0" baseline="0" noProof="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20000"/>
              <a:buFont typeface="Wingdings" panose="05000000000000000000" pitchFamily="2" charset="2"/>
              <a:buChar char="p"/>
              <a:tabLst/>
              <a:defRPr/>
            </a:pPr>
            <a:r>
              <a:rPr kumimoji="0" lang="zh-CN" altLang="en-US" sz="2000" b="0" i="0" u="none" strike="noStrike" kern="1200" cap="none" spc="0" normalizeH="0" baseline="0" noProof="0">
                <a:ln>
                  <a:noFill/>
                </a:ln>
                <a:solidFill>
                  <a:sysClr val="windowText" lastClr="000000"/>
                </a:solidFill>
                <a:effectLst/>
                <a:uLnTx/>
                <a:uFillTx/>
                <a:latin typeface="+mj-ea"/>
                <a:ea typeface="+mj-ea"/>
                <a:cs typeface="+mn-cs"/>
              </a:rPr>
              <a:t>缺点</a:t>
            </a:r>
            <a:endParaRPr kumimoji="0" lang="en-US" altLang="zh-CN" sz="2000" b="0" i="0" u="none" strike="noStrike" kern="1200" cap="none" spc="0" normalizeH="0" baseline="0" noProof="0">
              <a:ln>
                <a:noFill/>
              </a:ln>
              <a:solidFill>
                <a:sysClr val="windowText" lastClr="000000"/>
              </a:solidFill>
              <a:effectLst/>
              <a:uLnTx/>
              <a:uFillTx/>
              <a:latin typeface="+mj-ea"/>
              <a:ea typeface="+mj-ea"/>
              <a:cs typeface="+mn-cs"/>
            </a:endParaRPr>
          </a:p>
          <a:p>
            <a:pPr marL="685800" marR="0" lvl="1"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1800" b="0" i="0" u="none" strike="noStrike" kern="1200" cap="none" spc="0" normalizeH="0" baseline="0" noProof="0">
                <a:ln>
                  <a:noFill/>
                </a:ln>
                <a:solidFill>
                  <a:srgbClr val="C00000"/>
                </a:solidFill>
                <a:effectLst/>
                <a:uLnTx/>
                <a:uFillTx/>
                <a:latin typeface="+mj-ea"/>
                <a:ea typeface="+mj-ea"/>
                <a:cs typeface="+mn-cs"/>
              </a:rPr>
              <a:t>训练时间开销大</a:t>
            </a:r>
            <a:r>
              <a:rPr kumimoji="0" lang="zh-CN" altLang="en-US" sz="1800" b="0" i="0" u="none" strike="noStrike" kern="1200" cap="none" spc="0" normalizeH="0" baseline="0" noProof="0">
                <a:ln>
                  <a:noFill/>
                </a:ln>
                <a:solidFill>
                  <a:sysClr val="windowText" lastClr="000000"/>
                </a:solidFill>
                <a:effectLst/>
                <a:uLnTx/>
                <a:uFillTx/>
                <a:latin typeface="+mj-ea"/>
                <a:ea typeface="+mj-ea"/>
                <a:cs typeface="+mn-cs"/>
              </a:rPr>
              <a:t>：后剪枝过程是在生成完全决策树之后进行的，需要自底向上对所有非叶结点逐一考察</a:t>
            </a:r>
            <a:endPar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endParaRPr>
          </a:p>
        </p:txBody>
      </p:sp>
    </p:spTree>
    <p:extLst>
      <p:ext uri="{BB962C8B-B14F-4D97-AF65-F5344CB8AC3E}">
        <p14:creationId xmlns:p14="http://schemas.microsoft.com/office/powerpoint/2010/main" val="2475506454"/>
      </p:ext>
    </p:extLst>
  </p:cSld>
  <p:clrMapOvr>
    <a:masterClrMapping/>
  </p:clrMapOvr>
  <p:transition advTm="8005"/>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对角圆角矩形 8">
            <a:extLst>
              <a:ext uri="{FF2B5EF4-FFF2-40B4-BE49-F238E27FC236}">
                <a16:creationId xmlns:a16="http://schemas.microsoft.com/office/drawing/2014/main" id="{7800480D-B483-4957-98C5-F177F072CED7}"/>
              </a:ext>
            </a:extLst>
          </p:cNvPr>
          <p:cNvSpPr/>
          <p:nvPr/>
        </p:nvSpPr>
        <p:spPr>
          <a:xfrm>
            <a:off x="2345125" y="4333224"/>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Arial"/>
              <a:ea typeface="宋体"/>
              <a:cs typeface="+mn-cs"/>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44" name="TextBox 6"/>
          <p:cNvSpPr txBox="1">
            <a:spLocks noChangeArrowheads="1"/>
          </p:cNvSpPr>
          <p:nvPr/>
        </p:nvSpPr>
        <p:spPr bwMode="auto">
          <a:xfrm>
            <a:off x="3002507" y="187297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itchFamily="34" charset="0"/>
                <a:ea typeface="微软雅黑" pitchFamily="34" charset="-122"/>
                <a:cs typeface="+mn-cs"/>
              </a:rPr>
              <a:t>01 </a:t>
            </a:r>
            <a:r>
              <a:rPr kumimoji="0" lang="en-US" altLang="zh-CN" sz="4000" b="0" i="0" u="none" strike="noStrike" kern="1200" cap="none" spc="0" normalizeH="0" baseline="0" noProof="0" dirty="0">
                <a:ln>
                  <a:noFill/>
                </a:ln>
                <a:solidFill>
                  <a:srgbClr val="000000"/>
                </a:solidFill>
                <a:effectLst/>
                <a:uLnTx/>
                <a:uFillTx/>
                <a:latin typeface="Impact" pitchFamily="34" charset="0"/>
                <a:ea typeface="微软雅黑" pitchFamily="34" charset="-122"/>
                <a:cs typeface="+mn-cs"/>
              </a:rPr>
              <a:t> </a:t>
            </a:r>
            <a:r>
              <a:rPr kumimoji="0" lang="en-US" altLang="zh-CN" sz="3600" b="0" i="0" u="none" strike="noStrike" kern="1200" cap="none" spc="0" normalizeH="0" baseline="0" noProof="0" dirty="0">
                <a:ln>
                  <a:noFill/>
                </a:ln>
                <a:solidFill>
                  <a:srgbClr val="000000"/>
                </a:solidFill>
                <a:effectLst/>
                <a:uLnTx/>
                <a:uFillTx/>
                <a:latin typeface="Impact" pitchFamily="34" charset="0"/>
                <a:ea typeface="微软雅黑" pitchFamily="34" charset="-122"/>
                <a:cs typeface="+mn-cs"/>
              </a:rPr>
              <a:t>  </a:t>
            </a:r>
            <a:r>
              <a:rPr kumimoji="0" lang="zh-CN" altLang="en-US" sz="3600" b="0" i="0" u="none" strike="noStrike" kern="1200" cap="none" spc="0" normalizeH="0" baseline="0" noProof="0">
                <a:ln>
                  <a:noFill/>
                </a:ln>
                <a:solidFill>
                  <a:srgbClr val="000000"/>
                </a:solidFill>
                <a:effectLst/>
                <a:uLnTx/>
                <a:uFillTx/>
                <a:latin typeface="Impact" pitchFamily="34" charset="0"/>
                <a:ea typeface="微软雅黑" pitchFamily="34" charset="-122"/>
                <a:cs typeface="+mn-cs"/>
              </a:rPr>
              <a:t>决策树原理</a:t>
            </a:r>
            <a:endParaRPr kumimoji="0" lang="en-US" altLang="zh-CN" sz="3600" b="0" i="0" u="none" strike="noStrike" kern="1200" cap="none" spc="0" normalizeH="0" baseline="0" noProof="0" dirty="0">
              <a:ln>
                <a:noFill/>
              </a:ln>
              <a:solidFill>
                <a:srgbClr val="000000"/>
              </a:solidFill>
              <a:effectLst/>
              <a:uLnTx/>
              <a:uFillTx/>
              <a:latin typeface="Impact" pitchFamily="34" charset="0"/>
              <a:ea typeface="微软雅黑" pitchFamily="34" charset="-122"/>
              <a:cs typeface="+mn-cs"/>
            </a:endParaRPr>
          </a:p>
        </p:txBody>
      </p:sp>
      <p:sp>
        <p:nvSpPr>
          <p:cNvPr id="8" name="TextBox 10">
            <a:extLst>
              <a:ext uri="{FF2B5EF4-FFF2-40B4-BE49-F238E27FC236}">
                <a16:creationId xmlns:a16="http://schemas.microsoft.com/office/drawing/2014/main" id="{D659B22F-CBC2-4279-9951-003BEC73B534}"/>
              </a:ext>
            </a:extLst>
          </p:cNvPr>
          <p:cNvSpPr txBox="1">
            <a:spLocks noChangeArrowheads="1"/>
          </p:cNvSpPr>
          <p:nvPr/>
        </p:nvSpPr>
        <p:spPr bwMode="auto">
          <a:xfrm>
            <a:off x="3002508" y="27497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itchFamily="34" charset="0"/>
                <a:ea typeface="微软雅黑" pitchFamily="34" charset="-122"/>
                <a:cs typeface="+mn-cs"/>
              </a:rPr>
              <a:t>02    </a:t>
            </a:r>
            <a:r>
              <a:rPr kumimoji="0" lang="zh-CN" altLang="en-US" sz="3600" b="0" i="0" u="none" strike="noStrike" kern="1200" cap="none" spc="0" normalizeH="0" baseline="0" noProof="0" dirty="0">
                <a:ln>
                  <a:noFill/>
                </a:ln>
                <a:solidFill>
                  <a:srgbClr val="000000"/>
                </a:solidFill>
                <a:effectLst/>
                <a:uLnTx/>
                <a:uFillTx/>
                <a:latin typeface="Impact" pitchFamily="34" charset="0"/>
                <a:ea typeface="微软雅黑" pitchFamily="34" charset="-122"/>
                <a:cs typeface="+mn-cs"/>
              </a:rPr>
              <a:t>划分选择</a:t>
            </a:r>
          </a:p>
        </p:txBody>
      </p:sp>
      <p:sp>
        <p:nvSpPr>
          <p:cNvPr id="9" name="TextBox 11">
            <a:extLst>
              <a:ext uri="{FF2B5EF4-FFF2-40B4-BE49-F238E27FC236}">
                <a16:creationId xmlns:a16="http://schemas.microsoft.com/office/drawing/2014/main" id="{9714C0D4-4DE2-43F3-93A2-6AE5F3BE950A}"/>
              </a:ext>
            </a:extLst>
          </p:cNvPr>
          <p:cNvSpPr txBox="1">
            <a:spLocks noChangeArrowheads="1"/>
          </p:cNvSpPr>
          <p:nvPr/>
        </p:nvSpPr>
        <p:spPr bwMode="auto">
          <a:xfrm>
            <a:off x="3002507" y="35648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Impact" pitchFamily="34" charset="0"/>
                <a:ea typeface="微软雅黑" pitchFamily="34" charset="-122"/>
                <a:cs typeface="+mn-cs"/>
              </a:rPr>
              <a:t>03    </a:t>
            </a:r>
            <a:r>
              <a:rPr lang="zh-CN" altLang="en-US" sz="3600" dirty="0">
                <a:solidFill>
                  <a:srgbClr val="000000"/>
                </a:solidFill>
                <a:latin typeface="Impact" pitchFamily="34" charset="0"/>
                <a:ea typeface="微软雅黑" pitchFamily="34" charset="-122"/>
              </a:rPr>
              <a:t>剪枝处理</a:t>
            </a:r>
            <a:endParaRPr kumimoji="0" lang="zh-CN" altLang="en-US" sz="3600" b="0" i="0" u="none" strike="noStrike" kern="1200" cap="none" spc="0" normalizeH="0" baseline="0" noProof="0" dirty="0">
              <a:ln>
                <a:noFill/>
              </a:ln>
              <a:solidFill>
                <a:srgbClr val="000000"/>
              </a:solidFill>
              <a:effectLst/>
              <a:uLnTx/>
              <a:uFillTx/>
              <a:latin typeface="Impact" pitchFamily="34" charset="0"/>
              <a:ea typeface="微软雅黑" pitchFamily="34" charset="-122"/>
              <a:cs typeface="+mn-cs"/>
            </a:endParaRPr>
          </a:p>
        </p:txBody>
      </p:sp>
      <p:sp>
        <p:nvSpPr>
          <p:cNvPr id="10" name="TextBox 10">
            <a:extLst>
              <a:ext uri="{FF2B5EF4-FFF2-40B4-BE49-F238E27FC236}">
                <a16:creationId xmlns:a16="http://schemas.microsoft.com/office/drawing/2014/main" id="{2D61C862-C2E9-4DDF-902D-4F7DDC7BA5EA}"/>
              </a:ext>
            </a:extLst>
          </p:cNvPr>
          <p:cNvSpPr txBox="1">
            <a:spLocks noChangeArrowheads="1"/>
          </p:cNvSpPr>
          <p:nvPr/>
        </p:nvSpPr>
        <p:spPr bwMode="auto">
          <a:xfrm>
            <a:off x="3029495" y="43800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srgbClr val="FFFFFF"/>
                </a:solidFill>
                <a:effectLst/>
                <a:uLnTx/>
                <a:uFillTx/>
                <a:latin typeface="Impact" pitchFamily="34" charset="0"/>
                <a:ea typeface="微软雅黑" pitchFamily="34" charset="-122"/>
                <a:cs typeface="+mn-cs"/>
              </a:rPr>
              <a:t>04    </a:t>
            </a:r>
            <a:r>
              <a:rPr kumimoji="0" lang="zh-CN" altLang="en-US" sz="3600" b="0" i="0" u="none" strike="noStrike" kern="1200" cap="none" spc="0" normalizeH="0" baseline="0" noProof="0" dirty="0">
                <a:ln>
                  <a:noFill/>
                </a:ln>
                <a:solidFill>
                  <a:srgbClr val="FFFFFF"/>
                </a:solidFill>
                <a:effectLst/>
                <a:uLnTx/>
                <a:uFillTx/>
                <a:latin typeface="Impact" pitchFamily="34" charset="0"/>
                <a:ea typeface="微软雅黑" pitchFamily="34" charset="-122"/>
                <a:cs typeface="+mn-cs"/>
              </a:rPr>
              <a:t>缺失值处理</a:t>
            </a:r>
          </a:p>
        </p:txBody>
      </p:sp>
    </p:spTree>
    <p:extLst>
      <p:ext uri="{BB962C8B-B14F-4D97-AF65-F5344CB8AC3E}">
        <p14:creationId xmlns:p14="http://schemas.microsoft.com/office/powerpoint/2010/main" val="2847761608"/>
      </p:ext>
    </p:extLst>
  </p:cSld>
  <p:clrMapOvr>
    <a:masterClrMapping/>
  </p:clrMapOvr>
  <p:transition advTm="8005"/>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缺失值处理</a:t>
            </a:r>
          </a:p>
        </p:txBody>
      </p:sp>
      <p:sp>
        <p:nvSpPr>
          <p:cNvPr id="2" name="内容占位符 2">
            <a:extLst>
              <a:ext uri="{FF2B5EF4-FFF2-40B4-BE49-F238E27FC236}">
                <a16:creationId xmlns:a16="http://schemas.microsoft.com/office/drawing/2014/main" id="{0FD4BA55-2ECB-472E-A779-801CEA6853B3}"/>
              </a:ext>
            </a:extLst>
          </p:cNvPr>
          <p:cNvSpPr txBox="1">
            <a:spLocks/>
          </p:cNvSpPr>
          <p:nvPr/>
        </p:nvSpPr>
        <p:spPr>
          <a:xfrm>
            <a:off x="1119995" y="1547293"/>
            <a:ext cx="8616950" cy="4930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a:ln>
                  <a:noFill/>
                </a:ln>
                <a:solidFill>
                  <a:sysClr val="windowText" lastClr="000000"/>
                </a:solidFill>
                <a:effectLst/>
                <a:uLnTx/>
                <a:uFillTx/>
                <a:latin typeface="+mj-ea"/>
                <a:ea typeface="+mj-ea"/>
                <a:cs typeface="+mn-cs"/>
              </a:rPr>
              <a:t>不完整样本，即样本的属性值缺失</a:t>
            </a: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a:ln>
                  <a:noFill/>
                </a:ln>
                <a:solidFill>
                  <a:sysClr val="windowText" lastClr="000000"/>
                </a:solidFill>
                <a:effectLst/>
                <a:uLnTx/>
                <a:uFillTx/>
                <a:latin typeface="+mj-ea"/>
                <a:ea typeface="+mj-ea"/>
                <a:cs typeface="+mn-cs"/>
              </a:rPr>
              <a:t>仅使用无缺失的样本进行学习</a:t>
            </a:r>
            <a:r>
              <a:rPr kumimoji="0" lang="en-US" altLang="zh-CN" sz="2200" b="0" i="0" u="none" strike="noStrike" kern="1200" cap="none" spc="0" normalizeH="0" baseline="0" noProof="0">
                <a:ln>
                  <a:noFill/>
                </a:ln>
                <a:solidFill>
                  <a:sysClr val="windowText" lastClr="000000"/>
                </a:solidFill>
                <a:effectLst/>
                <a:uLnTx/>
                <a:uFillTx/>
                <a:latin typeface="+mj-ea"/>
                <a:ea typeface="+mj-ea"/>
                <a:cs typeface="+mn-cs"/>
              </a:rPr>
              <a:t>? </a:t>
            </a: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200" b="0" i="0" u="none" strike="noStrike" kern="1200" cap="none" spc="0" normalizeH="0" baseline="0" noProof="0">
              <a:ln>
                <a:noFill/>
              </a:ln>
              <a:solidFill>
                <a:sysClr val="windowText" lastClr="000000"/>
              </a:solidFill>
              <a:effectLst/>
              <a:uLnTx/>
              <a:uFillTx/>
              <a:latin typeface="+mj-ea"/>
              <a:ea typeface="+mj-ea"/>
              <a:cs typeface="+mn-cs"/>
            </a:endParaRP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200" b="0" i="0" u="none" strike="noStrike" kern="1200" cap="none" spc="0" normalizeH="0" baseline="0" noProof="0">
              <a:ln>
                <a:noFill/>
              </a:ln>
              <a:solidFill>
                <a:sysClr val="windowText" lastClr="000000"/>
              </a:solidFill>
              <a:effectLst/>
              <a:uLnTx/>
              <a:uFillTx/>
              <a:latin typeface="+mj-ea"/>
              <a:ea typeface="+mj-ea"/>
              <a:cs typeface="+mn-cs"/>
            </a:endParaRP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200" b="0" i="0" u="none" strike="noStrike" kern="1200" cap="none" spc="0" normalizeH="0" baseline="0" noProof="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a:ln>
                  <a:noFill/>
                </a:ln>
                <a:solidFill>
                  <a:sysClr val="windowText" lastClr="000000"/>
                </a:solidFill>
                <a:effectLst/>
                <a:uLnTx/>
                <a:uFillTx/>
                <a:latin typeface="+mj-ea"/>
                <a:ea typeface="+mj-ea"/>
                <a:cs typeface="+mn-cs"/>
              </a:rPr>
              <a:t> 使用有缺失值的样本，需要解决哪些问题？</a:t>
            </a: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endParaRPr kumimoji="0" lang="zh-CN" altLang="en-US" sz="2200" b="0" i="0" u="none" strike="noStrike" kern="1200" cap="none" spc="0" normalizeH="0" baseline="0" noProof="0">
              <a:ln>
                <a:noFill/>
              </a:ln>
              <a:solidFill>
                <a:sysClr val="windowText" lastClr="000000"/>
              </a:solidFill>
              <a:effectLst/>
              <a:uLnTx/>
              <a:uFillTx/>
              <a:latin typeface="+mj-ea"/>
              <a:ea typeface="+mj-ea"/>
              <a:cs typeface="+mn-cs"/>
            </a:endParaRP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200" b="0" i="0" u="none" strike="noStrike" kern="1200" cap="none" spc="0" normalizeH="0" baseline="0" noProof="0">
              <a:ln>
                <a:noFill/>
              </a:ln>
              <a:solidFill>
                <a:sysClr val="windowText" lastClr="000000"/>
              </a:solidFill>
              <a:effectLst/>
              <a:uLnTx/>
              <a:uFillTx/>
              <a:latin typeface="+mj-ea"/>
              <a:ea typeface="+mj-ea"/>
              <a:cs typeface="+mn-cs"/>
            </a:endParaRPr>
          </a:p>
          <a:p>
            <a:pPr marL="325800" marR="0" lvl="1" indent="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None/>
              <a:tabLst/>
              <a:defRPr/>
            </a:pPr>
            <a:endPar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endParaRPr>
          </a:p>
        </p:txBody>
      </p:sp>
      <p:sp>
        <p:nvSpPr>
          <p:cNvPr id="3" name="Rectangle 3">
            <a:extLst>
              <a:ext uri="{FF2B5EF4-FFF2-40B4-BE49-F238E27FC236}">
                <a16:creationId xmlns:a16="http://schemas.microsoft.com/office/drawing/2014/main" id="{D0820745-C18A-78F9-864F-42F2C59A0A84}"/>
              </a:ext>
            </a:extLst>
          </p:cNvPr>
          <p:cNvSpPr>
            <a:spLocks noChangeArrowheads="1"/>
          </p:cNvSpPr>
          <p:nvPr/>
        </p:nvSpPr>
        <p:spPr bwMode="auto">
          <a:xfrm>
            <a:off x="2248382" y="2677951"/>
            <a:ext cx="3558017" cy="628677"/>
          </a:xfrm>
          <a:prstGeom prst="rect">
            <a:avLst/>
          </a:prstGeom>
          <a:solidFill>
            <a:sysClr val="window" lastClr="FFFFFF"/>
          </a:solidFill>
          <a:ln w="38100" cap="flat" cmpd="sng" algn="ctr">
            <a:solidFill>
              <a:srgbClr val="329E6E"/>
            </a:solidFill>
            <a:prstDash val="solid"/>
            <a:miter lim="800000"/>
          </a:ln>
          <a:effectLst/>
        </p:spPr>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marR="0" lvl="0" indent="0" defTabSz="914400" eaLnBrk="1" fontAlgn="auto" latinLnBrk="0" hangingPunct="1">
              <a:lnSpc>
                <a:spcPct val="100000"/>
              </a:lnSpc>
              <a:spcBef>
                <a:spcPct val="20000"/>
              </a:spcBef>
              <a:spcAft>
                <a:spcPts val="0"/>
              </a:spcAft>
              <a:buClrTx/>
              <a:buSzTx/>
              <a:buFont typeface="Arial" charset="0"/>
              <a:buNone/>
              <a:tabLst/>
              <a:defRPr/>
            </a:pPr>
            <a:r>
              <a:rPr kumimoji="0" lang="zh-CN" altLang="en-US" sz="2400" b="0" i="0" u="none" strike="noStrike" kern="0" cap="none" spc="0" normalizeH="0" baseline="0" noProof="0" dirty="0">
                <a:ln>
                  <a:noFill/>
                </a:ln>
                <a:solidFill>
                  <a:prstClr val="black"/>
                </a:solidFill>
                <a:effectLst/>
                <a:uLnTx/>
                <a:uFillTx/>
                <a:latin typeface="+mj-ea"/>
                <a:ea typeface="+mj-ea"/>
                <a:cs typeface="+mn-cs"/>
              </a:rPr>
              <a:t>  </a:t>
            </a:r>
            <a:r>
              <a:rPr kumimoji="0" lang="zh-CN" altLang="en-US" sz="2200" b="0" i="0" u="none" strike="noStrike" kern="0" cap="none" spc="0" normalizeH="0" baseline="0" noProof="0" dirty="0">
                <a:ln>
                  <a:noFill/>
                </a:ln>
                <a:solidFill>
                  <a:prstClr val="black"/>
                </a:solidFill>
                <a:effectLst/>
                <a:uLnTx/>
                <a:uFillTx/>
                <a:latin typeface="+mj-ea"/>
                <a:ea typeface="+mj-ea"/>
                <a:cs typeface="+mn-cs"/>
              </a:rPr>
              <a:t>对数据信息极大的浪费</a:t>
            </a:r>
            <a:endParaRPr kumimoji="0" lang="en-US" altLang="zh-CN" sz="2200" b="0" i="0" u="none" strike="noStrike" kern="0" cap="none" spc="0" normalizeH="0" baseline="0" noProof="0" dirty="0">
              <a:ln>
                <a:noFill/>
              </a:ln>
              <a:solidFill>
                <a:prstClr val="black"/>
              </a:solidFill>
              <a:effectLst/>
              <a:uLnTx/>
              <a:uFillTx/>
              <a:latin typeface="+mj-ea"/>
              <a:ea typeface="+mj-ea"/>
              <a:cs typeface="+mn-cs"/>
            </a:endParaRPr>
          </a:p>
        </p:txBody>
      </p:sp>
      <p:sp>
        <p:nvSpPr>
          <p:cNvPr id="4" name="Rectangle 3">
            <a:extLst>
              <a:ext uri="{FF2B5EF4-FFF2-40B4-BE49-F238E27FC236}">
                <a16:creationId xmlns:a16="http://schemas.microsoft.com/office/drawing/2014/main" id="{29BF6102-A26A-BB8A-7ABE-69AB026B28B4}"/>
              </a:ext>
            </a:extLst>
          </p:cNvPr>
          <p:cNvSpPr>
            <a:spLocks noChangeArrowheads="1"/>
          </p:cNvSpPr>
          <p:nvPr/>
        </p:nvSpPr>
        <p:spPr bwMode="auto">
          <a:xfrm>
            <a:off x="2248382" y="4327786"/>
            <a:ext cx="6338355" cy="606192"/>
          </a:xfrm>
          <a:prstGeom prst="rect">
            <a:avLst/>
          </a:prstGeom>
          <a:solidFill>
            <a:sysClr val="window" lastClr="FFFFFF"/>
          </a:solidFill>
          <a:ln w="38100" cap="flat" cmpd="sng" algn="ctr">
            <a:solidFill>
              <a:srgbClr val="329E6E"/>
            </a:solidFill>
            <a:prstDash val="solid"/>
            <a:miter lim="800000"/>
          </a:ln>
          <a:effectLst/>
        </p:spPr>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marR="0" lvl="1" indent="0" defTabSz="914400" eaLnBrk="1" fontAlgn="auto" latinLnBrk="0" hangingPunct="1">
              <a:lnSpc>
                <a:spcPct val="100000"/>
              </a:lnSpc>
              <a:spcBef>
                <a:spcPct val="20000"/>
              </a:spcBef>
              <a:spcAft>
                <a:spcPts val="0"/>
              </a:spcAft>
              <a:buClrTx/>
              <a:buSzTx/>
              <a:buFont typeface="Arial" charset="0"/>
              <a:buNone/>
              <a:tabLst/>
              <a:defRPr/>
            </a:pPr>
            <a:r>
              <a:rPr kumimoji="0" lang="en-US" altLang="zh-CN" sz="2200" b="0" i="0" u="none" strike="noStrike" kern="0" cap="none" spc="0" normalizeH="0" baseline="0" noProof="0" dirty="0">
                <a:ln>
                  <a:noFill/>
                </a:ln>
                <a:solidFill>
                  <a:prstClr val="black"/>
                </a:solidFill>
                <a:effectLst/>
                <a:uLnTx/>
                <a:uFillTx/>
                <a:latin typeface="+mj-ea"/>
                <a:ea typeface="+mj-ea"/>
                <a:cs typeface="+mn-cs"/>
              </a:rPr>
              <a:t>Q1</a:t>
            </a:r>
            <a:r>
              <a:rPr kumimoji="0" lang="zh-CN" altLang="en-US" sz="2200" b="0" i="0" u="none" strike="noStrike" kern="0" cap="none" spc="0" normalizeH="0" baseline="0" noProof="0" dirty="0">
                <a:ln>
                  <a:noFill/>
                </a:ln>
                <a:solidFill>
                  <a:prstClr val="black"/>
                </a:solidFill>
                <a:effectLst/>
                <a:uLnTx/>
                <a:uFillTx/>
                <a:latin typeface="+mj-ea"/>
                <a:ea typeface="+mj-ea"/>
                <a:cs typeface="+mn-cs"/>
              </a:rPr>
              <a:t>：如何在属性缺失的情况下进行划分属性选择？</a:t>
            </a:r>
            <a:endParaRPr kumimoji="0" lang="en-US" altLang="zh-CN" sz="2200" b="0" i="0" u="none" strike="noStrike" kern="0" cap="none" spc="0" normalizeH="0" baseline="0" noProof="0" dirty="0">
              <a:ln>
                <a:noFill/>
              </a:ln>
              <a:solidFill>
                <a:prstClr val="black"/>
              </a:solidFill>
              <a:effectLst/>
              <a:uLnTx/>
              <a:uFillTx/>
              <a:latin typeface="+mj-ea"/>
              <a:ea typeface="+mj-ea"/>
              <a:cs typeface="+mn-cs"/>
            </a:endParaRPr>
          </a:p>
        </p:txBody>
      </p:sp>
      <p:sp>
        <p:nvSpPr>
          <p:cNvPr id="5" name="Rectangle 3">
            <a:extLst>
              <a:ext uri="{FF2B5EF4-FFF2-40B4-BE49-F238E27FC236}">
                <a16:creationId xmlns:a16="http://schemas.microsoft.com/office/drawing/2014/main" id="{842124AB-7B8C-2A68-70CF-612303EFD83C}"/>
              </a:ext>
            </a:extLst>
          </p:cNvPr>
          <p:cNvSpPr>
            <a:spLocks noChangeArrowheads="1"/>
          </p:cNvSpPr>
          <p:nvPr/>
        </p:nvSpPr>
        <p:spPr bwMode="auto">
          <a:xfrm>
            <a:off x="2248382" y="5065963"/>
            <a:ext cx="6338356" cy="831680"/>
          </a:xfrm>
          <a:prstGeom prst="rect">
            <a:avLst/>
          </a:prstGeom>
          <a:solidFill>
            <a:sysClr val="window" lastClr="FFFFFF"/>
          </a:solidFill>
          <a:ln w="38100" cap="flat" cmpd="sng" algn="ctr">
            <a:solidFill>
              <a:srgbClr val="329E6E"/>
            </a:solidFill>
            <a:prstDash val="solid"/>
            <a:miter lim="800000"/>
          </a:ln>
          <a:effectLst/>
        </p:spPr>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marR="0" lvl="1" indent="0" defTabSz="914400" eaLnBrk="1" fontAlgn="auto" latinLnBrk="0" hangingPunct="1">
              <a:lnSpc>
                <a:spcPct val="100000"/>
              </a:lnSpc>
              <a:spcBef>
                <a:spcPct val="20000"/>
              </a:spcBef>
              <a:spcAft>
                <a:spcPts val="0"/>
              </a:spcAft>
              <a:buClrTx/>
              <a:buSzTx/>
              <a:buFont typeface="Arial" charset="0"/>
              <a:buNone/>
              <a:tabLst/>
              <a:defRPr/>
            </a:pPr>
            <a:r>
              <a:rPr kumimoji="0" lang="en-US" altLang="zh-CN" sz="2200" b="0" i="0" u="none" strike="noStrike" kern="0" cap="none" spc="0" normalizeH="0" baseline="0" noProof="0" dirty="0">
                <a:ln>
                  <a:noFill/>
                </a:ln>
                <a:solidFill>
                  <a:prstClr val="black"/>
                </a:solidFill>
                <a:effectLst/>
                <a:uLnTx/>
                <a:uFillTx/>
                <a:latin typeface="+mj-ea"/>
                <a:ea typeface="+mj-ea"/>
                <a:cs typeface="+mn-cs"/>
              </a:rPr>
              <a:t>Q2</a:t>
            </a:r>
            <a:r>
              <a:rPr kumimoji="0" lang="zh-CN" altLang="en-US" sz="2200" b="0" i="0" u="none" strike="noStrike" kern="0" cap="none" spc="0" normalizeH="0" baseline="0" noProof="0" dirty="0">
                <a:ln>
                  <a:noFill/>
                </a:ln>
                <a:solidFill>
                  <a:prstClr val="black"/>
                </a:solidFill>
                <a:effectLst/>
                <a:uLnTx/>
                <a:uFillTx/>
                <a:latin typeface="+mj-ea"/>
                <a:ea typeface="+mj-ea"/>
                <a:cs typeface="+mn-cs"/>
              </a:rPr>
              <a:t>：给定划分属性</a:t>
            </a:r>
            <a:r>
              <a:rPr kumimoji="0" lang="en-US" altLang="zh-CN" sz="2200" b="0" i="0" u="none" strike="noStrike" kern="0" cap="none" spc="0" normalizeH="0" baseline="0" noProof="0" dirty="0">
                <a:ln>
                  <a:noFill/>
                </a:ln>
                <a:solidFill>
                  <a:prstClr val="black"/>
                </a:solidFill>
                <a:effectLst/>
                <a:uLnTx/>
                <a:uFillTx/>
                <a:latin typeface="+mj-ea"/>
                <a:ea typeface="+mj-ea"/>
                <a:cs typeface="+mn-cs"/>
              </a:rPr>
              <a:t>,</a:t>
            </a:r>
            <a:r>
              <a:rPr kumimoji="0" lang="zh-CN" altLang="en-US" sz="2200" b="0" i="0" u="none" strike="noStrike" kern="0" cap="none" spc="0" normalizeH="0" baseline="0" noProof="0" dirty="0">
                <a:ln>
                  <a:noFill/>
                </a:ln>
                <a:solidFill>
                  <a:prstClr val="black"/>
                </a:solidFill>
                <a:effectLst/>
                <a:uLnTx/>
                <a:uFillTx/>
                <a:latin typeface="+mj-ea"/>
                <a:ea typeface="+mj-ea"/>
                <a:cs typeface="+mn-cs"/>
              </a:rPr>
              <a:t>若样本在该属性上的值缺失，如何对样本进行划分？</a:t>
            </a:r>
            <a:endParaRPr kumimoji="0" lang="en-US" altLang="zh-CN" sz="2200" b="0" i="0" u="none" strike="noStrike" kern="0" cap="none" spc="0" normalizeH="0" baseline="0" noProof="0" dirty="0">
              <a:ln>
                <a:noFill/>
              </a:ln>
              <a:solidFill>
                <a:prstClr val="black"/>
              </a:solidFill>
              <a:effectLst/>
              <a:uLnTx/>
              <a:uFillTx/>
              <a:latin typeface="+mj-ea"/>
              <a:ea typeface="+mj-ea"/>
              <a:cs typeface="+mn-cs"/>
            </a:endParaRPr>
          </a:p>
        </p:txBody>
      </p:sp>
    </p:spTree>
    <p:extLst>
      <p:ext uri="{BB962C8B-B14F-4D97-AF65-F5344CB8AC3E}">
        <p14:creationId xmlns:p14="http://schemas.microsoft.com/office/powerpoint/2010/main" val="266469048"/>
      </p:ext>
    </p:extLst>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animBg="1"/>
      <p:bldP spid="4" grpId="0" animBg="1"/>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缺失值处理</a:t>
            </a:r>
          </a:p>
        </p:txBody>
      </p:sp>
      <p:sp>
        <p:nvSpPr>
          <p:cNvPr id="2" name="内容占位符 2">
            <a:extLst>
              <a:ext uri="{FF2B5EF4-FFF2-40B4-BE49-F238E27FC236}">
                <a16:creationId xmlns:a16="http://schemas.microsoft.com/office/drawing/2014/main" id="{102F9BDC-B0C3-00AD-6EA3-BC14DBA1B659}"/>
              </a:ext>
            </a:extLst>
          </p:cNvPr>
          <p:cNvSpPr txBox="1">
            <a:spLocks/>
          </p:cNvSpPr>
          <p:nvPr/>
        </p:nvSpPr>
        <p:spPr>
          <a:xfrm>
            <a:off x="668338" y="1459686"/>
            <a:ext cx="8785092" cy="4930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  表示   中在属性  上没有缺失值的样本子集，  表示    中在属性  上取值为   的样本子集，  表示   中属于第  类的样本子集</a:t>
            </a: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   为每个样本  赋予一个权重    ，并定义：</a:t>
            </a:r>
          </a:p>
          <a:p>
            <a:pPr marL="800100" marR="0" lvl="1" indent="-3429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rPr>
              <a:t>	无缺失值样本所占的比例</a:t>
            </a:r>
          </a:p>
          <a:p>
            <a:pPr marL="800100" marR="0" lvl="1" indent="-3429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endPar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endParaRPr>
          </a:p>
          <a:p>
            <a:pPr marL="800100" marR="0" lvl="1" indent="-3429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endPar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endParaRPr>
          </a:p>
          <a:p>
            <a:pPr marL="800100" marR="0" lvl="1" indent="-3429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endPar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endParaRPr>
          </a:p>
          <a:p>
            <a:pPr marL="800100" marR="0" lvl="1" indent="-3429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rPr>
              <a:t>无缺失值样本中第  类所占比例</a:t>
            </a:r>
          </a:p>
          <a:p>
            <a:pPr marL="800100" marR="0" lvl="1" indent="-3429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endPar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endParaRPr>
          </a:p>
          <a:p>
            <a:pPr marL="800100" marR="0" lvl="1" indent="-3429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endPar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endParaRPr>
          </a:p>
          <a:p>
            <a:pPr marL="800100" marR="0" lvl="1" indent="-3429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endPar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endParaRPr>
          </a:p>
          <a:p>
            <a:pPr marL="800100" marR="0" lvl="1" indent="-3429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rPr>
              <a:t>无缺失值样本中在属性  上取值    的样本所占比例</a:t>
            </a:r>
          </a:p>
          <a:p>
            <a:pPr marL="800100" marR="0" lvl="1" indent="-3429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endPar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endParaRP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685800" marR="0" lvl="1"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p"/>
              <a:tabLst/>
              <a:defRPr/>
            </a:pPr>
            <a:endPar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endParaRP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685800" marR="0" lvl="1"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endPar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endParaRPr>
          </a:p>
          <a:p>
            <a:pPr marL="325800" marR="0" lvl="1" indent="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None/>
              <a:tabLst/>
              <a:defRPr/>
            </a:pPr>
            <a:endPar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endParaRPr>
          </a:p>
          <a:p>
            <a:pPr marL="325800" marR="0" lvl="1" indent="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None/>
              <a:tabLst/>
              <a:defRPr/>
            </a:pPr>
            <a:endPar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endParaRPr>
          </a:p>
        </p:txBody>
      </p:sp>
      <p:graphicFrame>
        <p:nvGraphicFramePr>
          <p:cNvPr id="3" name="对象 2">
            <a:extLst>
              <a:ext uri="{FF2B5EF4-FFF2-40B4-BE49-F238E27FC236}">
                <a16:creationId xmlns:a16="http://schemas.microsoft.com/office/drawing/2014/main" id="{8B88604F-9499-8E82-53C6-3A5691197F92}"/>
              </a:ext>
            </a:extLst>
          </p:cNvPr>
          <p:cNvGraphicFramePr>
            <a:graphicFrameLocks noChangeAspect="1"/>
          </p:cNvGraphicFramePr>
          <p:nvPr>
            <p:extLst>
              <p:ext uri="{D42A27DB-BD31-4B8C-83A1-F6EECF244321}">
                <p14:modId xmlns:p14="http://schemas.microsoft.com/office/powerpoint/2010/main" val="1785001938"/>
              </p:ext>
            </p:extLst>
          </p:nvPr>
        </p:nvGraphicFramePr>
        <p:xfrm>
          <a:off x="1033462" y="1480663"/>
          <a:ext cx="226587" cy="360362"/>
        </p:xfrm>
        <a:graphic>
          <a:graphicData uri="http://schemas.openxmlformats.org/presentationml/2006/ole">
            <mc:AlternateContent xmlns:mc="http://schemas.openxmlformats.org/markup-compatibility/2006">
              <mc:Choice xmlns:v="urn:schemas-microsoft-com:vml" Requires="v">
                <p:oleObj name="Formula" r:id="rId3" imgW="124560" imgH="201960" progId="Equation.Ribbit">
                  <p:embed/>
                </p:oleObj>
              </mc:Choice>
              <mc:Fallback>
                <p:oleObj name="Formula" r:id="rId3" imgW="124560" imgH="201960" progId="Equation.Ribbit">
                  <p:embed/>
                  <p:pic>
                    <p:nvPicPr>
                      <p:cNvPr id="4" name="对象 3"/>
                      <p:cNvPicPr/>
                      <p:nvPr/>
                    </p:nvPicPr>
                    <p:blipFill>
                      <a:blip r:embed="rId4"/>
                      <a:stretch>
                        <a:fillRect/>
                      </a:stretch>
                    </p:blipFill>
                    <p:spPr>
                      <a:xfrm>
                        <a:off x="1033462" y="1480663"/>
                        <a:ext cx="226587" cy="360362"/>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C68CD543-D3ED-8497-BBB6-8ECFC0964D43}"/>
              </a:ext>
            </a:extLst>
          </p:cNvPr>
          <p:cNvGraphicFramePr>
            <a:graphicFrameLocks noChangeAspect="1"/>
          </p:cNvGraphicFramePr>
          <p:nvPr>
            <p:extLst>
              <p:ext uri="{D42A27DB-BD31-4B8C-83A1-F6EECF244321}">
                <p14:modId xmlns:p14="http://schemas.microsoft.com/office/powerpoint/2010/main" val="207009409"/>
              </p:ext>
            </p:extLst>
          </p:nvPr>
        </p:nvGraphicFramePr>
        <p:xfrm>
          <a:off x="1826125" y="1512412"/>
          <a:ext cx="223350" cy="296863"/>
        </p:xfrm>
        <a:graphic>
          <a:graphicData uri="http://schemas.openxmlformats.org/presentationml/2006/ole">
            <mc:AlternateContent xmlns:mc="http://schemas.openxmlformats.org/markup-compatibility/2006">
              <mc:Choice xmlns:v="urn:schemas-microsoft-com:vml" Requires="v">
                <p:oleObj name="Formula" r:id="rId5" imgW="124560" imgH="166680" progId="Equation.Ribbit">
                  <p:embed/>
                </p:oleObj>
              </mc:Choice>
              <mc:Fallback>
                <p:oleObj name="Formula" r:id="rId5" imgW="124560" imgH="166680" progId="Equation.Ribbit">
                  <p:embed/>
                  <p:pic>
                    <p:nvPicPr>
                      <p:cNvPr id="6" name="对象 5"/>
                      <p:cNvPicPr/>
                      <p:nvPr/>
                    </p:nvPicPr>
                    <p:blipFill>
                      <a:blip r:embed="rId6"/>
                      <a:stretch>
                        <a:fillRect/>
                      </a:stretch>
                    </p:blipFill>
                    <p:spPr>
                      <a:xfrm>
                        <a:off x="1826125" y="1512412"/>
                        <a:ext cx="223350" cy="296863"/>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2AF3AE02-FD97-05B1-47CB-B35F08363034}"/>
              </a:ext>
            </a:extLst>
          </p:cNvPr>
          <p:cNvGraphicFramePr>
            <a:graphicFrameLocks noChangeAspect="1"/>
          </p:cNvGraphicFramePr>
          <p:nvPr>
            <p:extLst>
              <p:ext uri="{D42A27DB-BD31-4B8C-83A1-F6EECF244321}">
                <p14:modId xmlns:p14="http://schemas.microsoft.com/office/powerpoint/2010/main" val="3559274128"/>
              </p:ext>
            </p:extLst>
          </p:nvPr>
        </p:nvGraphicFramePr>
        <p:xfrm>
          <a:off x="6540769" y="1451742"/>
          <a:ext cx="330169" cy="360362"/>
        </p:xfrm>
        <a:graphic>
          <a:graphicData uri="http://schemas.openxmlformats.org/presentationml/2006/ole">
            <mc:AlternateContent xmlns:mc="http://schemas.openxmlformats.org/markup-compatibility/2006">
              <mc:Choice xmlns:v="urn:schemas-microsoft-com:vml" Requires="v">
                <p:oleObj name="Formula" r:id="rId7" imgW="182880" imgH="201960" progId="Equation.Ribbit">
                  <p:embed/>
                </p:oleObj>
              </mc:Choice>
              <mc:Fallback>
                <p:oleObj name="Formula" r:id="rId7" imgW="182880" imgH="201960" progId="Equation.Ribbit">
                  <p:embed/>
                  <p:pic>
                    <p:nvPicPr>
                      <p:cNvPr id="13" name="对象 12"/>
                      <p:cNvPicPr/>
                      <p:nvPr/>
                    </p:nvPicPr>
                    <p:blipFill>
                      <a:blip r:embed="rId8"/>
                      <a:stretch>
                        <a:fillRect/>
                      </a:stretch>
                    </p:blipFill>
                    <p:spPr>
                      <a:xfrm>
                        <a:off x="6540769" y="1451742"/>
                        <a:ext cx="330169" cy="360362"/>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5B4D436C-19EE-9639-C4C1-4877546CE93B}"/>
              </a:ext>
            </a:extLst>
          </p:cNvPr>
          <p:cNvGraphicFramePr>
            <a:graphicFrameLocks noChangeAspect="1"/>
          </p:cNvGraphicFramePr>
          <p:nvPr>
            <p:extLst>
              <p:ext uri="{D42A27DB-BD31-4B8C-83A1-F6EECF244321}">
                <p14:modId xmlns:p14="http://schemas.microsoft.com/office/powerpoint/2010/main" val="1716797445"/>
              </p:ext>
            </p:extLst>
          </p:nvPr>
        </p:nvGraphicFramePr>
        <p:xfrm>
          <a:off x="7526167" y="1480663"/>
          <a:ext cx="224969" cy="360362"/>
        </p:xfrm>
        <a:graphic>
          <a:graphicData uri="http://schemas.openxmlformats.org/presentationml/2006/ole">
            <mc:AlternateContent xmlns:mc="http://schemas.openxmlformats.org/markup-compatibility/2006">
              <mc:Choice xmlns:v="urn:schemas-microsoft-com:vml" Requires="v">
                <p:oleObj name="Formula" r:id="rId9" imgW="124560" imgH="201960" progId="Equation.Ribbit">
                  <p:embed/>
                </p:oleObj>
              </mc:Choice>
              <mc:Fallback>
                <p:oleObj name="Formula" r:id="rId9" imgW="124560" imgH="201960" progId="Equation.Ribbit">
                  <p:embed/>
                  <p:pic>
                    <p:nvPicPr>
                      <p:cNvPr id="18" name="对象 17"/>
                      <p:cNvPicPr/>
                      <p:nvPr/>
                    </p:nvPicPr>
                    <p:blipFill>
                      <a:blip r:embed="rId4"/>
                      <a:stretch>
                        <a:fillRect/>
                      </a:stretch>
                    </p:blipFill>
                    <p:spPr>
                      <a:xfrm>
                        <a:off x="7526167" y="1480663"/>
                        <a:ext cx="224969" cy="360362"/>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265EB150-E05E-3F6C-4B2D-7A36E5D8AAEC}"/>
              </a:ext>
            </a:extLst>
          </p:cNvPr>
          <p:cNvGraphicFramePr>
            <a:graphicFrameLocks noChangeAspect="1"/>
          </p:cNvGraphicFramePr>
          <p:nvPr>
            <p:extLst>
              <p:ext uri="{D42A27DB-BD31-4B8C-83A1-F6EECF244321}">
                <p14:modId xmlns:p14="http://schemas.microsoft.com/office/powerpoint/2010/main" val="3551675527"/>
              </p:ext>
            </p:extLst>
          </p:nvPr>
        </p:nvGraphicFramePr>
        <p:xfrm>
          <a:off x="1916415" y="1788638"/>
          <a:ext cx="294563" cy="349250"/>
        </p:xfrm>
        <a:graphic>
          <a:graphicData uri="http://schemas.openxmlformats.org/presentationml/2006/ole">
            <mc:AlternateContent xmlns:mc="http://schemas.openxmlformats.org/markup-compatibility/2006">
              <mc:Choice xmlns:v="urn:schemas-microsoft-com:vml" Requires="v">
                <p:oleObj name="Formula" r:id="rId10" imgW="134640" imgH="162720" progId="Equation.Ribbit">
                  <p:embed/>
                </p:oleObj>
              </mc:Choice>
              <mc:Fallback>
                <p:oleObj name="Formula" r:id="rId10" imgW="134640" imgH="162720" progId="Equation.Ribbit">
                  <p:embed/>
                  <p:pic>
                    <p:nvPicPr>
                      <p:cNvPr id="14" name="对象 13"/>
                      <p:cNvPicPr/>
                      <p:nvPr/>
                    </p:nvPicPr>
                    <p:blipFill>
                      <a:blip r:embed="rId11"/>
                      <a:stretch>
                        <a:fillRect/>
                      </a:stretch>
                    </p:blipFill>
                    <p:spPr>
                      <a:xfrm>
                        <a:off x="1916415" y="1788638"/>
                        <a:ext cx="294563" cy="3492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6BC50A70-A750-686C-F546-73B4A2552C9C}"/>
              </a:ext>
            </a:extLst>
          </p:cNvPr>
          <p:cNvGraphicFramePr>
            <a:graphicFrameLocks noChangeAspect="1"/>
          </p:cNvGraphicFramePr>
          <p:nvPr>
            <p:extLst>
              <p:ext uri="{D42A27DB-BD31-4B8C-83A1-F6EECF244321}">
                <p14:modId xmlns:p14="http://schemas.microsoft.com/office/powerpoint/2010/main" val="2200069469"/>
              </p:ext>
            </p:extLst>
          </p:nvPr>
        </p:nvGraphicFramePr>
        <p:xfrm>
          <a:off x="3705892" y="1794194"/>
          <a:ext cx="331788" cy="360363"/>
        </p:xfrm>
        <a:graphic>
          <a:graphicData uri="http://schemas.openxmlformats.org/presentationml/2006/ole">
            <mc:AlternateContent xmlns:mc="http://schemas.openxmlformats.org/markup-compatibility/2006">
              <mc:Choice xmlns:v="urn:schemas-microsoft-com:vml" Requires="v">
                <p:oleObj name="Formula" r:id="rId12" imgW="182880" imgH="203400" progId="Equation.Ribbit">
                  <p:embed/>
                </p:oleObj>
              </mc:Choice>
              <mc:Fallback>
                <p:oleObj name="Formula" r:id="rId12" imgW="182880" imgH="203400" progId="Equation.Ribbit">
                  <p:embed/>
                  <p:pic>
                    <p:nvPicPr>
                      <p:cNvPr id="20" name="对象 19"/>
                      <p:cNvPicPr/>
                      <p:nvPr/>
                    </p:nvPicPr>
                    <p:blipFill>
                      <a:blip r:embed="rId13"/>
                      <a:stretch>
                        <a:fillRect/>
                      </a:stretch>
                    </p:blipFill>
                    <p:spPr>
                      <a:xfrm>
                        <a:off x="3705892" y="1794194"/>
                        <a:ext cx="331788" cy="360363"/>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A150D681-3AB3-CE00-744B-BC7AC40A84B5}"/>
              </a:ext>
            </a:extLst>
          </p:cNvPr>
          <p:cNvGraphicFramePr>
            <a:graphicFrameLocks noChangeAspect="1"/>
          </p:cNvGraphicFramePr>
          <p:nvPr>
            <p:extLst>
              <p:ext uri="{D42A27DB-BD31-4B8C-83A1-F6EECF244321}">
                <p14:modId xmlns:p14="http://schemas.microsoft.com/office/powerpoint/2010/main" val="1125451628"/>
              </p:ext>
            </p:extLst>
          </p:nvPr>
        </p:nvGraphicFramePr>
        <p:xfrm>
          <a:off x="4565385" y="1742975"/>
          <a:ext cx="224968" cy="358775"/>
        </p:xfrm>
        <a:graphic>
          <a:graphicData uri="http://schemas.openxmlformats.org/presentationml/2006/ole">
            <mc:AlternateContent xmlns:mc="http://schemas.openxmlformats.org/markup-compatibility/2006">
              <mc:Choice xmlns:v="urn:schemas-microsoft-com:vml" Requires="v">
                <p:oleObj name="Formula" r:id="rId14" imgW="124560" imgH="201960" progId="Equation.Ribbit">
                  <p:embed/>
                </p:oleObj>
              </mc:Choice>
              <mc:Fallback>
                <p:oleObj name="Formula" r:id="rId14" imgW="124560" imgH="201960" progId="Equation.Ribbit">
                  <p:embed/>
                  <p:pic>
                    <p:nvPicPr>
                      <p:cNvPr id="21" name="对象 20"/>
                      <p:cNvPicPr/>
                      <p:nvPr/>
                    </p:nvPicPr>
                    <p:blipFill>
                      <a:blip r:embed="rId4"/>
                      <a:stretch>
                        <a:fillRect/>
                      </a:stretch>
                    </p:blipFill>
                    <p:spPr>
                      <a:xfrm>
                        <a:off x="4565385" y="1742975"/>
                        <a:ext cx="224968" cy="358775"/>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FFB587A0-3600-5395-741F-18636F7C41C1}"/>
              </a:ext>
            </a:extLst>
          </p:cNvPr>
          <p:cNvGraphicFramePr>
            <a:graphicFrameLocks noChangeAspect="1"/>
          </p:cNvGraphicFramePr>
          <p:nvPr>
            <p:extLst>
              <p:ext uri="{D42A27DB-BD31-4B8C-83A1-F6EECF244321}">
                <p14:modId xmlns:p14="http://schemas.microsoft.com/office/powerpoint/2010/main" val="1270391705"/>
              </p:ext>
            </p:extLst>
          </p:nvPr>
        </p:nvGraphicFramePr>
        <p:xfrm>
          <a:off x="4295776" y="2296638"/>
          <a:ext cx="341498" cy="257175"/>
        </p:xfrm>
        <a:graphic>
          <a:graphicData uri="http://schemas.openxmlformats.org/presentationml/2006/ole">
            <mc:AlternateContent xmlns:mc="http://schemas.openxmlformats.org/markup-compatibility/2006">
              <mc:Choice xmlns:v="urn:schemas-microsoft-com:vml" Requires="v">
                <p:oleObj name="Formula" r:id="rId15" imgW="171720" imgH="131040" progId="Equation.Ribbit">
                  <p:embed/>
                </p:oleObj>
              </mc:Choice>
              <mc:Fallback>
                <p:oleObj name="Formula" r:id="rId15" imgW="171720" imgH="131040" progId="Equation.Ribbit">
                  <p:embed/>
                  <p:pic>
                    <p:nvPicPr>
                      <p:cNvPr id="22" name="对象 21"/>
                      <p:cNvPicPr/>
                      <p:nvPr/>
                    </p:nvPicPr>
                    <p:blipFill>
                      <a:blip r:embed="rId16"/>
                      <a:stretch>
                        <a:fillRect/>
                      </a:stretch>
                    </p:blipFill>
                    <p:spPr>
                      <a:xfrm>
                        <a:off x="4295776" y="2296638"/>
                        <a:ext cx="341498" cy="25717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52A6053A-FC0F-8D24-BC88-4D7889AC6ED5}"/>
              </a:ext>
            </a:extLst>
          </p:cNvPr>
          <p:cNvGraphicFramePr>
            <a:graphicFrameLocks noChangeAspect="1"/>
          </p:cNvGraphicFramePr>
          <p:nvPr>
            <p:extLst>
              <p:ext uri="{D42A27DB-BD31-4B8C-83A1-F6EECF244321}">
                <p14:modId xmlns:p14="http://schemas.microsoft.com/office/powerpoint/2010/main" val="1586060529"/>
              </p:ext>
            </p:extLst>
          </p:nvPr>
        </p:nvGraphicFramePr>
        <p:xfrm>
          <a:off x="2879725" y="3087213"/>
          <a:ext cx="1688071" cy="601662"/>
        </p:xfrm>
        <a:graphic>
          <a:graphicData uri="http://schemas.openxmlformats.org/presentationml/2006/ole">
            <mc:AlternateContent xmlns:mc="http://schemas.openxmlformats.org/markup-compatibility/2006">
              <mc:Choice xmlns:v="urn:schemas-microsoft-com:vml" Requires="v">
                <p:oleObj name="Formula" r:id="rId17" imgW="773640" imgH="280800" progId="Equation.Ribbit">
                  <p:embed/>
                </p:oleObj>
              </mc:Choice>
              <mc:Fallback>
                <p:oleObj name="Formula" r:id="rId17" imgW="773640" imgH="280800" progId="Equation.Ribbit">
                  <p:embed/>
                  <p:pic>
                    <p:nvPicPr>
                      <p:cNvPr id="23" name="对象 22"/>
                      <p:cNvPicPr/>
                      <p:nvPr/>
                    </p:nvPicPr>
                    <p:blipFill>
                      <a:blip r:embed="rId18"/>
                      <a:stretch>
                        <a:fillRect/>
                      </a:stretch>
                    </p:blipFill>
                    <p:spPr>
                      <a:xfrm>
                        <a:off x="2879725" y="3087213"/>
                        <a:ext cx="1688071" cy="601662"/>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E6EA18AC-7AD0-57D9-1627-19A8446D3438}"/>
              </a:ext>
            </a:extLst>
          </p:cNvPr>
          <p:cNvGraphicFramePr>
            <a:graphicFrameLocks noChangeAspect="1"/>
          </p:cNvGraphicFramePr>
          <p:nvPr>
            <p:extLst>
              <p:ext uri="{D42A27DB-BD31-4B8C-83A1-F6EECF244321}">
                <p14:modId xmlns:p14="http://schemas.microsoft.com/office/powerpoint/2010/main" val="516453187"/>
              </p:ext>
            </p:extLst>
          </p:nvPr>
        </p:nvGraphicFramePr>
        <p:xfrm>
          <a:off x="2873376" y="4419125"/>
          <a:ext cx="3894055" cy="592138"/>
        </p:xfrm>
        <a:graphic>
          <a:graphicData uri="http://schemas.openxmlformats.org/presentationml/2006/ole">
            <mc:AlternateContent xmlns:mc="http://schemas.openxmlformats.org/markup-compatibility/2006">
              <mc:Choice xmlns:v="urn:schemas-microsoft-com:vml" Requires="v">
                <p:oleObj name="Formula" r:id="rId19" imgW="1921680" imgH="298800" progId="Equation.Ribbit">
                  <p:embed/>
                </p:oleObj>
              </mc:Choice>
              <mc:Fallback>
                <p:oleObj name="Formula" r:id="rId19" imgW="1921680" imgH="298800" progId="Equation.Ribbit">
                  <p:embed/>
                  <p:pic>
                    <p:nvPicPr>
                      <p:cNvPr id="25" name="对象 24"/>
                      <p:cNvPicPr/>
                      <p:nvPr/>
                    </p:nvPicPr>
                    <p:blipFill>
                      <a:blip r:embed="rId20"/>
                      <a:stretch>
                        <a:fillRect/>
                      </a:stretch>
                    </p:blipFill>
                    <p:spPr>
                      <a:xfrm>
                        <a:off x="2873376" y="4419125"/>
                        <a:ext cx="3894055" cy="592138"/>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5599CD35-BC86-D78C-0925-4DE74BC5D785}"/>
              </a:ext>
            </a:extLst>
          </p:cNvPr>
          <p:cNvGraphicFramePr>
            <a:graphicFrameLocks noChangeAspect="1"/>
          </p:cNvGraphicFramePr>
          <p:nvPr>
            <p:extLst>
              <p:ext uri="{D42A27DB-BD31-4B8C-83A1-F6EECF244321}">
                <p14:modId xmlns:p14="http://schemas.microsoft.com/office/powerpoint/2010/main" val="1678444514"/>
              </p:ext>
            </p:extLst>
          </p:nvPr>
        </p:nvGraphicFramePr>
        <p:xfrm>
          <a:off x="2878138" y="5728813"/>
          <a:ext cx="3976598" cy="596900"/>
        </p:xfrm>
        <a:graphic>
          <a:graphicData uri="http://schemas.openxmlformats.org/presentationml/2006/ole">
            <mc:AlternateContent xmlns:mc="http://schemas.openxmlformats.org/markup-compatibility/2006">
              <mc:Choice xmlns:v="urn:schemas-microsoft-com:vml" Requires="v">
                <p:oleObj name="Formula" r:id="rId21" imgW="1820160" imgH="279720" progId="Equation.Ribbit">
                  <p:embed/>
                </p:oleObj>
              </mc:Choice>
              <mc:Fallback>
                <p:oleObj name="Formula" r:id="rId21" imgW="1820160" imgH="279720" progId="Equation.Ribbit">
                  <p:embed/>
                  <p:pic>
                    <p:nvPicPr>
                      <p:cNvPr id="26" name="对象 25"/>
                      <p:cNvPicPr/>
                      <p:nvPr/>
                    </p:nvPicPr>
                    <p:blipFill>
                      <a:blip r:embed="rId22"/>
                      <a:stretch>
                        <a:fillRect/>
                      </a:stretch>
                    </p:blipFill>
                    <p:spPr>
                      <a:xfrm>
                        <a:off x="2878138" y="5728813"/>
                        <a:ext cx="3976598" cy="5969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ED7492C5-D9D5-3D64-2CD1-F50B19A5DF2B}"/>
              </a:ext>
            </a:extLst>
          </p:cNvPr>
          <p:cNvGraphicFramePr>
            <a:graphicFrameLocks noChangeAspect="1"/>
          </p:cNvGraphicFramePr>
          <p:nvPr>
            <p:extLst>
              <p:ext uri="{D42A27DB-BD31-4B8C-83A1-F6EECF244321}">
                <p14:modId xmlns:p14="http://schemas.microsoft.com/office/powerpoint/2010/main" val="2838308789"/>
              </p:ext>
            </p:extLst>
          </p:nvPr>
        </p:nvGraphicFramePr>
        <p:xfrm>
          <a:off x="5064126" y="5301775"/>
          <a:ext cx="236298" cy="282575"/>
        </p:xfrm>
        <a:graphic>
          <a:graphicData uri="http://schemas.openxmlformats.org/presentationml/2006/ole">
            <mc:AlternateContent xmlns:mc="http://schemas.openxmlformats.org/markup-compatibility/2006">
              <mc:Choice xmlns:v="urn:schemas-microsoft-com:vml" Requires="v">
                <p:oleObj name="Formula" r:id="rId23" imgW="134640" imgH="162720" progId="Equation.Ribbit">
                  <p:embed/>
                </p:oleObj>
              </mc:Choice>
              <mc:Fallback>
                <p:oleObj name="Formula" r:id="rId23" imgW="134640" imgH="162720" progId="Equation.Ribbit">
                  <p:embed/>
                  <p:pic>
                    <p:nvPicPr>
                      <p:cNvPr id="27" name="对象 26"/>
                      <p:cNvPicPr/>
                      <p:nvPr/>
                    </p:nvPicPr>
                    <p:blipFill>
                      <a:blip r:embed="rId11"/>
                      <a:stretch>
                        <a:fillRect/>
                      </a:stretch>
                    </p:blipFill>
                    <p:spPr>
                      <a:xfrm>
                        <a:off x="5064126" y="5301775"/>
                        <a:ext cx="236298" cy="282575"/>
                      </a:xfrm>
                      <a:prstGeom prst="rect">
                        <a:avLst/>
                      </a:prstGeom>
                    </p:spPr>
                  </p:pic>
                </p:oleObj>
              </mc:Fallback>
            </mc:AlternateContent>
          </a:graphicData>
        </a:graphic>
      </p:graphicFrame>
      <p:sp>
        <p:nvSpPr>
          <p:cNvPr id="15" name="Rectangle 3">
            <a:extLst>
              <a:ext uri="{FF2B5EF4-FFF2-40B4-BE49-F238E27FC236}">
                <a16:creationId xmlns:a16="http://schemas.microsoft.com/office/drawing/2014/main" id="{5495CC2B-3EAE-ED8B-6995-D1F2E3E6F251}"/>
              </a:ext>
            </a:extLst>
          </p:cNvPr>
          <p:cNvSpPr>
            <a:spLocks noChangeArrowheads="1"/>
          </p:cNvSpPr>
          <p:nvPr/>
        </p:nvSpPr>
        <p:spPr bwMode="auto">
          <a:xfrm>
            <a:off x="5579305" y="2835039"/>
            <a:ext cx="3570791" cy="1259324"/>
          </a:xfrm>
          <a:prstGeom prst="rect">
            <a:avLst/>
          </a:prstGeom>
          <a:solidFill>
            <a:sysClr val="window" lastClr="FFFFFF"/>
          </a:solidFill>
          <a:ln w="38100" cap="flat" cmpd="sng" algn="ctr">
            <a:solidFill>
              <a:srgbClr val="329E6E"/>
            </a:solidFill>
            <a:prstDash val="solid"/>
            <a:miter lim="800000"/>
          </a:ln>
          <a:effectLst/>
        </p:spPr>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457200" marR="0" lvl="1" indent="0" defTabSz="914400" eaLnBrk="1" fontAlgn="auto" latinLnBrk="0" hangingPunct="1">
              <a:lnSpc>
                <a:spcPct val="100000"/>
              </a:lnSpc>
              <a:spcBef>
                <a:spcPct val="20000"/>
              </a:spcBef>
              <a:spcAft>
                <a:spcPts val="0"/>
              </a:spcAft>
              <a:buClrTx/>
              <a:buSzTx/>
              <a:buFont typeface="Arial" charset="0"/>
              <a:buNone/>
              <a:tabLst/>
              <a:defRPr/>
            </a:pPr>
            <a:r>
              <a:rPr kumimoji="0" lang="en-US" altLang="zh-CN" sz="2400" b="0" i="0" u="none" strike="noStrike" kern="0" cap="none" spc="0" normalizeH="0" baseline="0" noProof="0" dirty="0">
                <a:ln>
                  <a:noFill/>
                </a:ln>
                <a:solidFill>
                  <a:prstClr val="black"/>
                </a:solidFill>
                <a:effectLst/>
                <a:uLnTx/>
                <a:uFillTx/>
                <a:latin typeface="+mj-ea"/>
                <a:ea typeface="+mj-ea"/>
                <a:cs typeface="+mn-cs"/>
              </a:rPr>
              <a:t>Q1</a:t>
            </a:r>
            <a:r>
              <a:rPr kumimoji="0" lang="zh-CN" altLang="en-US" sz="2400" b="0" i="0" u="none" strike="noStrike" kern="0" cap="none" spc="0" normalizeH="0" baseline="0" noProof="0" dirty="0">
                <a:ln>
                  <a:noFill/>
                </a:ln>
                <a:solidFill>
                  <a:prstClr val="black"/>
                </a:solidFill>
                <a:effectLst/>
                <a:uLnTx/>
                <a:uFillTx/>
                <a:latin typeface="+mj-ea"/>
                <a:ea typeface="+mj-ea"/>
                <a:cs typeface="+mn-cs"/>
              </a:rPr>
              <a:t>：如何在属性缺失的情况下进行划分属性选择？</a:t>
            </a:r>
            <a:endParaRPr kumimoji="0" lang="en-US" altLang="zh-CN" sz="2400" b="0" i="0" u="none" strike="noStrike" kern="0" cap="none" spc="0" normalizeH="0" baseline="0" noProof="0" dirty="0">
              <a:ln>
                <a:noFill/>
              </a:ln>
              <a:solidFill>
                <a:prstClr val="black"/>
              </a:solidFill>
              <a:effectLst/>
              <a:uLnTx/>
              <a:uFillTx/>
              <a:latin typeface="+mj-ea"/>
              <a:ea typeface="+mj-ea"/>
              <a:cs typeface="+mn-cs"/>
            </a:endParaRPr>
          </a:p>
        </p:txBody>
      </p:sp>
      <p:cxnSp>
        <p:nvCxnSpPr>
          <p:cNvPr id="16" name="直接连接符 15">
            <a:extLst>
              <a:ext uri="{FF2B5EF4-FFF2-40B4-BE49-F238E27FC236}">
                <a16:creationId xmlns:a16="http://schemas.microsoft.com/office/drawing/2014/main" id="{12C0886D-0E33-7A8E-97A4-A904F487EAC9}"/>
              </a:ext>
            </a:extLst>
          </p:cNvPr>
          <p:cNvCxnSpPr/>
          <p:nvPr/>
        </p:nvCxnSpPr>
        <p:spPr>
          <a:xfrm>
            <a:off x="6928703" y="3469840"/>
            <a:ext cx="401827" cy="511395"/>
          </a:xfrm>
          <a:prstGeom prst="line">
            <a:avLst/>
          </a:prstGeom>
          <a:noFill/>
          <a:ln w="57150" cap="flat" cmpd="sng" algn="ctr">
            <a:solidFill>
              <a:srgbClr val="16754D"/>
            </a:solidFill>
            <a:prstDash val="solid"/>
            <a:miter lim="800000"/>
          </a:ln>
          <a:effectLst/>
        </p:spPr>
      </p:cxnSp>
      <p:cxnSp>
        <p:nvCxnSpPr>
          <p:cNvPr id="17" name="直接连接符 16">
            <a:extLst>
              <a:ext uri="{FF2B5EF4-FFF2-40B4-BE49-F238E27FC236}">
                <a16:creationId xmlns:a16="http://schemas.microsoft.com/office/drawing/2014/main" id="{75B4EA27-14ED-96BF-9F3A-A8CF32ACA72E}"/>
              </a:ext>
            </a:extLst>
          </p:cNvPr>
          <p:cNvCxnSpPr/>
          <p:nvPr/>
        </p:nvCxnSpPr>
        <p:spPr>
          <a:xfrm flipV="1">
            <a:off x="7301706" y="2969399"/>
            <a:ext cx="1543987" cy="1011836"/>
          </a:xfrm>
          <a:prstGeom prst="line">
            <a:avLst/>
          </a:prstGeom>
          <a:noFill/>
          <a:ln w="57150" cap="flat" cmpd="sng" algn="ctr">
            <a:solidFill>
              <a:srgbClr val="16754D"/>
            </a:solidFill>
            <a:prstDash val="solid"/>
            <a:miter lim="800000"/>
          </a:ln>
          <a:effectLst/>
        </p:spPr>
      </p:cxnSp>
      <p:graphicFrame>
        <p:nvGraphicFramePr>
          <p:cNvPr id="18" name="对象 17">
            <a:extLst>
              <a:ext uri="{FF2B5EF4-FFF2-40B4-BE49-F238E27FC236}">
                <a16:creationId xmlns:a16="http://schemas.microsoft.com/office/drawing/2014/main" id="{C5F4D998-A8B0-7BC7-169F-C2F0BB9BBADE}"/>
              </a:ext>
            </a:extLst>
          </p:cNvPr>
          <p:cNvGraphicFramePr>
            <a:graphicFrameLocks noChangeAspect="1"/>
          </p:cNvGraphicFramePr>
          <p:nvPr>
            <p:extLst>
              <p:ext uri="{D42A27DB-BD31-4B8C-83A1-F6EECF244321}">
                <p14:modId xmlns:p14="http://schemas.microsoft.com/office/powerpoint/2010/main" val="19738232"/>
              </p:ext>
            </p:extLst>
          </p:nvPr>
        </p:nvGraphicFramePr>
        <p:xfrm>
          <a:off x="3155643" y="1537812"/>
          <a:ext cx="192599" cy="306387"/>
        </p:xfrm>
        <a:graphic>
          <a:graphicData uri="http://schemas.openxmlformats.org/presentationml/2006/ole">
            <mc:AlternateContent xmlns:mc="http://schemas.openxmlformats.org/markup-compatibility/2006">
              <mc:Choice xmlns:v="urn:schemas-microsoft-com:vml" Requires="v">
                <p:oleObj name="Formula" r:id="rId24" imgW="80280" imgH="129600" progId="Equation.Ribbit">
                  <p:embed/>
                </p:oleObj>
              </mc:Choice>
              <mc:Fallback>
                <p:oleObj name="Formula" r:id="rId24" imgW="80280" imgH="129600" progId="Equation.Ribbit">
                  <p:embed/>
                  <p:pic>
                    <p:nvPicPr>
                      <p:cNvPr id="19" name="对象 18"/>
                      <p:cNvPicPr/>
                      <p:nvPr/>
                    </p:nvPicPr>
                    <p:blipFill>
                      <a:blip r:embed="rId25"/>
                      <a:stretch>
                        <a:fillRect/>
                      </a:stretch>
                    </p:blipFill>
                    <p:spPr>
                      <a:xfrm>
                        <a:off x="3155643" y="1537812"/>
                        <a:ext cx="192599" cy="306387"/>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C4E5651D-B109-064C-3FA8-65ADCFE723E0}"/>
              </a:ext>
            </a:extLst>
          </p:cNvPr>
          <p:cNvGraphicFramePr>
            <a:graphicFrameLocks noChangeAspect="1"/>
          </p:cNvGraphicFramePr>
          <p:nvPr>
            <p:extLst>
              <p:ext uri="{D42A27DB-BD31-4B8C-83A1-F6EECF244321}">
                <p14:modId xmlns:p14="http://schemas.microsoft.com/office/powerpoint/2010/main" val="2129100516"/>
              </p:ext>
            </p:extLst>
          </p:nvPr>
        </p:nvGraphicFramePr>
        <p:xfrm>
          <a:off x="8856661" y="1512412"/>
          <a:ext cx="194217" cy="303213"/>
        </p:xfrm>
        <a:graphic>
          <a:graphicData uri="http://schemas.openxmlformats.org/presentationml/2006/ole">
            <mc:AlternateContent xmlns:mc="http://schemas.openxmlformats.org/markup-compatibility/2006">
              <mc:Choice xmlns:v="urn:schemas-microsoft-com:vml" Requires="v">
                <p:oleObj name="Formula" r:id="rId26" imgW="80280" imgH="129600" progId="Equation.Ribbit">
                  <p:embed/>
                </p:oleObj>
              </mc:Choice>
              <mc:Fallback>
                <p:oleObj name="Formula" r:id="rId26" imgW="80280" imgH="129600" progId="Equation.Ribbit">
                  <p:embed/>
                  <p:pic>
                    <p:nvPicPr>
                      <p:cNvPr id="28" name="对象 27"/>
                      <p:cNvPicPr/>
                      <p:nvPr/>
                    </p:nvPicPr>
                    <p:blipFill>
                      <a:blip r:embed="rId25"/>
                      <a:stretch>
                        <a:fillRect/>
                      </a:stretch>
                    </p:blipFill>
                    <p:spPr>
                      <a:xfrm>
                        <a:off x="8856661" y="1512412"/>
                        <a:ext cx="194217" cy="303213"/>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0A291C16-68E7-4676-B60E-BD8339DC4D2A}"/>
              </a:ext>
            </a:extLst>
          </p:cNvPr>
          <p:cNvGraphicFramePr>
            <a:graphicFrameLocks noChangeAspect="1"/>
          </p:cNvGraphicFramePr>
          <p:nvPr>
            <p:extLst>
              <p:ext uri="{D42A27DB-BD31-4B8C-83A1-F6EECF244321}">
                <p14:modId xmlns:p14="http://schemas.microsoft.com/office/powerpoint/2010/main" val="1338993027"/>
              </p:ext>
            </p:extLst>
          </p:nvPr>
        </p:nvGraphicFramePr>
        <p:xfrm>
          <a:off x="5985170" y="1757468"/>
          <a:ext cx="178032" cy="360362"/>
        </p:xfrm>
        <a:graphic>
          <a:graphicData uri="http://schemas.openxmlformats.org/presentationml/2006/ole">
            <mc:AlternateContent xmlns:mc="http://schemas.openxmlformats.org/markup-compatibility/2006">
              <mc:Choice xmlns:v="urn:schemas-microsoft-com:vml" Requires="v">
                <p:oleObj name="Formula" r:id="rId27" imgW="80280" imgH="167760" progId="Equation.Ribbit">
                  <p:embed/>
                </p:oleObj>
              </mc:Choice>
              <mc:Fallback>
                <p:oleObj name="Formula" r:id="rId27" imgW="80280" imgH="167760" progId="Equation.Ribbit">
                  <p:embed/>
                  <p:pic>
                    <p:nvPicPr>
                      <p:cNvPr id="3" name="对象 2"/>
                      <p:cNvPicPr/>
                      <p:nvPr/>
                    </p:nvPicPr>
                    <p:blipFill>
                      <a:blip r:embed="rId28"/>
                      <a:stretch>
                        <a:fillRect/>
                      </a:stretch>
                    </p:blipFill>
                    <p:spPr>
                      <a:xfrm>
                        <a:off x="5985170" y="1757468"/>
                        <a:ext cx="178032" cy="360362"/>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32AA57D9-908A-2F6D-70F7-29A670290EF7}"/>
              </a:ext>
            </a:extLst>
          </p:cNvPr>
          <p:cNvGraphicFramePr>
            <a:graphicFrameLocks noChangeAspect="1"/>
          </p:cNvGraphicFramePr>
          <p:nvPr>
            <p:extLst>
              <p:ext uri="{D42A27DB-BD31-4B8C-83A1-F6EECF244321}">
                <p14:modId xmlns:p14="http://schemas.microsoft.com/office/powerpoint/2010/main" val="3844795276"/>
              </p:ext>
            </p:extLst>
          </p:nvPr>
        </p:nvGraphicFramePr>
        <p:xfrm>
          <a:off x="4111625" y="5317650"/>
          <a:ext cx="194217" cy="303213"/>
        </p:xfrm>
        <a:graphic>
          <a:graphicData uri="http://schemas.openxmlformats.org/presentationml/2006/ole">
            <mc:AlternateContent xmlns:mc="http://schemas.openxmlformats.org/markup-compatibility/2006">
              <mc:Choice xmlns:v="urn:schemas-microsoft-com:vml" Requires="v">
                <p:oleObj name="Formula" r:id="rId29" imgW="80280" imgH="129600" progId="Equation.Ribbit">
                  <p:embed/>
                </p:oleObj>
              </mc:Choice>
              <mc:Fallback>
                <p:oleObj name="Formula" r:id="rId29" imgW="80280" imgH="129600" progId="Equation.Ribbit">
                  <p:embed/>
                  <p:pic>
                    <p:nvPicPr>
                      <p:cNvPr id="29" name="对象 28"/>
                      <p:cNvPicPr/>
                      <p:nvPr/>
                    </p:nvPicPr>
                    <p:blipFill>
                      <a:blip r:embed="rId25"/>
                      <a:stretch>
                        <a:fillRect/>
                      </a:stretch>
                    </p:blipFill>
                    <p:spPr>
                      <a:xfrm>
                        <a:off x="4111625" y="5317650"/>
                        <a:ext cx="194217" cy="303213"/>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882ABB31-C721-1C1D-CD5D-B91DDB4797D6}"/>
              </a:ext>
            </a:extLst>
          </p:cNvPr>
          <p:cNvGraphicFramePr>
            <a:graphicFrameLocks noChangeAspect="1"/>
          </p:cNvGraphicFramePr>
          <p:nvPr>
            <p:extLst>
              <p:ext uri="{D42A27DB-BD31-4B8C-83A1-F6EECF244321}">
                <p14:modId xmlns:p14="http://schemas.microsoft.com/office/powerpoint/2010/main" val="2309912729"/>
              </p:ext>
            </p:extLst>
          </p:nvPr>
        </p:nvGraphicFramePr>
        <p:xfrm>
          <a:off x="3612164" y="3956521"/>
          <a:ext cx="154271" cy="310890"/>
        </p:xfrm>
        <a:graphic>
          <a:graphicData uri="http://schemas.openxmlformats.org/presentationml/2006/ole">
            <mc:AlternateContent xmlns:mc="http://schemas.openxmlformats.org/markup-compatibility/2006">
              <mc:Choice xmlns:v="urn:schemas-microsoft-com:vml" Requires="v">
                <p:oleObj name="Formula" r:id="rId30" imgW="80280" imgH="167760" progId="Equation.Ribbit">
                  <p:embed/>
                </p:oleObj>
              </mc:Choice>
              <mc:Fallback>
                <p:oleObj name="Formula" r:id="rId30" imgW="80280" imgH="167760" progId="Equation.Ribbit">
                  <p:embed/>
                  <p:pic>
                    <p:nvPicPr>
                      <p:cNvPr id="30" name="对象 29"/>
                      <p:cNvPicPr/>
                      <p:nvPr/>
                    </p:nvPicPr>
                    <p:blipFill>
                      <a:blip r:embed="rId28"/>
                      <a:stretch>
                        <a:fillRect/>
                      </a:stretch>
                    </p:blipFill>
                    <p:spPr>
                      <a:xfrm>
                        <a:off x="3612164" y="3956521"/>
                        <a:ext cx="154271" cy="310890"/>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B0FB7D58-C241-D415-65AB-DBF841DA642D}"/>
              </a:ext>
            </a:extLst>
          </p:cNvPr>
          <p:cNvGraphicFramePr>
            <a:graphicFrameLocks noChangeAspect="1"/>
          </p:cNvGraphicFramePr>
          <p:nvPr>
            <p:extLst>
              <p:ext uri="{D42A27DB-BD31-4B8C-83A1-F6EECF244321}">
                <p14:modId xmlns:p14="http://schemas.microsoft.com/office/powerpoint/2010/main" val="3683566540"/>
              </p:ext>
            </p:extLst>
          </p:nvPr>
        </p:nvGraphicFramePr>
        <p:xfrm>
          <a:off x="2379284" y="2285525"/>
          <a:ext cx="205546" cy="268288"/>
        </p:xfrm>
        <a:graphic>
          <a:graphicData uri="http://schemas.openxmlformats.org/presentationml/2006/ole">
            <mc:AlternateContent xmlns:mc="http://schemas.openxmlformats.org/markup-compatibility/2006">
              <mc:Choice xmlns:v="urn:schemas-microsoft-com:vml" Requires="v">
                <p:oleObj name="Formula" r:id="rId31" imgW="97920" imgH="131040" progId="Equation.Ribbit">
                  <p:embed/>
                </p:oleObj>
              </mc:Choice>
              <mc:Fallback>
                <p:oleObj name="Formula" r:id="rId31" imgW="97920" imgH="131040" progId="Equation.Ribbit">
                  <p:embed/>
                  <p:pic>
                    <p:nvPicPr>
                      <p:cNvPr id="7" name="对象 6"/>
                      <p:cNvPicPr/>
                      <p:nvPr/>
                    </p:nvPicPr>
                    <p:blipFill>
                      <a:blip r:embed="rId32"/>
                      <a:stretch>
                        <a:fillRect/>
                      </a:stretch>
                    </p:blipFill>
                    <p:spPr>
                      <a:xfrm>
                        <a:off x="2379284" y="2285525"/>
                        <a:ext cx="205546" cy="268288"/>
                      </a:xfrm>
                      <a:prstGeom prst="rect">
                        <a:avLst/>
                      </a:prstGeom>
                    </p:spPr>
                  </p:pic>
                </p:oleObj>
              </mc:Fallback>
            </mc:AlternateContent>
          </a:graphicData>
        </a:graphic>
      </p:graphicFrame>
    </p:spTree>
    <p:extLst>
      <p:ext uri="{BB962C8B-B14F-4D97-AF65-F5344CB8AC3E}">
        <p14:creationId xmlns:p14="http://schemas.microsoft.com/office/powerpoint/2010/main" val="523906131"/>
      </p:ext>
    </p:extLst>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缺失值处理</a:t>
            </a:r>
          </a:p>
        </p:txBody>
      </p:sp>
      <p:sp>
        <p:nvSpPr>
          <p:cNvPr id="2" name="内容占位符 2">
            <a:extLst>
              <a:ext uri="{FF2B5EF4-FFF2-40B4-BE49-F238E27FC236}">
                <a16:creationId xmlns:a16="http://schemas.microsoft.com/office/drawing/2014/main" id="{E9832440-B44B-EAA9-1AEF-A00C53A918A2}"/>
              </a:ext>
            </a:extLst>
          </p:cNvPr>
          <p:cNvSpPr txBox="1">
            <a:spLocks/>
          </p:cNvSpPr>
          <p:nvPr/>
        </p:nvSpPr>
        <p:spPr>
          <a:xfrm>
            <a:off x="753140" y="1470636"/>
            <a:ext cx="8834411" cy="4930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 基于上述定义，可得</a:t>
            </a: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     其中</a:t>
            </a: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rPr>
              <a:t> 对于</a:t>
            </a:r>
            <a:r>
              <a:rPr kumimoji="0" lang="en-US" altLang="zh-CN" sz="2200" b="0" i="0" u="none" strike="noStrike" kern="1200" cap="none" spc="0" normalizeH="0" baseline="0" noProof="0" dirty="0">
                <a:ln>
                  <a:noFill/>
                </a:ln>
                <a:solidFill>
                  <a:sysClr val="windowText" lastClr="000000"/>
                </a:solidFill>
                <a:effectLst/>
                <a:uLnTx/>
                <a:uFillTx/>
                <a:latin typeface="+mj-ea"/>
                <a:ea typeface="+mj-ea"/>
                <a:cs typeface="+mn-cs"/>
              </a:rPr>
              <a:t>Q2</a:t>
            </a:r>
          </a:p>
          <a:p>
            <a:pPr marL="685800" marR="0" lvl="1"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rPr>
              <a:t>若样本  在划分属性  上的取值已知，则将   划入与其取值对应的子结点，且样本权值在子结点中保持为</a:t>
            </a:r>
          </a:p>
          <a:p>
            <a:pPr marL="685800" marR="0" lvl="1" indent="-36000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rPr>
              <a:t>若样本  在划分属性  上的取值未知，则将   同时划入所有子结点，且样本权值在与属性值    对应的子结点中调整为          </a:t>
            </a:r>
            <a:r>
              <a:rPr kumimoji="0" lang="en-US" altLang="zh-CN" sz="2000" b="0" i="0" u="none" strike="noStrike" kern="1200" cap="none" spc="0" normalizeH="0" baseline="0" noProof="0" dirty="0">
                <a:ln>
                  <a:noFill/>
                </a:ln>
                <a:solidFill>
                  <a:sysClr val="windowText" lastClr="000000"/>
                </a:solidFill>
                <a:effectLst/>
                <a:uLnTx/>
                <a:uFillTx/>
                <a:latin typeface="+mj-ea"/>
                <a:ea typeface="+mj-ea"/>
                <a:cs typeface="+mn-cs"/>
              </a:rPr>
              <a:t>(</a:t>
            </a:r>
            <a:r>
              <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rPr>
              <a:t>直观来看，相当于让同一个样本以不同概率划入不同的子结点中去</a:t>
            </a:r>
            <a:r>
              <a:rPr kumimoji="0" lang="en-US" altLang="zh-CN" sz="2000" b="0" i="0" u="none" strike="noStrike" kern="1200" cap="none" spc="0" normalizeH="0" baseline="0" noProof="0" dirty="0">
                <a:ln>
                  <a:noFill/>
                </a:ln>
                <a:solidFill>
                  <a:sysClr val="windowText" lastClr="000000"/>
                </a:solidFill>
                <a:effectLst/>
                <a:uLnTx/>
                <a:uFillTx/>
                <a:latin typeface="+mj-ea"/>
                <a:ea typeface="+mj-ea"/>
                <a:cs typeface="+mn-cs"/>
              </a:rPr>
              <a:t>)</a:t>
            </a:r>
            <a:endParaRPr kumimoji="0" lang="zh-CN" altLang="en-US" sz="2000" b="0" i="0" u="none" strike="noStrike" kern="1200" cap="none" spc="0" normalizeH="0" baseline="0" noProof="0" dirty="0">
              <a:ln>
                <a:noFill/>
              </a:ln>
              <a:solidFill>
                <a:sysClr val="windowText" lastClr="000000"/>
              </a:solidFill>
              <a:effectLst/>
              <a:uLnTx/>
              <a:uFillTx/>
              <a:latin typeface="+mj-ea"/>
              <a:ea typeface="+mj-ea"/>
              <a:cs typeface="+mn-cs"/>
            </a:endParaRPr>
          </a:p>
        </p:txBody>
      </p:sp>
      <p:graphicFrame>
        <p:nvGraphicFramePr>
          <p:cNvPr id="3" name="对象 2">
            <a:extLst>
              <a:ext uri="{FF2B5EF4-FFF2-40B4-BE49-F238E27FC236}">
                <a16:creationId xmlns:a16="http://schemas.microsoft.com/office/drawing/2014/main" id="{91411C93-4755-C2AB-D550-F9F5ED793058}"/>
              </a:ext>
            </a:extLst>
          </p:cNvPr>
          <p:cNvGraphicFramePr>
            <a:graphicFrameLocks noChangeAspect="1"/>
          </p:cNvGraphicFramePr>
          <p:nvPr>
            <p:extLst>
              <p:ext uri="{D42A27DB-BD31-4B8C-83A1-F6EECF244321}">
                <p14:modId xmlns:p14="http://schemas.microsoft.com/office/powerpoint/2010/main" val="1324775153"/>
              </p:ext>
            </p:extLst>
          </p:nvPr>
        </p:nvGraphicFramePr>
        <p:xfrm>
          <a:off x="3050254" y="2020250"/>
          <a:ext cx="2754312" cy="300038"/>
        </p:xfrm>
        <a:graphic>
          <a:graphicData uri="http://schemas.openxmlformats.org/presentationml/2006/ole">
            <mc:AlternateContent xmlns:mc="http://schemas.openxmlformats.org/markup-compatibility/2006">
              <mc:Choice xmlns:v="urn:schemas-microsoft-com:vml" Requires="v">
                <p:oleObj name="Formula" r:id="rId3" imgW="1858320" imgH="201960" progId="Equation.Ribbit">
                  <p:embed/>
                </p:oleObj>
              </mc:Choice>
              <mc:Fallback>
                <p:oleObj name="Formula" r:id="rId3" imgW="1858320" imgH="201960" progId="Equation.Ribbit">
                  <p:embed/>
                  <p:pic>
                    <p:nvPicPr>
                      <p:cNvPr id="4" name="对象 3"/>
                      <p:cNvPicPr/>
                      <p:nvPr/>
                    </p:nvPicPr>
                    <p:blipFill>
                      <a:blip r:embed="rId4"/>
                      <a:stretch>
                        <a:fillRect/>
                      </a:stretch>
                    </p:blipFill>
                    <p:spPr>
                      <a:xfrm>
                        <a:off x="3050254" y="2020250"/>
                        <a:ext cx="2754312" cy="300038"/>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FA3FF9B9-0382-1684-B0EB-77F743E8450C}"/>
              </a:ext>
            </a:extLst>
          </p:cNvPr>
          <p:cNvGraphicFramePr>
            <a:graphicFrameLocks noChangeAspect="1"/>
          </p:cNvGraphicFramePr>
          <p:nvPr>
            <p:extLst>
              <p:ext uri="{D42A27DB-BD31-4B8C-83A1-F6EECF244321}">
                <p14:modId xmlns:p14="http://schemas.microsoft.com/office/powerpoint/2010/main" val="3729206349"/>
              </p:ext>
            </p:extLst>
          </p:nvPr>
        </p:nvGraphicFramePr>
        <p:xfrm>
          <a:off x="4093241" y="2306000"/>
          <a:ext cx="3154363" cy="660400"/>
        </p:xfrm>
        <a:graphic>
          <a:graphicData uri="http://schemas.openxmlformats.org/presentationml/2006/ole">
            <mc:AlternateContent xmlns:mc="http://schemas.openxmlformats.org/markup-compatibility/2006">
              <mc:Choice xmlns:v="urn:schemas-microsoft-com:vml" Requires="v">
                <p:oleObj name="Formula" r:id="rId5" imgW="2199960" imgH="462600" progId="Equation.Ribbit">
                  <p:embed/>
                </p:oleObj>
              </mc:Choice>
              <mc:Fallback>
                <p:oleObj name="Formula" r:id="rId5" imgW="2199960" imgH="462600" progId="Equation.Ribbit">
                  <p:embed/>
                  <p:pic>
                    <p:nvPicPr>
                      <p:cNvPr id="5" name="对象 4"/>
                      <p:cNvPicPr/>
                      <p:nvPr/>
                    </p:nvPicPr>
                    <p:blipFill>
                      <a:blip r:embed="rId6"/>
                      <a:stretch>
                        <a:fillRect/>
                      </a:stretch>
                    </p:blipFill>
                    <p:spPr>
                      <a:xfrm>
                        <a:off x="4093241" y="2306000"/>
                        <a:ext cx="3154363" cy="660400"/>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685936F4-7F65-EE1B-5134-A7C1089878AF}"/>
              </a:ext>
            </a:extLst>
          </p:cNvPr>
          <p:cNvGraphicFramePr>
            <a:graphicFrameLocks noChangeAspect="1"/>
          </p:cNvGraphicFramePr>
          <p:nvPr>
            <p:extLst>
              <p:ext uri="{D42A27DB-BD31-4B8C-83A1-F6EECF244321}">
                <p14:modId xmlns:p14="http://schemas.microsoft.com/office/powerpoint/2010/main" val="1025081583"/>
              </p:ext>
            </p:extLst>
          </p:nvPr>
        </p:nvGraphicFramePr>
        <p:xfrm>
          <a:off x="3424904" y="3244213"/>
          <a:ext cx="2541587" cy="744537"/>
        </p:xfrm>
        <a:graphic>
          <a:graphicData uri="http://schemas.openxmlformats.org/presentationml/2006/ole">
            <mc:AlternateContent xmlns:mc="http://schemas.openxmlformats.org/markup-compatibility/2006">
              <mc:Choice xmlns:v="urn:schemas-microsoft-com:vml" Requires="v">
                <p:oleObj name="Formula" r:id="rId7" imgW="1644840" imgH="480240" progId="Equation.Ribbit">
                  <p:embed/>
                </p:oleObj>
              </mc:Choice>
              <mc:Fallback>
                <p:oleObj name="Formula" r:id="rId7" imgW="1644840" imgH="480240" progId="Equation.Ribbit">
                  <p:embed/>
                  <p:pic>
                    <p:nvPicPr>
                      <p:cNvPr id="6" name="对象 5"/>
                      <p:cNvPicPr/>
                      <p:nvPr/>
                    </p:nvPicPr>
                    <p:blipFill>
                      <a:blip r:embed="rId8"/>
                      <a:stretch>
                        <a:fillRect/>
                      </a:stretch>
                    </p:blipFill>
                    <p:spPr>
                      <a:xfrm>
                        <a:off x="3424904" y="3244213"/>
                        <a:ext cx="2541587" cy="744537"/>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EE4B0EC-1286-5BAD-CA3B-0BF57AD4E772}"/>
              </a:ext>
            </a:extLst>
          </p:cNvPr>
          <p:cNvGraphicFramePr>
            <a:graphicFrameLocks noChangeAspect="1"/>
          </p:cNvGraphicFramePr>
          <p:nvPr>
            <p:extLst>
              <p:ext uri="{D42A27DB-BD31-4B8C-83A1-F6EECF244321}">
                <p14:modId xmlns:p14="http://schemas.microsoft.com/office/powerpoint/2010/main" val="3580119630"/>
              </p:ext>
            </p:extLst>
          </p:nvPr>
        </p:nvGraphicFramePr>
        <p:xfrm>
          <a:off x="4814745" y="4776944"/>
          <a:ext cx="355600" cy="271462"/>
        </p:xfrm>
        <a:graphic>
          <a:graphicData uri="http://schemas.openxmlformats.org/presentationml/2006/ole">
            <mc:AlternateContent xmlns:mc="http://schemas.openxmlformats.org/markup-compatibility/2006">
              <mc:Choice xmlns:v="urn:schemas-microsoft-com:vml" Requires="v">
                <p:oleObj name="Formula" r:id="rId9" imgW="171720" imgH="131040" progId="Equation.Ribbit">
                  <p:embed/>
                </p:oleObj>
              </mc:Choice>
              <mc:Fallback>
                <p:oleObj name="Formula" r:id="rId9" imgW="171720" imgH="131040" progId="Equation.Ribbit">
                  <p:embed/>
                  <p:pic>
                    <p:nvPicPr>
                      <p:cNvPr id="7" name="对象 6"/>
                      <p:cNvPicPr/>
                      <p:nvPr/>
                    </p:nvPicPr>
                    <p:blipFill>
                      <a:blip r:embed="rId10"/>
                      <a:stretch>
                        <a:fillRect/>
                      </a:stretch>
                    </p:blipFill>
                    <p:spPr>
                      <a:xfrm>
                        <a:off x="4814745" y="4776944"/>
                        <a:ext cx="355600" cy="271462"/>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C6552580-94ED-69A3-6C22-053BD3B12F4C}"/>
              </a:ext>
            </a:extLst>
          </p:cNvPr>
          <p:cNvGraphicFramePr>
            <a:graphicFrameLocks noChangeAspect="1"/>
          </p:cNvGraphicFramePr>
          <p:nvPr>
            <p:extLst>
              <p:ext uri="{D42A27DB-BD31-4B8C-83A1-F6EECF244321}">
                <p14:modId xmlns:p14="http://schemas.microsoft.com/office/powerpoint/2010/main" val="1670403680"/>
              </p:ext>
            </p:extLst>
          </p:nvPr>
        </p:nvGraphicFramePr>
        <p:xfrm>
          <a:off x="3567778" y="5288522"/>
          <a:ext cx="268288" cy="325437"/>
        </p:xfrm>
        <a:graphic>
          <a:graphicData uri="http://schemas.openxmlformats.org/presentationml/2006/ole">
            <mc:AlternateContent xmlns:mc="http://schemas.openxmlformats.org/markup-compatibility/2006">
              <mc:Choice xmlns:v="urn:schemas-microsoft-com:vml" Requires="v">
                <p:oleObj name="Formula" r:id="rId11" imgW="134640" imgH="162720" progId="Equation.Ribbit">
                  <p:embed/>
                </p:oleObj>
              </mc:Choice>
              <mc:Fallback>
                <p:oleObj name="Formula" r:id="rId11" imgW="134640" imgH="162720" progId="Equation.Ribbit">
                  <p:embed/>
                  <p:pic>
                    <p:nvPicPr>
                      <p:cNvPr id="8" name="对象 7"/>
                      <p:cNvPicPr/>
                      <p:nvPr/>
                    </p:nvPicPr>
                    <p:blipFill>
                      <a:blip r:embed="rId12"/>
                      <a:stretch>
                        <a:fillRect/>
                      </a:stretch>
                    </p:blipFill>
                    <p:spPr>
                      <a:xfrm>
                        <a:off x="3567778" y="5288522"/>
                        <a:ext cx="268288" cy="325437"/>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E77A1217-ADB0-9182-037F-2134CC983903}"/>
              </a:ext>
            </a:extLst>
          </p:cNvPr>
          <p:cNvGraphicFramePr>
            <a:graphicFrameLocks noChangeAspect="1"/>
          </p:cNvGraphicFramePr>
          <p:nvPr>
            <p:extLst>
              <p:ext uri="{D42A27DB-BD31-4B8C-83A1-F6EECF244321}">
                <p14:modId xmlns:p14="http://schemas.microsoft.com/office/powerpoint/2010/main" val="3577520764"/>
              </p:ext>
            </p:extLst>
          </p:nvPr>
        </p:nvGraphicFramePr>
        <p:xfrm>
          <a:off x="6366676" y="5333363"/>
          <a:ext cx="812800" cy="323850"/>
        </p:xfrm>
        <a:graphic>
          <a:graphicData uri="http://schemas.openxmlformats.org/presentationml/2006/ole">
            <mc:AlternateContent xmlns:mc="http://schemas.openxmlformats.org/markup-compatibility/2006">
              <mc:Choice xmlns:v="urn:schemas-microsoft-com:vml" Requires="v">
                <p:oleObj name="Formula" r:id="rId13" imgW="410400" imgH="164160" progId="Equation.Ribbit">
                  <p:embed/>
                </p:oleObj>
              </mc:Choice>
              <mc:Fallback>
                <p:oleObj name="Formula" r:id="rId13" imgW="410400" imgH="164160" progId="Equation.Ribbit">
                  <p:embed/>
                  <p:pic>
                    <p:nvPicPr>
                      <p:cNvPr id="9" name="对象 8"/>
                      <p:cNvPicPr/>
                      <p:nvPr/>
                    </p:nvPicPr>
                    <p:blipFill>
                      <a:blip r:embed="rId14"/>
                      <a:stretch>
                        <a:fillRect/>
                      </a:stretch>
                    </p:blipFill>
                    <p:spPr>
                      <a:xfrm>
                        <a:off x="6366676" y="5333363"/>
                        <a:ext cx="812800" cy="32385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053F2F3E-3219-FA99-BDE3-4BB7593E1B92}"/>
              </a:ext>
            </a:extLst>
          </p:cNvPr>
          <p:cNvGraphicFramePr>
            <a:graphicFrameLocks noChangeAspect="1"/>
          </p:cNvGraphicFramePr>
          <p:nvPr>
            <p:extLst>
              <p:ext uri="{D42A27DB-BD31-4B8C-83A1-F6EECF244321}">
                <p14:modId xmlns:p14="http://schemas.microsoft.com/office/powerpoint/2010/main" val="1753546151"/>
              </p:ext>
            </p:extLst>
          </p:nvPr>
        </p:nvGraphicFramePr>
        <p:xfrm>
          <a:off x="6144291" y="4479288"/>
          <a:ext cx="200025" cy="271463"/>
        </p:xfrm>
        <a:graphic>
          <a:graphicData uri="http://schemas.openxmlformats.org/presentationml/2006/ole">
            <mc:AlternateContent xmlns:mc="http://schemas.openxmlformats.org/markup-compatibility/2006">
              <mc:Choice xmlns:v="urn:schemas-microsoft-com:vml" Requires="v">
                <p:oleObj name="Formula" r:id="rId15" imgW="97920" imgH="131040" progId="Equation.Ribbit">
                  <p:embed/>
                </p:oleObj>
              </mc:Choice>
              <mc:Fallback>
                <p:oleObj name="Formula" r:id="rId15" imgW="97920" imgH="131040" progId="Equation.Ribbit">
                  <p:embed/>
                  <p:pic>
                    <p:nvPicPr>
                      <p:cNvPr id="11" name="对象 10"/>
                      <p:cNvPicPr/>
                      <p:nvPr/>
                    </p:nvPicPr>
                    <p:blipFill>
                      <a:blip r:embed="rId16"/>
                      <a:stretch>
                        <a:fillRect/>
                      </a:stretch>
                    </p:blipFill>
                    <p:spPr>
                      <a:xfrm>
                        <a:off x="6144291" y="4479288"/>
                        <a:ext cx="200025" cy="271463"/>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99253FEF-E7BB-B5EB-1F9F-BCBA9AD1A065}"/>
              </a:ext>
            </a:extLst>
          </p:cNvPr>
          <p:cNvGraphicFramePr>
            <a:graphicFrameLocks noChangeAspect="1"/>
          </p:cNvGraphicFramePr>
          <p:nvPr>
            <p:extLst>
              <p:ext uri="{D42A27DB-BD31-4B8C-83A1-F6EECF244321}">
                <p14:modId xmlns:p14="http://schemas.microsoft.com/office/powerpoint/2010/main" val="1543669826"/>
              </p:ext>
            </p:extLst>
          </p:nvPr>
        </p:nvGraphicFramePr>
        <p:xfrm>
          <a:off x="6144291" y="5061900"/>
          <a:ext cx="200025" cy="271463"/>
        </p:xfrm>
        <a:graphic>
          <a:graphicData uri="http://schemas.openxmlformats.org/presentationml/2006/ole">
            <mc:AlternateContent xmlns:mc="http://schemas.openxmlformats.org/markup-compatibility/2006">
              <mc:Choice xmlns:v="urn:schemas-microsoft-com:vml" Requires="v">
                <p:oleObj name="Formula" r:id="rId17" imgW="97920" imgH="131040" progId="Equation.Ribbit">
                  <p:embed/>
                </p:oleObj>
              </mc:Choice>
              <mc:Fallback>
                <p:oleObj name="Formula" r:id="rId17" imgW="97920" imgH="131040" progId="Equation.Ribbit">
                  <p:embed/>
                  <p:pic>
                    <p:nvPicPr>
                      <p:cNvPr id="12" name="对象 11"/>
                      <p:cNvPicPr/>
                      <p:nvPr/>
                    </p:nvPicPr>
                    <p:blipFill>
                      <a:blip r:embed="rId16"/>
                      <a:stretch>
                        <a:fillRect/>
                      </a:stretch>
                    </p:blipFill>
                    <p:spPr>
                      <a:xfrm>
                        <a:off x="6144291" y="5061900"/>
                        <a:ext cx="200025" cy="271463"/>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E027F246-8F1C-5B25-87D8-5B61C923885E}"/>
              </a:ext>
            </a:extLst>
          </p:cNvPr>
          <p:cNvGraphicFramePr>
            <a:graphicFrameLocks noChangeAspect="1"/>
          </p:cNvGraphicFramePr>
          <p:nvPr>
            <p:extLst>
              <p:ext uri="{D42A27DB-BD31-4B8C-83A1-F6EECF244321}">
                <p14:modId xmlns:p14="http://schemas.microsoft.com/office/powerpoint/2010/main" val="1447030904"/>
              </p:ext>
            </p:extLst>
          </p:nvPr>
        </p:nvGraphicFramePr>
        <p:xfrm>
          <a:off x="3740816" y="4479288"/>
          <a:ext cx="190500" cy="304800"/>
        </p:xfrm>
        <a:graphic>
          <a:graphicData uri="http://schemas.openxmlformats.org/presentationml/2006/ole">
            <mc:AlternateContent xmlns:mc="http://schemas.openxmlformats.org/markup-compatibility/2006">
              <mc:Choice xmlns:v="urn:schemas-microsoft-com:vml" Requires="v">
                <p:oleObj name="Formula" r:id="rId18" imgW="80280" imgH="129600" progId="Equation.Ribbit">
                  <p:embed/>
                </p:oleObj>
              </mc:Choice>
              <mc:Fallback>
                <p:oleObj name="Formula" r:id="rId18" imgW="80280" imgH="129600" progId="Equation.Ribbit">
                  <p:embed/>
                  <p:pic>
                    <p:nvPicPr>
                      <p:cNvPr id="13" name="对象 12"/>
                      <p:cNvPicPr/>
                      <p:nvPr/>
                    </p:nvPicPr>
                    <p:blipFill>
                      <a:blip r:embed="rId19"/>
                      <a:stretch>
                        <a:fillRect/>
                      </a:stretch>
                    </p:blipFill>
                    <p:spPr>
                      <a:xfrm>
                        <a:off x="3740816" y="4479288"/>
                        <a:ext cx="190500" cy="30480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996C48F7-72CC-FDAC-616C-C42FCCA0FF03}"/>
              </a:ext>
            </a:extLst>
          </p:cNvPr>
          <p:cNvGraphicFramePr>
            <a:graphicFrameLocks noChangeAspect="1"/>
          </p:cNvGraphicFramePr>
          <p:nvPr>
            <p:extLst>
              <p:ext uri="{D42A27DB-BD31-4B8C-83A1-F6EECF244321}">
                <p14:modId xmlns:p14="http://schemas.microsoft.com/office/powerpoint/2010/main" val="3832799301"/>
              </p:ext>
            </p:extLst>
          </p:nvPr>
        </p:nvGraphicFramePr>
        <p:xfrm>
          <a:off x="3734466" y="5071425"/>
          <a:ext cx="190500" cy="303213"/>
        </p:xfrm>
        <a:graphic>
          <a:graphicData uri="http://schemas.openxmlformats.org/presentationml/2006/ole">
            <mc:AlternateContent xmlns:mc="http://schemas.openxmlformats.org/markup-compatibility/2006">
              <mc:Choice xmlns:v="urn:schemas-microsoft-com:vml" Requires="v">
                <p:oleObj name="Formula" r:id="rId20" imgW="80280" imgH="129600" progId="Equation.Ribbit">
                  <p:embed/>
                </p:oleObj>
              </mc:Choice>
              <mc:Fallback>
                <p:oleObj name="Formula" r:id="rId20" imgW="80280" imgH="129600" progId="Equation.Ribbit">
                  <p:embed/>
                  <p:pic>
                    <p:nvPicPr>
                      <p:cNvPr id="14" name="对象 13"/>
                      <p:cNvPicPr/>
                      <p:nvPr/>
                    </p:nvPicPr>
                    <p:blipFill>
                      <a:blip r:embed="rId19"/>
                      <a:stretch>
                        <a:fillRect/>
                      </a:stretch>
                    </p:blipFill>
                    <p:spPr>
                      <a:xfrm>
                        <a:off x="3734466" y="5071425"/>
                        <a:ext cx="190500" cy="303213"/>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1C687C71-784B-5C49-7537-C52F66C9E46A}"/>
              </a:ext>
            </a:extLst>
          </p:cNvPr>
          <p:cNvGraphicFramePr>
            <a:graphicFrameLocks noChangeAspect="1"/>
          </p:cNvGraphicFramePr>
          <p:nvPr>
            <p:extLst>
              <p:ext uri="{D42A27DB-BD31-4B8C-83A1-F6EECF244321}">
                <p14:modId xmlns:p14="http://schemas.microsoft.com/office/powerpoint/2010/main" val="634842216"/>
              </p:ext>
            </p:extLst>
          </p:nvPr>
        </p:nvGraphicFramePr>
        <p:xfrm>
          <a:off x="2271478" y="4487225"/>
          <a:ext cx="200025" cy="271463"/>
        </p:xfrm>
        <a:graphic>
          <a:graphicData uri="http://schemas.openxmlformats.org/presentationml/2006/ole">
            <mc:AlternateContent xmlns:mc="http://schemas.openxmlformats.org/markup-compatibility/2006">
              <mc:Choice xmlns:v="urn:schemas-microsoft-com:vml" Requires="v">
                <p:oleObj name="Formula" r:id="rId21" imgW="97920" imgH="131040" progId="Equation.Ribbit">
                  <p:embed/>
                </p:oleObj>
              </mc:Choice>
              <mc:Fallback>
                <p:oleObj name="Formula" r:id="rId21" imgW="97920" imgH="131040" progId="Equation.Ribbit">
                  <p:embed/>
                  <p:pic>
                    <p:nvPicPr>
                      <p:cNvPr id="16" name="对象 15"/>
                      <p:cNvPicPr/>
                      <p:nvPr/>
                    </p:nvPicPr>
                    <p:blipFill>
                      <a:blip r:embed="rId16"/>
                      <a:stretch>
                        <a:fillRect/>
                      </a:stretch>
                    </p:blipFill>
                    <p:spPr>
                      <a:xfrm>
                        <a:off x="2271478" y="4487225"/>
                        <a:ext cx="200025" cy="271463"/>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6CF0FD0A-5779-065A-95A0-632728A71B72}"/>
              </a:ext>
            </a:extLst>
          </p:cNvPr>
          <p:cNvGraphicFramePr>
            <a:graphicFrameLocks noChangeAspect="1"/>
          </p:cNvGraphicFramePr>
          <p:nvPr>
            <p:extLst>
              <p:ext uri="{D42A27DB-BD31-4B8C-83A1-F6EECF244321}">
                <p14:modId xmlns:p14="http://schemas.microsoft.com/office/powerpoint/2010/main" val="1208358063"/>
              </p:ext>
            </p:extLst>
          </p:nvPr>
        </p:nvGraphicFramePr>
        <p:xfrm>
          <a:off x="2294528" y="5092793"/>
          <a:ext cx="200025" cy="271463"/>
        </p:xfrm>
        <a:graphic>
          <a:graphicData uri="http://schemas.openxmlformats.org/presentationml/2006/ole">
            <mc:AlternateContent xmlns:mc="http://schemas.openxmlformats.org/markup-compatibility/2006">
              <mc:Choice xmlns:v="urn:schemas-microsoft-com:vml" Requires="v">
                <p:oleObj name="Formula" r:id="rId22" imgW="97920" imgH="131040" progId="Equation.Ribbit">
                  <p:embed/>
                </p:oleObj>
              </mc:Choice>
              <mc:Fallback>
                <p:oleObj name="Formula" r:id="rId22" imgW="97920" imgH="131040" progId="Equation.Ribbit">
                  <p:embed/>
                  <p:pic>
                    <p:nvPicPr>
                      <p:cNvPr id="17" name="对象 16"/>
                      <p:cNvPicPr/>
                      <p:nvPr/>
                    </p:nvPicPr>
                    <p:blipFill>
                      <a:blip r:embed="rId16"/>
                      <a:stretch>
                        <a:fillRect/>
                      </a:stretch>
                    </p:blipFill>
                    <p:spPr>
                      <a:xfrm>
                        <a:off x="2294528" y="5092793"/>
                        <a:ext cx="200025" cy="271463"/>
                      </a:xfrm>
                      <a:prstGeom prst="rect">
                        <a:avLst/>
                      </a:prstGeom>
                    </p:spPr>
                  </p:pic>
                </p:oleObj>
              </mc:Fallback>
            </mc:AlternateContent>
          </a:graphicData>
        </a:graphic>
      </p:graphicFrame>
      <p:sp>
        <p:nvSpPr>
          <p:cNvPr id="16" name="文本框 15">
            <a:extLst>
              <a:ext uri="{FF2B5EF4-FFF2-40B4-BE49-F238E27FC236}">
                <a16:creationId xmlns:a16="http://schemas.microsoft.com/office/drawing/2014/main" id="{DB6394CF-6635-1297-9BB1-9F68C477BE4C}"/>
              </a:ext>
            </a:extLst>
          </p:cNvPr>
          <p:cNvSpPr txBox="1"/>
          <p:nvPr/>
        </p:nvSpPr>
        <p:spPr>
          <a:xfrm>
            <a:off x="3824953" y="2908393"/>
            <a:ext cx="1631684" cy="307777"/>
          </a:xfrm>
          <a:prstGeom prst="rect">
            <a:avLst/>
          </a:prstGeom>
          <a:noFill/>
        </p:spPr>
        <p:txBody>
          <a:bodyPr wrap="square" rtlCol="0">
            <a:spAutoFit/>
          </a:bodyPr>
          <a:lstStyle/>
          <a:p>
            <a:r>
              <a:rPr lang="zh-CN" altLang="en-US" sz="1400" dirty="0">
                <a:solidFill>
                  <a:srgbClr val="FF0000"/>
                </a:solidFill>
              </a:rPr>
              <a:t>无缺失值样本占比</a:t>
            </a:r>
          </a:p>
        </p:txBody>
      </p:sp>
      <p:cxnSp>
        <p:nvCxnSpPr>
          <p:cNvPr id="18" name="直接箭头连接符 17">
            <a:extLst>
              <a:ext uri="{FF2B5EF4-FFF2-40B4-BE49-F238E27FC236}">
                <a16:creationId xmlns:a16="http://schemas.microsoft.com/office/drawing/2014/main" id="{FFA0344B-3328-13AC-0FDC-B753C5C09D6E}"/>
              </a:ext>
            </a:extLst>
          </p:cNvPr>
          <p:cNvCxnSpPr>
            <a:endCxn id="16" idx="0"/>
          </p:cNvCxnSpPr>
          <p:nvPr/>
        </p:nvCxnSpPr>
        <p:spPr>
          <a:xfrm>
            <a:off x="4427410" y="2721298"/>
            <a:ext cx="133639" cy="18709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5FA046D5-154A-4817-272C-8F753EEFFBA9}"/>
              </a:ext>
            </a:extLst>
          </p:cNvPr>
          <p:cNvSpPr txBox="1"/>
          <p:nvPr/>
        </p:nvSpPr>
        <p:spPr>
          <a:xfrm>
            <a:off x="7036466" y="1872272"/>
            <a:ext cx="3154362" cy="307777"/>
          </a:xfrm>
          <a:prstGeom prst="rect">
            <a:avLst/>
          </a:prstGeom>
          <a:noFill/>
        </p:spPr>
        <p:txBody>
          <a:bodyPr wrap="square" rtlCol="0">
            <a:spAutoFit/>
          </a:bodyPr>
          <a:lstStyle/>
          <a:p>
            <a:r>
              <a:rPr lang="zh-CN" altLang="en-US" sz="1400" dirty="0">
                <a:solidFill>
                  <a:srgbClr val="FF0000"/>
                </a:solidFill>
              </a:rPr>
              <a:t>无缺失值样例中属性</a:t>
            </a:r>
            <a:r>
              <a:rPr lang="en-US" altLang="zh-CN" sz="1400" dirty="0">
                <a:solidFill>
                  <a:srgbClr val="FF0000"/>
                </a:solidFill>
              </a:rPr>
              <a:t>a</a:t>
            </a:r>
            <a:r>
              <a:rPr lang="zh-CN" altLang="en-US" sz="1400" dirty="0">
                <a:solidFill>
                  <a:srgbClr val="FF0000"/>
                </a:solidFill>
              </a:rPr>
              <a:t>取值为</a:t>
            </a:r>
            <a:r>
              <a:rPr lang="en-US" altLang="zh-CN" sz="1400" dirty="0">
                <a:solidFill>
                  <a:srgbClr val="FF0000"/>
                </a:solidFill>
              </a:rPr>
              <a:t>v</a:t>
            </a:r>
            <a:r>
              <a:rPr lang="zh-CN" altLang="en-US" sz="1400" dirty="0">
                <a:solidFill>
                  <a:srgbClr val="FF0000"/>
                </a:solidFill>
              </a:rPr>
              <a:t>的占比</a:t>
            </a:r>
          </a:p>
        </p:txBody>
      </p:sp>
      <p:cxnSp>
        <p:nvCxnSpPr>
          <p:cNvPr id="20" name="直接箭头连接符 19">
            <a:extLst>
              <a:ext uri="{FF2B5EF4-FFF2-40B4-BE49-F238E27FC236}">
                <a16:creationId xmlns:a16="http://schemas.microsoft.com/office/drawing/2014/main" id="{E06E4822-50CC-F7D1-CF4D-3D49823455E5}"/>
              </a:ext>
            </a:extLst>
          </p:cNvPr>
          <p:cNvCxnSpPr>
            <a:cxnSpLocks/>
          </p:cNvCxnSpPr>
          <p:nvPr/>
        </p:nvCxnSpPr>
        <p:spPr>
          <a:xfrm flipV="1">
            <a:off x="6244303" y="2149477"/>
            <a:ext cx="792163" cy="38472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725470"/>
      </p:ext>
    </p:extLst>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缺失值处理</a:t>
            </a:r>
          </a:p>
        </p:txBody>
      </p:sp>
      <p:sp>
        <p:nvSpPr>
          <p:cNvPr id="13" name="内容占位符 2">
            <a:extLst>
              <a:ext uri="{FF2B5EF4-FFF2-40B4-BE49-F238E27FC236}">
                <a16:creationId xmlns:a16="http://schemas.microsoft.com/office/drawing/2014/main" id="{DA16D848-1703-98F1-386A-71A13EC46B7C}"/>
              </a:ext>
            </a:extLst>
          </p:cNvPr>
          <p:cNvSpPr txBox="1">
            <a:spLocks/>
          </p:cNvSpPr>
          <p:nvPr/>
        </p:nvSpPr>
        <p:spPr>
          <a:xfrm>
            <a:off x="6042035" y="1547293"/>
            <a:ext cx="3616411" cy="4930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l"/>
              <a:tabLst/>
              <a:defRPr/>
            </a:pPr>
            <a:endParaRPr kumimoji="0" lang="zh-CN" altLang="en-US" sz="2200" b="0" i="0" u="none" strike="noStrike" kern="1200" cap="none" spc="0" normalizeH="0" baseline="0" noProof="0">
              <a:ln>
                <a:noFill/>
              </a:ln>
              <a:solidFill>
                <a:sysClr val="windowText" lastClr="000000"/>
              </a:solidFill>
              <a:effectLst/>
              <a:uLnTx/>
              <a:uFillTx/>
              <a:latin typeface="+mj-ea"/>
              <a:ea typeface="+mj-ea"/>
              <a:cs typeface="+mn-cs"/>
            </a:endParaRPr>
          </a:p>
          <a:p>
            <a:pPr marL="342900" marR="0" lvl="0" indent="-3429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l"/>
              <a:tabLst/>
              <a:defRPr/>
            </a:pPr>
            <a:endParaRPr kumimoji="0" lang="zh-CN" altLang="en-US" sz="2200" b="0" i="0" u="none" strike="noStrike" kern="1200" cap="none" spc="0" normalizeH="0" baseline="0" noProof="0">
              <a:ln>
                <a:noFill/>
              </a:ln>
              <a:solidFill>
                <a:sysClr val="windowText" lastClr="000000"/>
              </a:solidFill>
              <a:effectLst/>
              <a:uLnTx/>
              <a:uFillTx/>
              <a:latin typeface="+mj-ea"/>
              <a:ea typeface="+mj-ea"/>
              <a:cs typeface="+mn-cs"/>
            </a:endParaRPr>
          </a:p>
          <a:p>
            <a:pPr marL="342900" marR="0" lvl="0" indent="-3429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l"/>
              <a:tabLst/>
              <a:defRPr/>
            </a:pPr>
            <a:r>
              <a:rPr kumimoji="0" lang="zh-CN" altLang="en-US" sz="2200" b="0" i="0" u="none" strike="noStrike" kern="1200" cap="none" spc="0" normalizeH="0" baseline="0" noProof="0">
                <a:ln>
                  <a:noFill/>
                </a:ln>
                <a:solidFill>
                  <a:sysClr val="windowText" lastClr="000000"/>
                </a:solidFill>
                <a:effectLst/>
                <a:uLnTx/>
                <a:uFillTx/>
                <a:latin typeface="+mj-ea"/>
                <a:ea typeface="+mj-ea"/>
                <a:cs typeface="+mn-cs"/>
              </a:rPr>
              <a:t>学习开始时，根结点包含样本集  中全部  个样例，各样例的权值均为</a:t>
            </a:r>
          </a:p>
          <a:p>
            <a:pPr marL="342900" marR="0" lvl="0" indent="-3429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l"/>
              <a:tabLst/>
              <a:defRPr/>
            </a:pPr>
            <a:r>
              <a:rPr kumimoji="0" lang="zh-CN" altLang="en-US" sz="2200" b="0" i="0" u="none" strike="noStrike" kern="1200" cap="none" spc="0" normalizeH="0" baseline="0" noProof="0">
                <a:ln>
                  <a:noFill/>
                </a:ln>
                <a:solidFill>
                  <a:sysClr val="windowText" lastClr="000000"/>
                </a:solidFill>
                <a:effectLst/>
                <a:uLnTx/>
                <a:uFillTx/>
                <a:latin typeface="+mj-ea"/>
                <a:ea typeface="+mj-ea"/>
                <a:cs typeface="+mn-cs"/>
              </a:rPr>
              <a:t>以属性“色泽”为例，该属性上无缺失值的样例子集   包含  个样例， 的信息熵为</a:t>
            </a:r>
          </a:p>
          <a:p>
            <a:pPr marL="342900" marR="0" lvl="0" indent="-3429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l"/>
              <a:tabLst/>
              <a:defRPr/>
            </a:pPr>
            <a:endParaRPr kumimoji="0" lang="zh-CN" altLang="en-US" sz="2200" b="0" i="0" u="none" strike="noStrike" kern="1200" cap="none" spc="0" normalizeH="0" baseline="0" noProof="0">
              <a:ln>
                <a:noFill/>
              </a:ln>
              <a:solidFill>
                <a:sysClr val="windowText" lastClr="000000"/>
              </a:solidFill>
              <a:effectLst/>
              <a:uLnTx/>
              <a:uFillTx/>
              <a:latin typeface="+mj-ea"/>
              <a:ea typeface="+mj-ea"/>
              <a:cs typeface="+mn-cs"/>
            </a:endParaRP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200" b="0" i="0" u="none" strike="noStrike" kern="1200" cap="none" spc="0" normalizeH="0" baseline="0" noProof="0">
              <a:ln>
                <a:noFill/>
              </a:ln>
              <a:solidFill>
                <a:sysClr val="windowText" lastClr="000000"/>
              </a:solidFill>
              <a:effectLst/>
              <a:uLnTx/>
              <a:uFillTx/>
              <a:latin typeface="+mj-ea"/>
              <a:ea typeface="+mj-ea"/>
              <a:cs typeface="+mn-cs"/>
            </a:endParaRP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r>
              <a:rPr kumimoji="0" lang="zh-CN" altLang="en-US" sz="2200" b="0" i="0" u="none" strike="noStrike" kern="1200" cap="none" spc="0" normalizeH="0" baseline="0" noProof="0">
                <a:ln>
                  <a:noFill/>
                </a:ln>
                <a:solidFill>
                  <a:sysClr val="windowText" lastClr="000000"/>
                </a:solidFill>
                <a:effectLst/>
                <a:uLnTx/>
                <a:uFillTx/>
                <a:latin typeface="+mj-ea"/>
                <a:ea typeface="+mj-ea"/>
                <a:cs typeface="+mn-cs"/>
              </a:rPr>
              <a:t>    </a:t>
            </a: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r>
              <a:rPr kumimoji="0" lang="zh-CN" altLang="en-US" sz="2200" b="0" i="0" u="none" strike="noStrike" kern="1200" cap="none" spc="0" normalizeH="0" baseline="0" noProof="0">
                <a:ln>
                  <a:noFill/>
                </a:ln>
                <a:solidFill>
                  <a:sysClr val="windowText" lastClr="000000"/>
                </a:solidFill>
                <a:effectLst/>
                <a:uLnTx/>
                <a:uFillTx/>
                <a:latin typeface="+mj-ea"/>
                <a:ea typeface="+mj-ea"/>
                <a:cs typeface="+mn-cs"/>
              </a:rPr>
              <a:t>                                           </a:t>
            </a: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p:txBody>
      </p:sp>
      <p:pic>
        <p:nvPicPr>
          <p:cNvPr id="14" name="内容占位符 3">
            <a:extLst>
              <a:ext uri="{FF2B5EF4-FFF2-40B4-BE49-F238E27FC236}">
                <a16:creationId xmlns:a16="http://schemas.microsoft.com/office/drawing/2014/main" id="{628BBC8C-A181-70FB-740B-BFB5168DA230}"/>
              </a:ext>
            </a:extLst>
          </p:cNvPr>
          <p:cNvPicPr>
            <a:picLocks noChangeAspect="1"/>
          </p:cNvPicPr>
          <p:nvPr/>
        </p:nvPicPr>
        <p:blipFill>
          <a:blip r:embed="rId3"/>
          <a:stretch>
            <a:fillRect/>
          </a:stretch>
        </p:blipFill>
        <p:spPr>
          <a:xfrm>
            <a:off x="900086" y="2094350"/>
            <a:ext cx="5198897" cy="3672063"/>
          </a:xfrm>
          <a:prstGeom prst="rect">
            <a:avLst/>
          </a:prstGeom>
        </p:spPr>
      </p:pic>
      <p:graphicFrame>
        <p:nvGraphicFramePr>
          <p:cNvPr id="15" name="对象 14">
            <a:extLst>
              <a:ext uri="{FF2B5EF4-FFF2-40B4-BE49-F238E27FC236}">
                <a16:creationId xmlns:a16="http://schemas.microsoft.com/office/drawing/2014/main" id="{62F6B02C-D02D-12AE-9940-07FE0DCFFC25}"/>
              </a:ext>
            </a:extLst>
          </p:cNvPr>
          <p:cNvGraphicFramePr>
            <a:graphicFrameLocks noChangeAspect="1"/>
          </p:cNvGraphicFramePr>
          <p:nvPr>
            <p:extLst>
              <p:ext uri="{D42A27DB-BD31-4B8C-83A1-F6EECF244321}">
                <p14:modId xmlns:p14="http://schemas.microsoft.com/office/powerpoint/2010/main" val="4095186581"/>
              </p:ext>
            </p:extLst>
          </p:nvPr>
        </p:nvGraphicFramePr>
        <p:xfrm>
          <a:off x="7313537" y="2796995"/>
          <a:ext cx="211137" cy="282575"/>
        </p:xfrm>
        <a:graphic>
          <a:graphicData uri="http://schemas.openxmlformats.org/presentationml/2006/ole">
            <mc:AlternateContent xmlns:mc="http://schemas.openxmlformats.org/markup-compatibility/2006">
              <mc:Choice xmlns:v="urn:schemas-microsoft-com:vml" Requires="v">
                <p:oleObj name="Formula" r:id="rId4" imgW="124560" imgH="166680" progId="Equation.Ribbit">
                  <p:embed/>
                </p:oleObj>
              </mc:Choice>
              <mc:Fallback>
                <p:oleObj name="Formula" r:id="rId4" imgW="124560" imgH="166680" progId="Equation.Ribbit">
                  <p:embed/>
                  <p:pic>
                    <p:nvPicPr>
                      <p:cNvPr id="5" name="对象 4"/>
                      <p:cNvPicPr/>
                      <p:nvPr/>
                    </p:nvPicPr>
                    <p:blipFill>
                      <a:blip r:embed="rId5"/>
                      <a:stretch>
                        <a:fillRect/>
                      </a:stretch>
                    </p:blipFill>
                    <p:spPr>
                      <a:xfrm>
                        <a:off x="7313537" y="2796995"/>
                        <a:ext cx="211137" cy="282575"/>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A636AD4A-FDDC-3BA6-7178-48BC061D51AB}"/>
              </a:ext>
            </a:extLst>
          </p:cNvPr>
          <p:cNvGraphicFramePr>
            <a:graphicFrameLocks noChangeAspect="1"/>
          </p:cNvGraphicFramePr>
          <p:nvPr>
            <p:extLst>
              <p:ext uri="{D42A27DB-BD31-4B8C-83A1-F6EECF244321}">
                <p14:modId xmlns:p14="http://schemas.microsoft.com/office/powerpoint/2010/main" val="2993534058"/>
              </p:ext>
            </p:extLst>
          </p:nvPr>
        </p:nvGraphicFramePr>
        <p:xfrm>
          <a:off x="6794782" y="4088504"/>
          <a:ext cx="187767" cy="304800"/>
        </p:xfrm>
        <a:graphic>
          <a:graphicData uri="http://schemas.openxmlformats.org/presentationml/2006/ole">
            <mc:AlternateContent xmlns:mc="http://schemas.openxmlformats.org/markup-compatibility/2006">
              <mc:Choice xmlns:v="urn:schemas-microsoft-com:vml" Requires="v">
                <p:oleObj name="Formula" r:id="rId6" imgW="124560" imgH="201960" progId="Equation.Ribbit">
                  <p:embed/>
                </p:oleObj>
              </mc:Choice>
              <mc:Fallback>
                <p:oleObj name="Formula" r:id="rId6" imgW="124560" imgH="201960" progId="Equation.Ribbit">
                  <p:embed/>
                  <p:pic>
                    <p:nvPicPr>
                      <p:cNvPr id="7" name="对象 6"/>
                      <p:cNvPicPr/>
                      <p:nvPr/>
                    </p:nvPicPr>
                    <p:blipFill>
                      <a:blip r:embed="rId7"/>
                      <a:stretch>
                        <a:fillRect/>
                      </a:stretch>
                    </p:blipFill>
                    <p:spPr>
                      <a:xfrm>
                        <a:off x="6794782" y="4088504"/>
                        <a:ext cx="187767" cy="3048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DDF332D6-21D0-2D1B-176D-9E4C644A1047}"/>
              </a:ext>
            </a:extLst>
          </p:cNvPr>
          <p:cNvGraphicFramePr>
            <a:graphicFrameLocks noChangeAspect="1"/>
          </p:cNvGraphicFramePr>
          <p:nvPr>
            <p:extLst>
              <p:ext uri="{D42A27DB-BD31-4B8C-83A1-F6EECF244321}">
                <p14:modId xmlns:p14="http://schemas.microsoft.com/office/powerpoint/2010/main" val="3022067403"/>
              </p:ext>
            </p:extLst>
          </p:nvPr>
        </p:nvGraphicFramePr>
        <p:xfrm>
          <a:off x="6496589" y="5001813"/>
          <a:ext cx="2671762" cy="747712"/>
        </p:xfrm>
        <a:graphic>
          <a:graphicData uri="http://schemas.openxmlformats.org/presentationml/2006/ole">
            <mc:AlternateContent xmlns:mc="http://schemas.openxmlformats.org/markup-compatibility/2006">
              <mc:Choice xmlns:v="urn:schemas-microsoft-com:vml" Requires="v">
                <p:oleObj name="Formula" r:id="rId8" imgW="1644840" imgH="460080" progId="Equation.Ribbit">
                  <p:embed/>
                </p:oleObj>
              </mc:Choice>
              <mc:Fallback>
                <p:oleObj name="Formula" r:id="rId8" imgW="1644840" imgH="460080" progId="Equation.Ribbit">
                  <p:embed/>
                  <p:pic>
                    <p:nvPicPr>
                      <p:cNvPr id="8" name="对象 7"/>
                      <p:cNvPicPr/>
                      <p:nvPr/>
                    </p:nvPicPr>
                    <p:blipFill>
                      <a:blip r:embed="rId9"/>
                      <a:stretch>
                        <a:fillRect/>
                      </a:stretch>
                    </p:blipFill>
                    <p:spPr>
                      <a:xfrm>
                        <a:off x="6496589" y="5001813"/>
                        <a:ext cx="2671762" cy="747712"/>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06A52068-7A1E-B39F-F160-74F6CB85A758}"/>
              </a:ext>
            </a:extLst>
          </p:cNvPr>
          <p:cNvGraphicFramePr>
            <a:graphicFrameLocks noChangeAspect="1"/>
          </p:cNvGraphicFramePr>
          <p:nvPr>
            <p:extLst>
              <p:ext uri="{D42A27DB-BD31-4B8C-83A1-F6EECF244321}">
                <p14:modId xmlns:p14="http://schemas.microsoft.com/office/powerpoint/2010/main" val="2373189788"/>
              </p:ext>
            </p:extLst>
          </p:nvPr>
        </p:nvGraphicFramePr>
        <p:xfrm>
          <a:off x="5528392" y="5935202"/>
          <a:ext cx="3992563" cy="357188"/>
        </p:xfrm>
        <a:graphic>
          <a:graphicData uri="http://schemas.openxmlformats.org/presentationml/2006/ole">
            <mc:AlternateContent xmlns:mc="http://schemas.openxmlformats.org/markup-compatibility/2006">
              <mc:Choice xmlns:v="urn:schemas-microsoft-com:vml" Requires="v">
                <p:oleObj name="Formula" r:id="rId10" imgW="2263320" imgH="203400" progId="Equation.Ribbit">
                  <p:embed/>
                </p:oleObj>
              </mc:Choice>
              <mc:Fallback>
                <p:oleObj name="Formula" r:id="rId10" imgW="2263320" imgH="203400" progId="Equation.Ribbit">
                  <p:embed/>
                  <p:pic>
                    <p:nvPicPr>
                      <p:cNvPr id="9" name="对象 8"/>
                      <p:cNvPicPr/>
                      <p:nvPr/>
                    </p:nvPicPr>
                    <p:blipFill>
                      <a:blip r:embed="rId11"/>
                      <a:stretch>
                        <a:fillRect/>
                      </a:stretch>
                    </p:blipFill>
                    <p:spPr>
                      <a:xfrm>
                        <a:off x="5528392" y="5935202"/>
                        <a:ext cx="3992563" cy="357188"/>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8A40C487-3857-C1EE-82F3-315749C941E3}"/>
              </a:ext>
            </a:extLst>
          </p:cNvPr>
          <p:cNvGraphicFramePr>
            <a:graphicFrameLocks noChangeAspect="1"/>
          </p:cNvGraphicFramePr>
          <p:nvPr>
            <p:extLst>
              <p:ext uri="{D42A27DB-BD31-4B8C-83A1-F6EECF244321}">
                <p14:modId xmlns:p14="http://schemas.microsoft.com/office/powerpoint/2010/main" val="1597812831"/>
              </p:ext>
            </p:extLst>
          </p:nvPr>
        </p:nvGraphicFramePr>
        <p:xfrm>
          <a:off x="8309367" y="2782459"/>
          <a:ext cx="219075" cy="249238"/>
        </p:xfrm>
        <a:graphic>
          <a:graphicData uri="http://schemas.openxmlformats.org/presentationml/2006/ole">
            <mc:AlternateContent xmlns:mc="http://schemas.openxmlformats.org/markup-compatibility/2006">
              <mc:Choice xmlns:v="urn:schemas-microsoft-com:vml" Requires="v">
                <p:oleObj name="Formula" r:id="rId12" imgW="145080" imgH="165240" progId="Equation.Ribbit">
                  <p:embed/>
                </p:oleObj>
              </mc:Choice>
              <mc:Fallback>
                <p:oleObj name="Formula" r:id="rId12" imgW="145080" imgH="165240" progId="Equation.Ribbit">
                  <p:embed/>
                  <p:pic>
                    <p:nvPicPr>
                      <p:cNvPr id="10" name="对象 9"/>
                      <p:cNvPicPr/>
                      <p:nvPr/>
                    </p:nvPicPr>
                    <p:blipFill>
                      <a:blip r:embed="rId13"/>
                      <a:stretch>
                        <a:fillRect/>
                      </a:stretch>
                    </p:blipFill>
                    <p:spPr>
                      <a:xfrm>
                        <a:off x="8309367" y="2782459"/>
                        <a:ext cx="219075" cy="249238"/>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FA06C196-E578-E710-D162-CD533F62515E}"/>
              </a:ext>
            </a:extLst>
          </p:cNvPr>
          <p:cNvGraphicFramePr>
            <a:graphicFrameLocks noChangeAspect="1"/>
          </p:cNvGraphicFramePr>
          <p:nvPr>
            <p:extLst>
              <p:ext uri="{D42A27DB-BD31-4B8C-83A1-F6EECF244321}">
                <p14:modId xmlns:p14="http://schemas.microsoft.com/office/powerpoint/2010/main" val="3717168154"/>
              </p:ext>
            </p:extLst>
          </p:nvPr>
        </p:nvGraphicFramePr>
        <p:xfrm>
          <a:off x="8740699" y="3090682"/>
          <a:ext cx="93663" cy="249238"/>
        </p:xfrm>
        <a:graphic>
          <a:graphicData uri="http://schemas.openxmlformats.org/presentationml/2006/ole">
            <mc:AlternateContent xmlns:mc="http://schemas.openxmlformats.org/markup-compatibility/2006">
              <mc:Choice xmlns:v="urn:schemas-microsoft-com:vml" Requires="v">
                <p:oleObj name="Formula" r:id="rId14" imgW="61200" imgH="162720" progId="Equation.Ribbit">
                  <p:embed/>
                </p:oleObj>
              </mc:Choice>
              <mc:Fallback>
                <p:oleObj name="Formula" r:id="rId14" imgW="61200" imgH="162720" progId="Equation.Ribbit">
                  <p:embed/>
                  <p:pic>
                    <p:nvPicPr>
                      <p:cNvPr id="11" name="对象 10"/>
                      <p:cNvPicPr/>
                      <p:nvPr/>
                    </p:nvPicPr>
                    <p:blipFill>
                      <a:blip r:embed="rId15"/>
                      <a:stretch>
                        <a:fillRect/>
                      </a:stretch>
                    </p:blipFill>
                    <p:spPr>
                      <a:xfrm>
                        <a:off x="8740699" y="3090682"/>
                        <a:ext cx="93663" cy="249238"/>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8B8FAD3D-D541-409C-EADC-D94325622519}"/>
              </a:ext>
            </a:extLst>
          </p:cNvPr>
          <p:cNvGraphicFramePr>
            <a:graphicFrameLocks noChangeAspect="1"/>
          </p:cNvGraphicFramePr>
          <p:nvPr>
            <p:extLst>
              <p:ext uri="{D42A27DB-BD31-4B8C-83A1-F6EECF244321}">
                <p14:modId xmlns:p14="http://schemas.microsoft.com/office/powerpoint/2010/main" val="1059145832"/>
              </p:ext>
            </p:extLst>
          </p:nvPr>
        </p:nvGraphicFramePr>
        <p:xfrm>
          <a:off x="7524673" y="4108894"/>
          <a:ext cx="217487" cy="250825"/>
        </p:xfrm>
        <a:graphic>
          <a:graphicData uri="http://schemas.openxmlformats.org/presentationml/2006/ole">
            <mc:AlternateContent xmlns:mc="http://schemas.openxmlformats.org/markup-compatibility/2006">
              <mc:Choice xmlns:v="urn:schemas-microsoft-com:vml" Requires="v">
                <p:oleObj name="Formula" r:id="rId16" imgW="143640" imgH="165240" progId="Equation.Ribbit">
                  <p:embed/>
                </p:oleObj>
              </mc:Choice>
              <mc:Fallback>
                <p:oleObj name="Formula" r:id="rId16" imgW="143640" imgH="165240" progId="Equation.Ribbit">
                  <p:embed/>
                  <p:pic>
                    <p:nvPicPr>
                      <p:cNvPr id="12" name="对象 11"/>
                      <p:cNvPicPr/>
                      <p:nvPr/>
                    </p:nvPicPr>
                    <p:blipFill>
                      <a:blip r:embed="rId17"/>
                      <a:stretch>
                        <a:fillRect/>
                      </a:stretch>
                    </p:blipFill>
                    <p:spPr>
                      <a:xfrm>
                        <a:off x="7524673" y="4108894"/>
                        <a:ext cx="217487" cy="250825"/>
                      </a:xfrm>
                      <a:prstGeom prst="rect">
                        <a:avLst/>
                      </a:prstGeom>
                    </p:spPr>
                  </p:pic>
                </p:oleObj>
              </mc:Fallback>
            </mc:AlternateContent>
          </a:graphicData>
        </a:graphic>
      </p:graphicFrame>
      <p:sp>
        <p:nvSpPr>
          <p:cNvPr id="22" name="文本占位符 2">
            <a:extLst>
              <a:ext uri="{FF2B5EF4-FFF2-40B4-BE49-F238E27FC236}">
                <a16:creationId xmlns:a16="http://schemas.microsoft.com/office/drawing/2014/main" id="{2179451F-8F40-8C8E-1D0C-3E238FDE39E5}"/>
              </a:ext>
            </a:extLst>
          </p:cNvPr>
          <p:cNvSpPr txBox="1">
            <a:spLocks/>
          </p:cNvSpPr>
          <p:nvPr/>
        </p:nvSpPr>
        <p:spPr>
          <a:xfrm>
            <a:off x="857174" y="1537770"/>
            <a:ext cx="8629650" cy="457200"/>
          </a:xfrm>
          <a:prstGeom prst="rect">
            <a:avLst/>
          </a:prstGeom>
        </p:spPr>
        <p:txBody>
          <a:bodyPr>
            <a:noAutofit/>
          </a:bodyPr>
          <a:lst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Clr>
                <a:srgbClr val="16754D"/>
              </a:buClr>
              <a:buFont typeface="Wingdings" panose="05000000000000000000" pitchFamily="2" charset="2"/>
              <a:buNone/>
            </a:pPr>
            <a:r>
              <a:rPr lang="zh-CN" altLang="en-US" sz="3000" dirty="0">
                <a:solidFill>
                  <a:srgbClr val="16754D"/>
                </a:solidFill>
                <a:latin typeface="+mj-ea"/>
                <a:ea typeface="+mj-ea"/>
              </a:rPr>
              <a:t>缺失值处理实例</a:t>
            </a:r>
          </a:p>
        </p:txBody>
      </p:sp>
      <p:graphicFrame>
        <p:nvGraphicFramePr>
          <p:cNvPr id="23" name="对象 22">
            <a:extLst>
              <a:ext uri="{FF2B5EF4-FFF2-40B4-BE49-F238E27FC236}">
                <a16:creationId xmlns:a16="http://schemas.microsoft.com/office/drawing/2014/main" id="{D6530E07-CF2F-197F-A9C3-1E632C12FD73}"/>
              </a:ext>
            </a:extLst>
          </p:cNvPr>
          <p:cNvGraphicFramePr>
            <a:graphicFrameLocks noChangeAspect="1"/>
          </p:cNvGraphicFramePr>
          <p:nvPr>
            <p:extLst>
              <p:ext uri="{D42A27DB-BD31-4B8C-83A1-F6EECF244321}">
                <p14:modId xmlns:p14="http://schemas.microsoft.com/office/powerpoint/2010/main" val="1917458941"/>
              </p:ext>
            </p:extLst>
          </p:nvPr>
        </p:nvGraphicFramePr>
        <p:xfrm>
          <a:off x="8693646" y="4078948"/>
          <a:ext cx="187767" cy="304800"/>
        </p:xfrm>
        <a:graphic>
          <a:graphicData uri="http://schemas.openxmlformats.org/presentationml/2006/ole">
            <mc:AlternateContent xmlns:mc="http://schemas.openxmlformats.org/markup-compatibility/2006">
              <mc:Choice xmlns:v="urn:schemas-microsoft-com:vml" Requires="v">
                <p:oleObj name="Formula" r:id="rId18" imgW="124560" imgH="201960" progId="Equation.Ribbit">
                  <p:embed/>
                </p:oleObj>
              </mc:Choice>
              <mc:Fallback>
                <p:oleObj name="Formula" r:id="rId18" imgW="124560" imgH="201960" progId="Equation.Ribbit">
                  <p:embed/>
                  <p:pic>
                    <p:nvPicPr>
                      <p:cNvPr id="14" name="对象 13"/>
                      <p:cNvPicPr/>
                      <p:nvPr/>
                    </p:nvPicPr>
                    <p:blipFill>
                      <a:blip r:embed="rId7"/>
                      <a:stretch>
                        <a:fillRect/>
                      </a:stretch>
                    </p:blipFill>
                    <p:spPr>
                      <a:xfrm>
                        <a:off x="8693646" y="4078948"/>
                        <a:ext cx="187767" cy="304800"/>
                      </a:xfrm>
                      <a:prstGeom prst="rect">
                        <a:avLst/>
                      </a:prstGeom>
                    </p:spPr>
                  </p:pic>
                </p:oleObj>
              </mc:Fallback>
            </mc:AlternateContent>
          </a:graphicData>
        </a:graphic>
      </p:graphicFrame>
    </p:spTree>
    <p:extLst>
      <p:ext uri="{BB962C8B-B14F-4D97-AF65-F5344CB8AC3E}">
        <p14:creationId xmlns:p14="http://schemas.microsoft.com/office/powerpoint/2010/main" val="3820767920"/>
      </p:ext>
    </p:extLst>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缺失值处理</a:t>
            </a:r>
          </a:p>
        </p:txBody>
      </p:sp>
      <p:sp>
        <p:nvSpPr>
          <p:cNvPr id="2" name="内容占位符 2">
            <a:extLst>
              <a:ext uri="{FF2B5EF4-FFF2-40B4-BE49-F238E27FC236}">
                <a16:creationId xmlns:a16="http://schemas.microsoft.com/office/drawing/2014/main" id="{5A6E83CC-C4FF-37BB-9035-7D9FB6CE306A}"/>
              </a:ext>
            </a:extLst>
          </p:cNvPr>
          <p:cNvSpPr txBox="1">
            <a:spLocks/>
          </p:cNvSpPr>
          <p:nvPr/>
        </p:nvSpPr>
        <p:spPr>
          <a:xfrm>
            <a:off x="950257" y="1563819"/>
            <a:ext cx="8616950" cy="4930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a:ln>
                  <a:noFill/>
                </a:ln>
                <a:solidFill>
                  <a:sysClr val="windowText" lastClr="000000"/>
                </a:solidFill>
                <a:effectLst/>
                <a:uLnTx/>
                <a:uFillTx/>
                <a:latin typeface="+mj-ea"/>
                <a:ea typeface="+mj-ea"/>
                <a:cs typeface="+mn-cs"/>
              </a:rPr>
              <a:t>令    ，   ，   分别表示在属性“色泽”上取值为“青绿”“乌黑”以及“浅白”的样本子集，有</a:t>
            </a: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endParaRPr kumimoji="0" lang="zh-CN" altLang="en-US" sz="2200" b="0" i="0" u="none" strike="noStrike" kern="1200" cap="none" spc="0" normalizeH="0" baseline="0" noProof="0">
              <a:ln>
                <a:noFill/>
              </a:ln>
              <a:solidFill>
                <a:sysClr val="windowText" lastClr="000000"/>
              </a:solidFill>
              <a:effectLst/>
              <a:uLnTx/>
              <a:uFillTx/>
              <a:latin typeface="+mj-ea"/>
              <a:ea typeface="+mj-ea"/>
              <a:cs typeface="+mn-cs"/>
            </a:endParaRP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200" b="0" i="0" u="none" strike="noStrike" kern="1200" cap="none" spc="0" normalizeH="0" baseline="0" noProof="0">
              <a:ln>
                <a:noFill/>
              </a:ln>
              <a:solidFill>
                <a:sysClr val="windowText" lastClr="000000"/>
              </a:solidFill>
              <a:effectLst/>
              <a:uLnTx/>
              <a:uFillTx/>
              <a:latin typeface="+mj-ea"/>
              <a:ea typeface="+mj-ea"/>
              <a:cs typeface="+mn-cs"/>
            </a:endParaRP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200" b="0" i="0" u="none" strike="noStrike" kern="1200" cap="none" spc="0" normalizeH="0" baseline="0" noProof="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a:ln>
                  <a:noFill/>
                </a:ln>
                <a:solidFill>
                  <a:sysClr val="windowText" lastClr="000000"/>
                </a:solidFill>
                <a:effectLst/>
                <a:uLnTx/>
                <a:uFillTx/>
                <a:latin typeface="+mj-ea"/>
                <a:ea typeface="+mj-ea"/>
                <a:cs typeface="+mn-cs"/>
              </a:rPr>
              <a:t>因此，样本子集   上属性“色泽”的信息增益为</a:t>
            </a: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200" b="0" i="0" u="none" strike="noStrike" kern="1200" cap="none" spc="0" normalizeH="0" baseline="0" noProof="0">
              <a:ln>
                <a:noFill/>
              </a:ln>
              <a:solidFill>
                <a:sysClr val="windowText" lastClr="000000"/>
              </a:solidFill>
              <a:effectLst/>
              <a:uLnTx/>
              <a:uFillTx/>
              <a:latin typeface="+mj-ea"/>
              <a:ea typeface="+mj-ea"/>
              <a:cs typeface="+mn-cs"/>
            </a:endParaRP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200" b="0" i="0" u="none" strike="noStrike" kern="1200" cap="none" spc="0" normalizeH="0" baseline="0" noProof="0">
              <a:ln>
                <a:noFill/>
              </a:ln>
              <a:solidFill>
                <a:sysClr val="windowText" lastClr="000000"/>
              </a:solidFill>
              <a:effectLst/>
              <a:uLnTx/>
              <a:uFillTx/>
              <a:latin typeface="+mj-ea"/>
              <a:ea typeface="+mj-ea"/>
              <a:cs typeface="+mn-cs"/>
            </a:endParaRP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200" b="0" i="0" u="none" strike="noStrike" kern="1200" cap="none" spc="0" normalizeH="0" baseline="0" noProof="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a:ln>
                  <a:noFill/>
                </a:ln>
                <a:solidFill>
                  <a:sysClr val="windowText" lastClr="000000"/>
                </a:solidFill>
                <a:effectLst/>
                <a:uLnTx/>
                <a:uFillTx/>
                <a:latin typeface="+mj-ea"/>
                <a:ea typeface="+mj-ea"/>
                <a:cs typeface="+mn-cs"/>
              </a:rPr>
              <a:t>于是，样本集  上属性“色泽”的信息增益为</a:t>
            </a: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p:txBody>
      </p:sp>
      <p:graphicFrame>
        <p:nvGraphicFramePr>
          <p:cNvPr id="3" name="对象 2">
            <a:extLst>
              <a:ext uri="{FF2B5EF4-FFF2-40B4-BE49-F238E27FC236}">
                <a16:creationId xmlns:a16="http://schemas.microsoft.com/office/drawing/2014/main" id="{0C74BBBD-BEBE-136B-9772-98FB2EB9D710}"/>
              </a:ext>
            </a:extLst>
          </p:cNvPr>
          <p:cNvGraphicFramePr>
            <a:graphicFrameLocks noChangeAspect="1"/>
          </p:cNvGraphicFramePr>
          <p:nvPr>
            <p:extLst>
              <p:ext uri="{D42A27DB-BD31-4B8C-83A1-F6EECF244321}">
                <p14:modId xmlns:p14="http://schemas.microsoft.com/office/powerpoint/2010/main" val="3665065569"/>
              </p:ext>
            </p:extLst>
          </p:nvPr>
        </p:nvGraphicFramePr>
        <p:xfrm>
          <a:off x="1702732" y="1577244"/>
          <a:ext cx="311150" cy="352425"/>
        </p:xfrm>
        <a:graphic>
          <a:graphicData uri="http://schemas.openxmlformats.org/presentationml/2006/ole">
            <mc:AlternateContent xmlns:mc="http://schemas.openxmlformats.org/markup-compatibility/2006">
              <mc:Choice xmlns:v="urn:schemas-microsoft-com:vml" Requires="v">
                <p:oleObj name="Formula" r:id="rId3" imgW="177840" imgH="201960" progId="Equation.Ribbit">
                  <p:embed/>
                </p:oleObj>
              </mc:Choice>
              <mc:Fallback>
                <p:oleObj name="Formula" r:id="rId3" imgW="177840" imgH="201960" progId="Equation.Ribbit">
                  <p:embed/>
                  <p:pic>
                    <p:nvPicPr>
                      <p:cNvPr id="4" name="对象 3"/>
                      <p:cNvPicPr/>
                      <p:nvPr/>
                    </p:nvPicPr>
                    <p:blipFill>
                      <a:blip r:embed="rId4"/>
                      <a:stretch>
                        <a:fillRect/>
                      </a:stretch>
                    </p:blipFill>
                    <p:spPr>
                      <a:xfrm>
                        <a:off x="1702732" y="1577244"/>
                        <a:ext cx="311150" cy="352425"/>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EF0B66C8-6EF9-828E-1615-1E3135014C28}"/>
              </a:ext>
            </a:extLst>
          </p:cNvPr>
          <p:cNvGraphicFramePr>
            <a:graphicFrameLocks noChangeAspect="1"/>
          </p:cNvGraphicFramePr>
          <p:nvPr>
            <p:extLst>
              <p:ext uri="{D42A27DB-BD31-4B8C-83A1-F6EECF244321}">
                <p14:modId xmlns:p14="http://schemas.microsoft.com/office/powerpoint/2010/main" val="91364782"/>
              </p:ext>
            </p:extLst>
          </p:nvPr>
        </p:nvGraphicFramePr>
        <p:xfrm>
          <a:off x="2232957" y="1599469"/>
          <a:ext cx="315913" cy="350837"/>
        </p:xfrm>
        <a:graphic>
          <a:graphicData uri="http://schemas.openxmlformats.org/presentationml/2006/ole">
            <mc:AlternateContent xmlns:mc="http://schemas.openxmlformats.org/markup-compatibility/2006">
              <mc:Choice xmlns:v="urn:schemas-microsoft-com:vml" Requires="v">
                <p:oleObj name="Formula" r:id="rId5" imgW="180360" imgH="201960" progId="Equation.Ribbit">
                  <p:embed/>
                </p:oleObj>
              </mc:Choice>
              <mc:Fallback>
                <p:oleObj name="Formula" r:id="rId5" imgW="180360" imgH="201960" progId="Equation.Ribbit">
                  <p:embed/>
                  <p:pic>
                    <p:nvPicPr>
                      <p:cNvPr id="6" name="对象 5"/>
                      <p:cNvPicPr/>
                      <p:nvPr/>
                    </p:nvPicPr>
                    <p:blipFill>
                      <a:blip r:embed="rId6"/>
                      <a:stretch>
                        <a:fillRect/>
                      </a:stretch>
                    </p:blipFill>
                    <p:spPr>
                      <a:xfrm>
                        <a:off x="2232957" y="1599469"/>
                        <a:ext cx="315913" cy="350837"/>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24439A8E-D6A0-1B13-2BCB-55DDA5D56B34}"/>
              </a:ext>
            </a:extLst>
          </p:cNvPr>
          <p:cNvGraphicFramePr>
            <a:graphicFrameLocks noChangeAspect="1"/>
          </p:cNvGraphicFramePr>
          <p:nvPr>
            <p:extLst>
              <p:ext uri="{D42A27DB-BD31-4B8C-83A1-F6EECF244321}">
                <p14:modId xmlns:p14="http://schemas.microsoft.com/office/powerpoint/2010/main" val="2113881557"/>
              </p:ext>
            </p:extLst>
          </p:nvPr>
        </p:nvGraphicFramePr>
        <p:xfrm>
          <a:off x="2806045" y="1602644"/>
          <a:ext cx="319087" cy="349250"/>
        </p:xfrm>
        <a:graphic>
          <a:graphicData uri="http://schemas.openxmlformats.org/presentationml/2006/ole">
            <mc:AlternateContent xmlns:mc="http://schemas.openxmlformats.org/markup-compatibility/2006">
              <mc:Choice xmlns:v="urn:schemas-microsoft-com:vml" Requires="v">
                <p:oleObj name="Formula" r:id="rId7" imgW="181800" imgH="201960" progId="Equation.Ribbit">
                  <p:embed/>
                </p:oleObj>
              </mc:Choice>
              <mc:Fallback>
                <p:oleObj name="Formula" r:id="rId7" imgW="181800" imgH="201960" progId="Equation.Ribbit">
                  <p:embed/>
                  <p:pic>
                    <p:nvPicPr>
                      <p:cNvPr id="7" name="对象 6"/>
                      <p:cNvPicPr/>
                      <p:nvPr/>
                    </p:nvPicPr>
                    <p:blipFill>
                      <a:blip r:embed="rId8"/>
                      <a:stretch>
                        <a:fillRect/>
                      </a:stretch>
                    </p:blipFill>
                    <p:spPr>
                      <a:xfrm>
                        <a:off x="2806045" y="1602644"/>
                        <a:ext cx="319087" cy="3492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716AC92B-CD2B-A168-6A12-D4A8BBE997B8}"/>
              </a:ext>
            </a:extLst>
          </p:cNvPr>
          <p:cNvGraphicFramePr>
            <a:graphicFrameLocks noChangeAspect="1"/>
          </p:cNvGraphicFramePr>
          <p:nvPr>
            <p:extLst>
              <p:ext uri="{D42A27DB-BD31-4B8C-83A1-F6EECF244321}">
                <p14:modId xmlns:p14="http://schemas.microsoft.com/office/powerpoint/2010/main" val="1334780849"/>
              </p:ext>
            </p:extLst>
          </p:nvPr>
        </p:nvGraphicFramePr>
        <p:xfrm>
          <a:off x="1455082" y="2328131"/>
          <a:ext cx="3844925" cy="436563"/>
        </p:xfrm>
        <a:graphic>
          <a:graphicData uri="http://schemas.openxmlformats.org/presentationml/2006/ole">
            <mc:AlternateContent xmlns:mc="http://schemas.openxmlformats.org/markup-compatibility/2006">
              <mc:Choice xmlns:v="urn:schemas-microsoft-com:vml" Requires="v">
                <p:oleObj name="Formula" r:id="rId9" imgW="2649240" imgH="301320" progId="Equation.Ribbit">
                  <p:embed/>
                </p:oleObj>
              </mc:Choice>
              <mc:Fallback>
                <p:oleObj name="Formula" r:id="rId9" imgW="2649240" imgH="301320" progId="Equation.Ribbit">
                  <p:embed/>
                  <p:pic>
                    <p:nvPicPr>
                      <p:cNvPr id="8" name="对象 7"/>
                      <p:cNvPicPr/>
                      <p:nvPr/>
                    </p:nvPicPr>
                    <p:blipFill>
                      <a:blip r:embed="rId10"/>
                      <a:stretch>
                        <a:fillRect/>
                      </a:stretch>
                    </p:blipFill>
                    <p:spPr>
                      <a:xfrm>
                        <a:off x="1455082" y="2328131"/>
                        <a:ext cx="3844925" cy="436563"/>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190FF14D-EF2C-40D5-5B88-921513A220B8}"/>
              </a:ext>
            </a:extLst>
          </p:cNvPr>
          <p:cNvGraphicFramePr>
            <a:graphicFrameLocks noChangeAspect="1"/>
          </p:cNvGraphicFramePr>
          <p:nvPr>
            <p:extLst>
              <p:ext uri="{D42A27DB-BD31-4B8C-83A1-F6EECF244321}">
                <p14:modId xmlns:p14="http://schemas.microsoft.com/office/powerpoint/2010/main" val="2470903059"/>
              </p:ext>
            </p:extLst>
          </p:nvPr>
        </p:nvGraphicFramePr>
        <p:xfrm>
          <a:off x="5557182" y="2318606"/>
          <a:ext cx="3843338" cy="438150"/>
        </p:xfrm>
        <a:graphic>
          <a:graphicData uri="http://schemas.openxmlformats.org/presentationml/2006/ole">
            <mc:AlternateContent xmlns:mc="http://schemas.openxmlformats.org/markup-compatibility/2006">
              <mc:Choice xmlns:v="urn:schemas-microsoft-com:vml" Requires="v">
                <p:oleObj name="Formula" r:id="rId11" imgW="2649240" imgH="301320" progId="Equation.Ribbit">
                  <p:embed/>
                </p:oleObj>
              </mc:Choice>
              <mc:Fallback>
                <p:oleObj name="Formula" r:id="rId11" imgW="2649240" imgH="301320" progId="Equation.Ribbit">
                  <p:embed/>
                  <p:pic>
                    <p:nvPicPr>
                      <p:cNvPr id="9" name="对象 8"/>
                      <p:cNvPicPr/>
                      <p:nvPr/>
                    </p:nvPicPr>
                    <p:blipFill>
                      <a:blip r:embed="rId12"/>
                      <a:stretch>
                        <a:fillRect/>
                      </a:stretch>
                    </p:blipFill>
                    <p:spPr>
                      <a:xfrm>
                        <a:off x="5557182" y="2318606"/>
                        <a:ext cx="3843338" cy="4381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E018F8C8-CC9B-1D1D-E259-57474D18E17E}"/>
              </a:ext>
            </a:extLst>
          </p:cNvPr>
          <p:cNvGraphicFramePr>
            <a:graphicFrameLocks noChangeAspect="1"/>
          </p:cNvGraphicFramePr>
          <p:nvPr>
            <p:extLst>
              <p:ext uri="{D42A27DB-BD31-4B8C-83A1-F6EECF244321}">
                <p14:modId xmlns:p14="http://schemas.microsoft.com/office/powerpoint/2010/main" val="2059373904"/>
              </p:ext>
            </p:extLst>
          </p:nvPr>
        </p:nvGraphicFramePr>
        <p:xfrm>
          <a:off x="1455082" y="2786919"/>
          <a:ext cx="3833813" cy="436562"/>
        </p:xfrm>
        <a:graphic>
          <a:graphicData uri="http://schemas.openxmlformats.org/presentationml/2006/ole">
            <mc:AlternateContent xmlns:mc="http://schemas.openxmlformats.org/markup-compatibility/2006">
              <mc:Choice xmlns:v="urn:schemas-microsoft-com:vml" Requires="v">
                <p:oleObj name="Formula" r:id="rId13" imgW="2649240" imgH="301320" progId="Equation.Ribbit">
                  <p:embed/>
                </p:oleObj>
              </mc:Choice>
              <mc:Fallback>
                <p:oleObj name="Formula" r:id="rId13" imgW="2649240" imgH="301320" progId="Equation.Ribbit">
                  <p:embed/>
                  <p:pic>
                    <p:nvPicPr>
                      <p:cNvPr id="10" name="对象 9"/>
                      <p:cNvPicPr/>
                      <p:nvPr/>
                    </p:nvPicPr>
                    <p:blipFill>
                      <a:blip r:embed="rId14"/>
                      <a:stretch>
                        <a:fillRect/>
                      </a:stretch>
                    </p:blipFill>
                    <p:spPr>
                      <a:xfrm>
                        <a:off x="1455082" y="2786919"/>
                        <a:ext cx="3833813" cy="43656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66692E65-8F7A-ECC2-3B1D-805FD3CB6078}"/>
              </a:ext>
            </a:extLst>
          </p:cNvPr>
          <p:cNvGraphicFramePr>
            <a:graphicFrameLocks noChangeAspect="1"/>
          </p:cNvGraphicFramePr>
          <p:nvPr>
            <p:extLst>
              <p:ext uri="{D42A27DB-BD31-4B8C-83A1-F6EECF244321}">
                <p14:modId xmlns:p14="http://schemas.microsoft.com/office/powerpoint/2010/main" val="4145251632"/>
              </p:ext>
            </p:extLst>
          </p:nvPr>
        </p:nvGraphicFramePr>
        <p:xfrm>
          <a:off x="2064682" y="3948969"/>
          <a:ext cx="3773488" cy="644525"/>
        </p:xfrm>
        <a:graphic>
          <a:graphicData uri="http://schemas.openxmlformats.org/presentationml/2006/ole">
            <mc:AlternateContent xmlns:mc="http://schemas.openxmlformats.org/markup-compatibility/2006">
              <mc:Choice xmlns:v="urn:schemas-microsoft-com:vml" Requires="v">
                <p:oleObj name="Formula" r:id="rId15" imgW="2701440" imgH="462600" progId="Equation.Ribbit">
                  <p:embed/>
                </p:oleObj>
              </mc:Choice>
              <mc:Fallback>
                <p:oleObj name="Formula" r:id="rId15" imgW="2701440" imgH="462600" progId="Equation.Ribbit">
                  <p:embed/>
                  <p:pic>
                    <p:nvPicPr>
                      <p:cNvPr id="11" name="对象 10"/>
                      <p:cNvPicPr/>
                      <p:nvPr/>
                    </p:nvPicPr>
                    <p:blipFill>
                      <a:blip r:embed="rId16"/>
                      <a:stretch>
                        <a:fillRect/>
                      </a:stretch>
                    </p:blipFill>
                    <p:spPr>
                      <a:xfrm>
                        <a:off x="2064682" y="3948969"/>
                        <a:ext cx="3773488" cy="644525"/>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5BAEEACB-5F77-B268-94F3-C3D57CCA18FF}"/>
              </a:ext>
            </a:extLst>
          </p:cNvPr>
          <p:cNvGraphicFramePr>
            <a:graphicFrameLocks noChangeAspect="1"/>
          </p:cNvGraphicFramePr>
          <p:nvPr>
            <p:extLst>
              <p:ext uri="{D42A27DB-BD31-4B8C-83A1-F6EECF244321}">
                <p14:modId xmlns:p14="http://schemas.microsoft.com/office/powerpoint/2010/main" val="2369310683"/>
              </p:ext>
            </p:extLst>
          </p:nvPr>
        </p:nvGraphicFramePr>
        <p:xfrm>
          <a:off x="3398182" y="4614131"/>
          <a:ext cx="4843463" cy="314325"/>
        </p:xfrm>
        <a:graphic>
          <a:graphicData uri="http://schemas.openxmlformats.org/presentationml/2006/ole">
            <mc:AlternateContent xmlns:mc="http://schemas.openxmlformats.org/markup-compatibility/2006">
              <mc:Choice xmlns:v="urn:schemas-microsoft-com:vml" Requires="v">
                <p:oleObj name="Formula" r:id="rId17" imgW="3156120" imgH="204480" progId="Equation.Ribbit">
                  <p:embed/>
                </p:oleObj>
              </mc:Choice>
              <mc:Fallback>
                <p:oleObj name="Formula" r:id="rId17" imgW="3156120" imgH="204480" progId="Equation.Ribbit">
                  <p:embed/>
                  <p:pic>
                    <p:nvPicPr>
                      <p:cNvPr id="12" name="对象 11"/>
                      <p:cNvPicPr/>
                      <p:nvPr/>
                    </p:nvPicPr>
                    <p:blipFill>
                      <a:blip r:embed="rId18"/>
                      <a:stretch>
                        <a:fillRect/>
                      </a:stretch>
                    </p:blipFill>
                    <p:spPr>
                      <a:xfrm>
                        <a:off x="3398182" y="4614131"/>
                        <a:ext cx="4843463" cy="31432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9B457589-6048-28CA-1ADB-D9297F472E4D}"/>
              </a:ext>
            </a:extLst>
          </p:cNvPr>
          <p:cNvGraphicFramePr>
            <a:graphicFrameLocks noChangeAspect="1"/>
          </p:cNvGraphicFramePr>
          <p:nvPr>
            <p:extLst>
              <p:ext uri="{D42A27DB-BD31-4B8C-83A1-F6EECF244321}">
                <p14:modId xmlns:p14="http://schemas.microsoft.com/office/powerpoint/2010/main" val="4041664664"/>
              </p:ext>
            </p:extLst>
          </p:nvPr>
        </p:nvGraphicFramePr>
        <p:xfrm>
          <a:off x="3404532" y="5006244"/>
          <a:ext cx="754063" cy="249237"/>
        </p:xfrm>
        <a:graphic>
          <a:graphicData uri="http://schemas.openxmlformats.org/presentationml/2006/ole">
            <mc:AlternateContent xmlns:mc="http://schemas.openxmlformats.org/markup-compatibility/2006">
              <mc:Choice xmlns:v="urn:schemas-microsoft-com:vml" Requires="v">
                <p:oleObj name="Formula" r:id="rId19" imgW="495360" imgH="162720" progId="Equation.Ribbit">
                  <p:embed/>
                </p:oleObj>
              </mc:Choice>
              <mc:Fallback>
                <p:oleObj name="Formula" r:id="rId19" imgW="495360" imgH="162720" progId="Equation.Ribbit">
                  <p:embed/>
                  <p:pic>
                    <p:nvPicPr>
                      <p:cNvPr id="13" name="对象 12"/>
                      <p:cNvPicPr/>
                      <p:nvPr/>
                    </p:nvPicPr>
                    <p:blipFill>
                      <a:blip r:embed="rId20"/>
                      <a:stretch>
                        <a:fillRect/>
                      </a:stretch>
                    </p:blipFill>
                    <p:spPr>
                      <a:xfrm>
                        <a:off x="3404532" y="5006244"/>
                        <a:ext cx="754063" cy="249237"/>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0758E2A4-0F19-0E4B-609A-F711CC0850A1}"/>
              </a:ext>
            </a:extLst>
          </p:cNvPr>
          <p:cNvGraphicFramePr>
            <a:graphicFrameLocks noChangeAspect="1"/>
          </p:cNvGraphicFramePr>
          <p:nvPr>
            <p:extLst>
              <p:ext uri="{D42A27DB-BD31-4B8C-83A1-F6EECF244321}">
                <p14:modId xmlns:p14="http://schemas.microsoft.com/office/powerpoint/2010/main" val="1250012333"/>
              </p:ext>
            </p:extLst>
          </p:nvPr>
        </p:nvGraphicFramePr>
        <p:xfrm>
          <a:off x="3399770" y="3604481"/>
          <a:ext cx="222250" cy="360363"/>
        </p:xfrm>
        <a:graphic>
          <a:graphicData uri="http://schemas.openxmlformats.org/presentationml/2006/ole">
            <mc:AlternateContent xmlns:mc="http://schemas.openxmlformats.org/markup-compatibility/2006">
              <mc:Choice xmlns:v="urn:schemas-microsoft-com:vml" Requires="v">
                <p:oleObj name="Formula" r:id="rId21" imgW="124560" imgH="201960" progId="Equation.Ribbit">
                  <p:embed/>
                </p:oleObj>
              </mc:Choice>
              <mc:Fallback>
                <p:oleObj name="Formula" r:id="rId21" imgW="124560" imgH="201960" progId="Equation.Ribbit">
                  <p:embed/>
                  <p:pic>
                    <p:nvPicPr>
                      <p:cNvPr id="14" name="对象 13"/>
                      <p:cNvPicPr/>
                      <p:nvPr/>
                    </p:nvPicPr>
                    <p:blipFill>
                      <a:blip r:embed="rId22"/>
                      <a:stretch>
                        <a:fillRect/>
                      </a:stretch>
                    </p:blipFill>
                    <p:spPr>
                      <a:xfrm>
                        <a:off x="3399770" y="3604481"/>
                        <a:ext cx="222250" cy="360363"/>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CF32FC9A-80EE-BBBF-F53F-E843E20B5BCD}"/>
              </a:ext>
            </a:extLst>
          </p:cNvPr>
          <p:cNvGraphicFramePr>
            <a:graphicFrameLocks noChangeAspect="1"/>
          </p:cNvGraphicFramePr>
          <p:nvPr>
            <p:extLst>
              <p:ext uri="{D42A27DB-BD31-4B8C-83A1-F6EECF244321}">
                <p14:modId xmlns:p14="http://schemas.microsoft.com/office/powerpoint/2010/main" val="386481355"/>
              </p:ext>
            </p:extLst>
          </p:nvPr>
        </p:nvGraphicFramePr>
        <p:xfrm>
          <a:off x="2047220" y="5852381"/>
          <a:ext cx="6227762" cy="363538"/>
        </p:xfrm>
        <a:graphic>
          <a:graphicData uri="http://schemas.openxmlformats.org/presentationml/2006/ole">
            <mc:AlternateContent xmlns:mc="http://schemas.openxmlformats.org/markup-compatibility/2006">
              <mc:Choice xmlns:v="urn:schemas-microsoft-com:vml" Requires="v">
                <p:oleObj name="Formula" r:id="rId23" imgW="3718800" imgH="217440" progId="Equation.Ribbit">
                  <p:embed/>
                </p:oleObj>
              </mc:Choice>
              <mc:Fallback>
                <p:oleObj name="Formula" r:id="rId23" imgW="3718800" imgH="217440" progId="Equation.Ribbit">
                  <p:embed/>
                  <p:pic>
                    <p:nvPicPr>
                      <p:cNvPr id="15" name="对象 14"/>
                      <p:cNvPicPr/>
                      <p:nvPr/>
                    </p:nvPicPr>
                    <p:blipFill>
                      <a:blip r:embed="rId24"/>
                      <a:stretch>
                        <a:fillRect/>
                      </a:stretch>
                    </p:blipFill>
                    <p:spPr>
                      <a:xfrm>
                        <a:off x="2047220" y="5852381"/>
                        <a:ext cx="6227762" cy="363538"/>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6EACCE2C-7246-F3E7-1CD7-829911F17791}"/>
              </a:ext>
            </a:extLst>
          </p:cNvPr>
          <p:cNvGraphicFramePr>
            <a:graphicFrameLocks noChangeAspect="1"/>
          </p:cNvGraphicFramePr>
          <p:nvPr>
            <p:extLst>
              <p:ext uri="{D42A27DB-BD31-4B8C-83A1-F6EECF244321}">
                <p14:modId xmlns:p14="http://schemas.microsoft.com/office/powerpoint/2010/main" val="3702932906"/>
              </p:ext>
            </p:extLst>
          </p:nvPr>
        </p:nvGraphicFramePr>
        <p:xfrm>
          <a:off x="3101320" y="5377719"/>
          <a:ext cx="211137" cy="280987"/>
        </p:xfrm>
        <a:graphic>
          <a:graphicData uri="http://schemas.openxmlformats.org/presentationml/2006/ole">
            <mc:AlternateContent xmlns:mc="http://schemas.openxmlformats.org/markup-compatibility/2006">
              <mc:Choice xmlns:v="urn:schemas-microsoft-com:vml" Requires="v">
                <p:oleObj name="Formula" r:id="rId25" imgW="124560" imgH="166680" progId="Equation.Ribbit">
                  <p:embed/>
                </p:oleObj>
              </mc:Choice>
              <mc:Fallback>
                <p:oleObj name="Formula" r:id="rId25" imgW="124560" imgH="166680" progId="Equation.Ribbit">
                  <p:embed/>
                  <p:pic>
                    <p:nvPicPr>
                      <p:cNvPr id="16" name="对象 15"/>
                      <p:cNvPicPr/>
                      <p:nvPr/>
                    </p:nvPicPr>
                    <p:blipFill>
                      <a:blip r:embed="rId26"/>
                      <a:stretch>
                        <a:fillRect/>
                      </a:stretch>
                    </p:blipFill>
                    <p:spPr>
                      <a:xfrm>
                        <a:off x="3101320" y="5377719"/>
                        <a:ext cx="211137" cy="280987"/>
                      </a:xfrm>
                      <a:prstGeom prst="rect">
                        <a:avLst/>
                      </a:prstGeom>
                    </p:spPr>
                  </p:pic>
                </p:oleObj>
              </mc:Fallback>
            </mc:AlternateContent>
          </a:graphicData>
        </a:graphic>
      </p:graphicFrame>
    </p:spTree>
    <p:extLst>
      <p:ext uri="{BB962C8B-B14F-4D97-AF65-F5344CB8AC3E}">
        <p14:creationId xmlns:p14="http://schemas.microsoft.com/office/powerpoint/2010/main" val="1766479253"/>
      </p:ext>
    </p:extLst>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决策树原理</a:t>
            </a:r>
          </a:p>
        </p:txBody>
      </p:sp>
      <p:sp>
        <p:nvSpPr>
          <p:cNvPr id="2" name="椭圆 1">
            <a:extLst>
              <a:ext uri="{FF2B5EF4-FFF2-40B4-BE49-F238E27FC236}">
                <a16:creationId xmlns:a16="http://schemas.microsoft.com/office/drawing/2014/main" id="{9A38568B-2EFF-D342-D26E-C9AC7283F1AE}"/>
              </a:ext>
            </a:extLst>
          </p:cNvPr>
          <p:cNvSpPr/>
          <p:nvPr/>
        </p:nvSpPr>
        <p:spPr>
          <a:xfrm>
            <a:off x="1761357" y="1395253"/>
            <a:ext cx="1584959" cy="505097"/>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00" dirty="0">
                <a:solidFill>
                  <a:schemeClr val="bg1"/>
                </a:solidFill>
                <a:ea typeface="Microsoft YaHei" charset="0"/>
              </a:rPr>
              <a:t>长相</a:t>
            </a:r>
          </a:p>
        </p:txBody>
      </p:sp>
      <p:sp>
        <p:nvSpPr>
          <p:cNvPr id="3" name="矩形 2">
            <a:extLst>
              <a:ext uri="{FF2B5EF4-FFF2-40B4-BE49-F238E27FC236}">
                <a16:creationId xmlns:a16="http://schemas.microsoft.com/office/drawing/2014/main" id="{87044237-E030-BA76-0C9E-CECCC2FD9ED6}"/>
              </a:ext>
            </a:extLst>
          </p:cNvPr>
          <p:cNvSpPr/>
          <p:nvPr/>
        </p:nvSpPr>
        <p:spPr>
          <a:xfrm>
            <a:off x="795858" y="2599083"/>
            <a:ext cx="914400" cy="418011"/>
          </a:xfrm>
          <a:prstGeom prst="rect">
            <a:avLst/>
          </a:prstGeom>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00" dirty="0">
                <a:ea typeface="Microsoft YaHei" charset="0"/>
              </a:rPr>
              <a:t>能</a:t>
            </a:r>
          </a:p>
        </p:txBody>
      </p:sp>
      <p:cxnSp>
        <p:nvCxnSpPr>
          <p:cNvPr id="4" name="直接箭头连接符 3">
            <a:extLst>
              <a:ext uri="{FF2B5EF4-FFF2-40B4-BE49-F238E27FC236}">
                <a16:creationId xmlns:a16="http://schemas.microsoft.com/office/drawing/2014/main" id="{02A54D2D-1633-923E-6690-2414159080EF}"/>
              </a:ext>
            </a:extLst>
          </p:cNvPr>
          <p:cNvCxnSpPr/>
          <p:nvPr/>
        </p:nvCxnSpPr>
        <p:spPr>
          <a:xfrm flipH="1">
            <a:off x="1245896" y="1886723"/>
            <a:ext cx="1288868" cy="697913"/>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BDF4FDA6-BCCF-7249-1C81-A57937D7DC36}"/>
              </a:ext>
            </a:extLst>
          </p:cNvPr>
          <p:cNvSpPr txBox="1"/>
          <p:nvPr/>
        </p:nvSpPr>
        <p:spPr>
          <a:xfrm>
            <a:off x="1379589" y="1936745"/>
            <a:ext cx="376649" cy="307777"/>
          </a:xfrm>
          <a:prstGeom prst="rect">
            <a:avLst/>
          </a:prstGeom>
          <a:noFill/>
          <a:ln>
            <a:solidFill>
              <a:srgbClr val="0066CC"/>
            </a:solidFill>
          </a:ln>
        </p:spPr>
        <p:txBody>
          <a:bodyPr wrap="square" rtlCol="0">
            <a:spAutoFit/>
          </a:bodyPr>
          <a:lstStyle>
            <a:defPPr>
              <a:defRPr lang="zh-CN"/>
            </a:defPPr>
            <a:lvl1pPr>
              <a:defRPr sz="1400">
                <a:solidFill>
                  <a:schemeClr val="tx1">
                    <a:lumMod val="65000"/>
                    <a:lumOff val="35000"/>
                  </a:schemeClr>
                </a:solidFill>
                <a:ea typeface="Microsoft YaHei" charset="0"/>
              </a:defRPr>
            </a:lvl1pPr>
          </a:lstStyle>
          <a:p>
            <a:r>
              <a:rPr lang="zh-CN" altLang="en-US" dirty="0"/>
              <a:t>帅</a:t>
            </a:r>
          </a:p>
        </p:txBody>
      </p:sp>
      <p:cxnSp>
        <p:nvCxnSpPr>
          <p:cNvPr id="6" name="直接箭头连接符 5">
            <a:extLst>
              <a:ext uri="{FF2B5EF4-FFF2-40B4-BE49-F238E27FC236}">
                <a16:creationId xmlns:a16="http://schemas.microsoft.com/office/drawing/2014/main" id="{7699CF32-38B7-65F6-6993-EA2639F05040}"/>
              </a:ext>
            </a:extLst>
          </p:cNvPr>
          <p:cNvCxnSpPr/>
          <p:nvPr/>
        </p:nvCxnSpPr>
        <p:spPr>
          <a:xfrm>
            <a:off x="2514730" y="1884689"/>
            <a:ext cx="827307" cy="697913"/>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5A0C9CD8-7FAB-CABD-82A2-7B945BE5699B}"/>
              </a:ext>
            </a:extLst>
          </p:cNvPr>
          <p:cNvSpPr txBox="1"/>
          <p:nvPr/>
        </p:nvSpPr>
        <p:spPr>
          <a:xfrm>
            <a:off x="3089364" y="1934712"/>
            <a:ext cx="540700" cy="307777"/>
          </a:xfrm>
          <a:prstGeom prst="rect">
            <a:avLst/>
          </a:prstGeom>
          <a:noFill/>
          <a:ln>
            <a:solidFill>
              <a:srgbClr val="0066CC"/>
            </a:solidFill>
          </a:ln>
        </p:spPr>
        <p:txBody>
          <a:bodyPr wrap="square" rtlCol="0">
            <a:spAutoFit/>
          </a:bodyPr>
          <a:lstStyle/>
          <a:p>
            <a:r>
              <a:rPr lang="zh-CN" altLang="en-US" sz="1400" dirty="0">
                <a:solidFill>
                  <a:schemeClr val="tx1">
                    <a:lumMod val="65000"/>
                    <a:lumOff val="35000"/>
                  </a:schemeClr>
                </a:solidFill>
                <a:ea typeface="Microsoft YaHei" charset="0"/>
              </a:rPr>
              <a:t>不帅</a:t>
            </a:r>
          </a:p>
        </p:txBody>
      </p:sp>
      <p:sp>
        <p:nvSpPr>
          <p:cNvPr id="8" name="椭圆 7">
            <a:extLst>
              <a:ext uri="{FF2B5EF4-FFF2-40B4-BE49-F238E27FC236}">
                <a16:creationId xmlns:a16="http://schemas.microsoft.com/office/drawing/2014/main" id="{66708676-2F1E-0EF9-5899-13D39F33FD13}"/>
              </a:ext>
            </a:extLst>
          </p:cNvPr>
          <p:cNvSpPr/>
          <p:nvPr/>
        </p:nvSpPr>
        <p:spPr>
          <a:xfrm>
            <a:off x="2599701" y="2599083"/>
            <a:ext cx="1584959" cy="505097"/>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00" dirty="0">
                <a:solidFill>
                  <a:schemeClr val="bg1"/>
                </a:solidFill>
                <a:ea typeface="Microsoft YaHei" charset="0"/>
              </a:rPr>
              <a:t>家庭背景</a:t>
            </a:r>
          </a:p>
        </p:txBody>
      </p:sp>
      <p:cxnSp>
        <p:nvCxnSpPr>
          <p:cNvPr id="9" name="直接箭头连接符 8">
            <a:extLst>
              <a:ext uri="{FF2B5EF4-FFF2-40B4-BE49-F238E27FC236}">
                <a16:creationId xmlns:a16="http://schemas.microsoft.com/office/drawing/2014/main" id="{C883EFEA-42B4-A85C-C178-1E9B9EAB3EE6}"/>
              </a:ext>
            </a:extLst>
          </p:cNvPr>
          <p:cNvCxnSpPr/>
          <p:nvPr/>
        </p:nvCxnSpPr>
        <p:spPr>
          <a:xfrm flipH="1">
            <a:off x="2677949" y="3099651"/>
            <a:ext cx="875172" cy="600909"/>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E4FC608-7025-C1A9-4592-16811FF20136}"/>
              </a:ext>
            </a:extLst>
          </p:cNvPr>
          <p:cNvSpPr txBox="1"/>
          <p:nvPr/>
        </p:nvSpPr>
        <p:spPr>
          <a:xfrm>
            <a:off x="2510049" y="3152997"/>
            <a:ext cx="418334" cy="307777"/>
          </a:xfrm>
          <a:prstGeom prst="rect">
            <a:avLst/>
          </a:prstGeom>
          <a:noFill/>
          <a:ln>
            <a:solidFill>
              <a:srgbClr val="0066CC"/>
            </a:solidFill>
          </a:ln>
        </p:spPr>
        <p:txBody>
          <a:bodyPr wrap="square" rtlCol="0">
            <a:spAutoFit/>
          </a:bodyPr>
          <a:lstStyle/>
          <a:p>
            <a:pPr algn="ctr"/>
            <a:r>
              <a:rPr lang="zh-CN" altLang="en-US" sz="1400" dirty="0">
                <a:solidFill>
                  <a:schemeClr val="tx1">
                    <a:lumMod val="65000"/>
                    <a:lumOff val="35000"/>
                  </a:schemeClr>
                </a:solidFill>
                <a:ea typeface="Microsoft YaHei" charset="0"/>
              </a:rPr>
              <a:t>好</a:t>
            </a:r>
          </a:p>
        </p:txBody>
      </p:sp>
      <p:sp>
        <p:nvSpPr>
          <p:cNvPr id="11" name="矩形 10">
            <a:extLst>
              <a:ext uri="{FF2B5EF4-FFF2-40B4-BE49-F238E27FC236}">
                <a16:creationId xmlns:a16="http://schemas.microsoft.com/office/drawing/2014/main" id="{C819641E-917B-057A-C415-00E7B4B7DCA6}"/>
              </a:ext>
            </a:extLst>
          </p:cNvPr>
          <p:cNvSpPr/>
          <p:nvPr/>
        </p:nvSpPr>
        <p:spPr>
          <a:xfrm>
            <a:off x="2174964" y="3723501"/>
            <a:ext cx="914400" cy="418011"/>
          </a:xfrm>
          <a:prstGeom prst="rect">
            <a:avLst/>
          </a:prstGeom>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00" dirty="0">
                <a:ea typeface="Microsoft YaHei" charset="0"/>
              </a:rPr>
              <a:t>能</a:t>
            </a:r>
          </a:p>
        </p:txBody>
      </p:sp>
      <p:cxnSp>
        <p:nvCxnSpPr>
          <p:cNvPr id="12" name="直接箭头连接符 11">
            <a:extLst>
              <a:ext uri="{FF2B5EF4-FFF2-40B4-BE49-F238E27FC236}">
                <a16:creationId xmlns:a16="http://schemas.microsoft.com/office/drawing/2014/main" id="{2C06FD59-4A5A-FF7E-D370-0CFC91E014E6}"/>
              </a:ext>
            </a:extLst>
          </p:cNvPr>
          <p:cNvCxnSpPr/>
          <p:nvPr/>
        </p:nvCxnSpPr>
        <p:spPr>
          <a:xfrm>
            <a:off x="3581089" y="3106647"/>
            <a:ext cx="772317" cy="600909"/>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3584B533-17CD-AF30-DF46-E56D53853312}"/>
              </a:ext>
            </a:extLst>
          </p:cNvPr>
          <p:cNvSpPr txBox="1"/>
          <p:nvPr/>
        </p:nvSpPr>
        <p:spPr>
          <a:xfrm>
            <a:off x="4203218" y="3152996"/>
            <a:ext cx="606147" cy="307777"/>
          </a:xfrm>
          <a:prstGeom prst="rect">
            <a:avLst/>
          </a:prstGeom>
          <a:noFill/>
          <a:ln>
            <a:solidFill>
              <a:srgbClr val="0066CC"/>
            </a:solidFill>
          </a:ln>
        </p:spPr>
        <p:txBody>
          <a:bodyPr wrap="square" rtlCol="0">
            <a:spAutoFit/>
          </a:bodyPr>
          <a:lstStyle/>
          <a:p>
            <a:pPr algn="ctr"/>
            <a:r>
              <a:rPr lang="zh-CN" altLang="en-US" sz="1400" dirty="0">
                <a:solidFill>
                  <a:schemeClr val="tx1">
                    <a:lumMod val="65000"/>
                    <a:lumOff val="35000"/>
                  </a:schemeClr>
                </a:solidFill>
                <a:ea typeface="Microsoft YaHei" charset="0"/>
              </a:rPr>
              <a:t>不好</a:t>
            </a:r>
          </a:p>
        </p:txBody>
      </p:sp>
      <p:sp>
        <p:nvSpPr>
          <p:cNvPr id="14" name="椭圆 13">
            <a:extLst>
              <a:ext uri="{FF2B5EF4-FFF2-40B4-BE49-F238E27FC236}">
                <a16:creationId xmlns:a16="http://schemas.microsoft.com/office/drawing/2014/main" id="{89C8D98E-357F-56F8-7BE7-55F3F5E25EFD}"/>
              </a:ext>
            </a:extLst>
          </p:cNvPr>
          <p:cNvSpPr/>
          <p:nvPr/>
        </p:nvSpPr>
        <p:spPr>
          <a:xfrm>
            <a:off x="3581193" y="3723501"/>
            <a:ext cx="1584959" cy="505097"/>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00" dirty="0">
                <a:solidFill>
                  <a:schemeClr val="bg1"/>
                </a:solidFill>
                <a:ea typeface="Microsoft YaHei" charset="0"/>
              </a:rPr>
              <a:t>人品</a:t>
            </a:r>
          </a:p>
        </p:txBody>
      </p:sp>
      <p:cxnSp>
        <p:nvCxnSpPr>
          <p:cNvPr id="15" name="直接箭头连接符 14">
            <a:extLst>
              <a:ext uri="{FF2B5EF4-FFF2-40B4-BE49-F238E27FC236}">
                <a16:creationId xmlns:a16="http://schemas.microsoft.com/office/drawing/2014/main" id="{6CD5DD36-9DF1-0B1A-ADA3-98C9475A6242}"/>
              </a:ext>
            </a:extLst>
          </p:cNvPr>
          <p:cNvCxnSpPr>
            <a:stCxn id="14" idx="4"/>
            <a:endCxn id="18" idx="0"/>
          </p:cNvCxnSpPr>
          <p:nvPr/>
        </p:nvCxnSpPr>
        <p:spPr>
          <a:xfrm flipH="1">
            <a:off x="3630064" y="4228598"/>
            <a:ext cx="743609" cy="569925"/>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E80646FD-1C44-B41B-C1A9-33A9474DFD7C}"/>
              </a:ext>
            </a:extLst>
          </p:cNvPr>
          <p:cNvCxnSpPr>
            <a:stCxn id="14" idx="4"/>
            <a:endCxn id="25" idx="0"/>
          </p:cNvCxnSpPr>
          <p:nvPr/>
        </p:nvCxnSpPr>
        <p:spPr>
          <a:xfrm>
            <a:off x="4373673" y="4228598"/>
            <a:ext cx="1036325" cy="620825"/>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071FACDA-B114-ABC2-947A-6A9A35B68E1D}"/>
              </a:ext>
            </a:extLst>
          </p:cNvPr>
          <p:cNvSpPr txBox="1"/>
          <p:nvPr/>
        </p:nvSpPr>
        <p:spPr>
          <a:xfrm>
            <a:off x="3410170" y="4249523"/>
            <a:ext cx="439785" cy="307777"/>
          </a:xfrm>
          <a:prstGeom prst="rect">
            <a:avLst/>
          </a:prstGeom>
          <a:noFill/>
          <a:ln>
            <a:solidFill>
              <a:srgbClr val="0066CC"/>
            </a:solidFill>
          </a:ln>
        </p:spPr>
        <p:txBody>
          <a:bodyPr wrap="square" rtlCol="0">
            <a:spAutoFit/>
          </a:bodyPr>
          <a:lstStyle/>
          <a:p>
            <a:pPr algn="ctr"/>
            <a:r>
              <a:rPr lang="zh-CN" altLang="en-US" sz="1400" dirty="0">
                <a:solidFill>
                  <a:schemeClr val="tx1">
                    <a:lumMod val="65000"/>
                    <a:lumOff val="35000"/>
                  </a:schemeClr>
                </a:solidFill>
                <a:ea typeface="Microsoft YaHei" charset="0"/>
              </a:rPr>
              <a:t>好</a:t>
            </a:r>
          </a:p>
        </p:txBody>
      </p:sp>
      <p:sp>
        <p:nvSpPr>
          <p:cNvPr id="18" name="椭圆 17">
            <a:extLst>
              <a:ext uri="{FF2B5EF4-FFF2-40B4-BE49-F238E27FC236}">
                <a16:creationId xmlns:a16="http://schemas.microsoft.com/office/drawing/2014/main" id="{F42E253A-2FCE-6DB4-3C55-BDFBC978C06F}"/>
              </a:ext>
            </a:extLst>
          </p:cNvPr>
          <p:cNvSpPr/>
          <p:nvPr/>
        </p:nvSpPr>
        <p:spPr>
          <a:xfrm>
            <a:off x="2837584" y="4798523"/>
            <a:ext cx="1584959" cy="505097"/>
          </a:xfrm>
          <a:prstGeom prst="ellipse">
            <a:avLst/>
          </a:prstGeom>
          <a:solidFill>
            <a:srgbClr val="0066CC"/>
          </a:solidFill>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00" dirty="0">
                <a:solidFill>
                  <a:schemeClr val="bg1"/>
                </a:solidFill>
                <a:ea typeface="Microsoft YaHei" charset="0"/>
              </a:rPr>
              <a:t>上进心</a:t>
            </a:r>
          </a:p>
        </p:txBody>
      </p:sp>
      <p:sp>
        <p:nvSpPr>
          <p:cNvPr id="19" name="矩形 18">
            <a:extLst>
              <a:ext uri="{FF2B5EF4-FFF2-40B4-BE49-F238E27FC236}">
                <a16:creationId xmlns:a16="http://schemas.microsoft.com/office/drawing/2014/main" id="{9D3AA80A-C399-DFC5-A077-B49E0702D535}"/>
              </a:ext>
            </a:extLst>
          </p:cNvPr>
          <p:cNvSpPr/>
          <p:nvPr/>
        </p:nvSpPr>
        <p:spPr>
          <a:xfrm>
            <a:off x="2578879" y="5799891"/>
            <a:ext cx="914400" cy="418011"/>
          </a:xfrm>
          <a:prstGeom prst="rect">
            <a:avLst/>
          </a:prstGeom>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00" dirty="0">
                <a:ea typeface="Microsoft YaHei" charset="0"/>
              </a:rPr>
              <a:t>能</a:t>
            </a:r>
          </a:p>
        </p:txBody>
      </p:sp>
      <p:sp>
        <p:nvSpPr>
          <p:cNvPr id="20" name="矩形 19">
            <a:extLst>
              <a:ext uri="{FF2B5EF4-FFF2-40B4-BE49-F238E27FC236}">
                <a16:creationId xmlns:a16="http://schemas.microsoft.com/office/drawing/2014/main" id="{AB7AB30A-92A9-24AF-FD90-9E4C1E164398}"/>
              </a:ext>
            </a:extLst>
          </p:cNvPr>
          <p:cNvSpPr/>
          <p:nvPr/>
        </p:nvSpPr>
        <p:spPr>
          <a:xfrm>
            <a:off x="4168198" y="5799891"/>
            <a:ext cx="914400" cy="418011"/>
          </a:xfrm>
          <a:prstGeom prst="rect">
            <a:avLst/>
          </a:prstGeom>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00" dirty="0">
                <a:ea typeface="Microsoft YaHei" charset="0"/>
              </a:rPr>
              <a:t>不能</a:t>
            </a:r>
            <a:endParaRPr lang="zh-CN" altLang="en-US" dirty="0">
              <a:ea typeface="Microsoft YaHei" charset="0"/>
            </a:endParaRPr>
          </a:p>
        </p:txBody>
      </p:sp>
      <p:cxnSp>
        <p:nvCxnSpPr>
          <p:cNvPr id="21" name="直接箭头连接符 20">
            <a:extLst>
              <a:ext uri="{FF2B5EF4-FFF2-40B4-BE49-F238E27FC236}">
                <a16:creationId xmlns:a16="http://schemas.microsoft.com/office/drawing/2014/main" id="{733BCD49-E28F-6988-6CCA-A4ACA52C7CD9}"/>
              </a:ext>
            </a:extLst>
          </p:cNvPr>
          <p:cNvCxnSpPr>
            <a:stCxn id="18" idx="4"/>
            <a:endCxn id="19" idx="0"/>
          </p:cNvCxnSpPr>
          <p:nvPr/>
        </p:nvCxnSpPr>
        <p:spPr>
          <a:xfrm flipH="1">
            <a:off x="3036079" y="5303620"/>
            <a:ext cx="593985" cy="496271"/>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385C348C-A696-87F4-4DF7-C22408B78691}"/>
              </a:ext>
            </a:extLst>
          </p:cNvPr>
          <p:cNvCxnSpPr>
            <a:stCxn id="18" idx="4"/>
            <a:endCxn id="20" idx="0"/>
          </p:cNvCxnSpPr>
          <p:nvPr/>
        </p:nvCxnSpPr>
        <p:spPr>
          <a:xfrm>
            <a:off x="3630064" y="5303620"/>
            <a:ext cx="995334" cy="496271"/>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2181600-7DC2-4B8F-0A32-37F210553EE9}"/>
              </a:ext>
            </a:extLst>
          </p:cNvPr>
          <p:cNvSpPr txBox="1"/>
          <p:nvPr/>
        </p:nvSpPr>
        <p:spPr>
          <a:xfrm>
            <a:off x="2735504" y="5317300"/>
            <a:ext cx="411479" cy="307777"/>
          </a:xfrm>
          <a:prstGeom prst="rect">
            <a:avLst/>
          </a:prstGeom>
          <a:noFill/>
          <a:ln>
            <a:solidFill>
              <a:srgbClr val="0066CC"/>
            </a:solidFill>
          </a:ln>
        </p:spPr>
        <p:txBody>
          <a:bodyPr wrap="square" rtlCol="0">
            <a:spAutoFit/>
          </a:bodyPr>
          <a:lstStyle/>
          <a:p>
            <a:pPr algn="ctr"/>
            <a:r>
              <a:rPr lang="zh-CN" altLang="en-US" sz="1400" dirty="0">
                <a:solidFill>
                  <a:schemeClr val="tx1">
                    <a:lumMod val="65000"/>
                    <a:lumOff val="35000"/>
                  </a:schemeClr>
                </a:solidFill>
                <a:ea typeface="Microsoft YaHei" charset="0"/>
              </a:rPr>
              <a:t>有</a:t>
            </a:r>
          </a:p>
        </p:txBody>
      </p:sp>
      <p:sp>
        <p:nvSpPr>
          <p:cNvPr id="24" name="文本框 23">
            <a:extLst>
              <a:ext uri="{FF2B5EF4-FFF2-40B4-BE49-F238E27FC236}">
                <a16:creationId xmlns:a16="http://schemas.microsoft.com/office/drawing/2014/main" id="{523D0134-1424-65FD-F988-00A7C03B9EE6}"/>
              </a:ext>
            </a:extLst>
          </p:cNvPr>
          <p:cNvSpPr txBox="1"/>
          <p:nvPr/>
        </p:nvSpPr>
        <p:spPr>
          <a:xfrm>
            <a:off x="4411312" y="5302808"/>
            <a:ext cx="400334" cy="307777"/>
          </a:xfrm>
          <a:prstGeom prst="rect">
            <a:avLst/>
          </a:prstGeom>
          <a:noFill/>
          <a:ln>
            <a:solidFill>
              <a:srgbClr val="0066CC"/>
            </a:solidFill>
          </a:ln>
        </p:spPr>
        <p:txBody>
          <a:bodyPr wrap="square" rtlCol="0">
            <a:spAutoFit/>
          </a:bodyPr>
          <a:lstStyle/>
          <a:p>
            <a:pPr algn="ctr"/>
            <a:r>
              <a:rPr lang="zh-CN" altLang="en-US" sz="1400" dirty="0">
                <a:solidFill>
                  <a:schemeClr val="tx1">
                    <a:lumMod val="65000"/>
                    <a:lumOff val="35000"/>
                  </a:schemeClr>
                </a:solidFill>
                <a:ea typeface="Microsoft YaHei" charset="0"/>
              </a:rPr>
              <a:t>无</a:t>
            </a:r>
          </a:p>
        </p:txBody>
      </p:sp>
      <p:sp>
        <p:nvSpPr>
          <p:cNvPr id="25" name="矩形 24">
            <a:extLst>
              <a:ext uri="{FF2B5EF4-FFF2-40B4-BE49-F238E27FC236}">
                <a16:creationId xmlns:a16="http://schemas.microsoft.com/office/drawing/2014/main" id="{A6901530-15EC-97D1-B899-87876941C108}"/>
              </a:ext>
            </a:extLst>
          </p:cNvPr>
          <p:cNvSpPr/>
          <p:nvPr/>
        </p:nvSpPr>
        <p:spPr>
          <a:xfrm>
            <a:off x="4952798" y="4849423"/>
            <a:ext cx="914400" cy="418011"/>
          </a:xfrm>
          <a:prstGeom prst="rect">
            <a:avLst/>
          </a:prstGeom>
          <a:ln>
            <a:solidFill>
              <a:srgbClr val="0066C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00" dirty="0">
                <a:ea typeface="Microsoft YaHei" charset="0"/>
              </a:rPr>
              <a:t>不能</a:t>
            </a:r>
          </a:p>
        </p:txBody>
      </p:sp>
      <p:sp>
        <p:nvSpPr>
          <p:cNvPr id="26" name="文本框 25">
            <a:extLst>
              <a:ext uri="{FF2B5EF4-FFF2-40B4-BE49-F238E27FC236}">
                <a16:creationId xmlns:a16="http://schemas.microsoft.com/office/drawing/2014/main" id="{1693FC4A-B2DD-02AA-4231-A039EAC577BF}"/>
              </a:ext>
            </a:extLst>
          </p:cNvPr>
          <p:cNvSpPr txBox="1"/>
          <p:nvPr/>
        </p:nvSpPr>
        <p:spPr>
          <a:xfrm>
            <a:off x="5032451" y="4233038"/>
            <a:ext cx="606147" cy="307777"/>
          </a:xfrm>
          <a:prstGeom prst="rect">
            <a:avLst/>
          </a:prstGeom>
          <a:noFill/>
          <a:ln>
            <a:solidFill>
              <a:srgbClr val="0066CC"/>
            </a:solidFill>
          </a:ln>
        </p:spPr>
        <p:txBody>
          <a:bodyPr wrap="square" rtlCol="0">
            <a:spAutoFit/>
          </a:bodyPr>
          <a:lstStyle/>
          <a:p>
            <a:pPr algn="ctr"/>
            <a:r>
              <a:rPr lang="zh-CN" altLang="en-US" sz="1400" dirty="0">
                <a:solidFill>
                  <a:schemeClr val="tx1">
                    <a:lumMod val="65000"/>
                    <a:lumOff val="35000"/>
                  </a:schemeClr>
                </a:solidFill>
                <a:ea typeface="Microsoft YaHei" charset="0"/>
              </a:rPr>
              <a:t>不好</a:t>
            </a:r>
          </a:p>
        </p:txBody>
      </p:sp>
      <p:cxnSp>
        <p:nvCxnSpPr>
          <p:cNvPr id="27" name="直接箭头连接符 26">
            <a:extLst>
              <a:ext uri="{FF2B5EF4-FFF2-40B4-BE49-F238E27FC236}">
                <a16:creationId xmlns:a16="http://schemas.microsoft.com/office/drawing/2014/main" id="{331B43DF-3B9C-1AEB-DE6C-49E8268264A2}"/>
              </a:ext>
            </a:extLst>
          </p:cNvPr>
          <p:cNvCxnSpPr>
            <a:cxnSpLocks/>
          </p:cNvCxnSpPr>
          <p:nvPr/>
        </p:nvCxnSpPr>
        <p:spPr>
          <a:xfrm flipH="1">
            <a:off x="1806741" y="6040508"/>
            <a:ext cx="676670" cy="0"/>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8823E9ED-3D33-063B-3E59-DCE7D67E8988}"/>
              </a:ext>
            </a:extLst>
          </p:cNvPr>
          <p:cNvCxnSpPr>
            <a:cxnSpLocks/>
          </p:cNvCxnSpPr>
          <p:nvPr/>
        </p:nvCxnSpPr>
        <p:spPr>
          <a:xfrm flipH="1">
            <a:off x="1847438" y="4228598"/>
            <a:ext cx="545193" cy="1707235"/>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2131F0E6-2DC1-BF7C-A155-1E040655FF91}"/>
              </a:ext>
            </a:extLst>
          </p:cNvPr>
          <p:cNvCxnSpPr>
            <a:cxnSpLocks/>
          </p:cNvCxnSpPr>
          <p:nvPr/>
        </p:nvCxnSpPr>
        <p:spPr>
          <a:xfrm flipV="1">
            <a:off x="3447775" y="1554380"/>
            <a:ext cx="1004955" cy="131166"/>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7B76B33C-6293-F9A7-EEA7-DE4D066CD776}"/>
              </a:ext>
            </a:extLst>
          </p:cNvPr>
          <p:cNvSpPr txBox="1"/>
          <p:nvPr/>
        </p:nvSpPr>
        <p:spPr>
          <a:xfrm>
            <a:off x="6430169" y="1523641"/>
            <a:ext cx="5278783" cy="4654416"/>
          </a:xfrm>
          <a:prstGeom prst="rect">
            <a:avLst/>
          </a:prstGeom>
          <a:noFill/>
        </p:spPr>
        <p:txBody>
          <a:bodyPr wrap="square">
            <a:spAutoFit/>
          </a:bodyPr>
          <a:lstStyle/>
          <a:p>
            <a:pPr marL="342900" indent="-342900" algn="just">
              <a:lnSpc>
                <a:spcPct val="150000"/>
              </a:lnSpc>
              <a:buFont typeface="Wingdings" panose="05000000000000000000" pitchFamily="2" charset="2"/>
              <a:buChar char="l"/>
            </a:pP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决策树：从训练数据中学习得出一个树状结构的模型。</a:t>
            </a:r>
            <a:endParaRPr lang="en-US" altLang="zh-CN" sz="20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gn="just">
              <a:lnSpc>
                <a:spcPct val="150000"/>
              </a:lnSpc>
              <a:buFont typeface="Wingdings" panose="05000000000000000000" pitchFamily="2" charset="2"/>
              <a:buChar char="l"/>
            </a:pP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决策树属于</a:t>
            </a:r>
            <a:r>
              <a:rPr lang="zh-CN" altLang="en-US" sz="20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判别模型</a:t>
            </a: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a:t>
            </a:r>
            <a:endParaRPr lang="en-US" altLang="zh-CN" sz="20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gn="just">
              <a:lnSpc>
                <a:spcPct val="150000"/>
              </a:lnSpc>
              <a:buFont typeface="Wingdings" panose="05000000000000000000" pitchFamily="2" charset="2"/>
              <a:buChar char="l"/>
            </a:pPr>
            <a:r>
              <a:rPr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决策树是一种</a:t>
            </a: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树状结构</a:t>
            </a:r>
            <a:r>
              <a:rPr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，通过做出一系列决策（选择）来对数据进行划分，这类似于针对一系列问题进行选择。</a:t>
            </a:r>
            <a:endParaRPr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marL="342900" indent="-342900" algn="just">
              <a:lnSpc>
                <a:spcPct val="150000"/>
              </a:lnSpc>
              <a:buFont typeface="Wingdings" panose="05000000000000000000" pitchFamily="2" charset="2"/>
              <a:buChar char="l"/>
            </a:pPr>
            <a:r>
              <a:rPr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决策树的决策过程就是从根节点开始，测试待分类项中对应的特征属性，并按照其值选择输出分支，直到叶子节点，将叶子节点的存放的类别作为决策结果。</a:t>
            </a:r>
            <a:endParaRPr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endParaRPr>
          </a:p>
        </p:txBody>
      </p:sp>
      <p:cxnSp>
        <p:nvCxnSpPr>
          <p:cNvPr id="31" name="直接箭头连接符 30">
            <a:extLst>
              <a:ext uri="{FF2B5EF4-FFF2-40B4-BE49-F238E27FC236}">
                <a16:creationId xmlns:a16="http://schemas.microsoft.com/office/drawing/2014/main" id="{FD717C4F-4F5B-104E-4805-1CA9D5B4D919}"/>
              </a:ext>
            </a:extLst>
          </p:cNvPr>
          <p:cNvCxnSpPr>
            <a:cxnSpLocks/>
          </p:cNvCxnSpPr>
          <p:nvPr/>
        </p:nvCxnSpPr>
        <p:spPr>
          <a:xfrm>
            <a:off x="1317284" y="3076106"/>
            <a:ext cx="6008" cy="2723785"/>
          </a:xfrm>
          <a:prstGeom prst="straightConnector1">
            <a:avLst/>
          </a:prstGeom>
          <a:ln>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472A6E1B-A315-CFFF-543A-24C29829C34B}"/>
              </a:ext>
            </a:extLst>
          </p:cNvPr>
          <p:cNvSpPr txBox="1"/>
          <p:nvPr/>
        </p:nvSpPr>
        <p:spPr>
          <a:xfrm>
            <a:off x="4506291" y="1262525"/>
            <a:ext cx="1712794" cy="861774"/>
          </a:xfrm>
          <a:prstGeom prst="rect">
            <a:avLst/>
          </a:prstGeom>
          <a:noFill/>
        </p:spPr>
        <p:txBody>
          <a:bodyPr wrap="square">
            <a:spAutoFit/>
          </a:bodyPr>
          <a:lstStyle/>
          <a:p>
            <a:pPr>
              <a:spcBef>
                <a:spcPct val="50000"/>
              </a:spcBef>
              <a:buClr>
                <a:schemeClr val="hlink"/>
              </a:buClr>
              <a:buSzPct val="55000"/>
              <a:buFont typeface="Wingdings" panose="05000000000000000000" pitchFamily="2" charset="2"/>
              <a:buNone/>
            </a:pPr>
            <a:r>
              <a:rPr lang="zh-TW" altLang="en-US" sz="2000"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rPr>
              <a:t>根节点</a:t>
            </a:r>
            <a:endParaRPr lang="en-US" altLang="zh-TW" sz="2000"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endParaRPr>
          </a:p>
          <a:p>
            <a:pPr>
              <a:spcBef>
                <a:spcPct val="50000"/>
              </a:spcBef>
              <a:buClr>
                <a:schemeClr val="hlink"/>
              </a:buClr>
              <a:buSzPct val="55000"/>
              <a:buFont typeface="Wingdings" panose="05000000000000000000" pitchFamily="2" charset="2"/>
              <a:buNone/>
            </a:pPr>
            <a:r>
              <a:rPr lang="zh-TW" altLang="en-US" sz="2000"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rPr>
              <a:t> </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(root node)</a:t>
            </a:r>
          </a:p>
        </p:txBody>
      </p:sp>
      <p:sp>
        <p:nvSpPr>
          <p:cNvPr id="33" name="文本框 32">
            <a:extLst>
              <a:ext uri="{FF2B5EF4-FFF2-40B4-BE49-F238E27FC236}">
                <a16:creationId xmlns:a16="http://schemas.microsoft.com/office/drawing/2014/main" id="{DAF4F901-C1E1-2C9B-81C2-DF906B9E92C5}"/>
              </a:ext>
            </a:extLst>
          </p:cNvPr>
          <p:cNvSpPr txBox="1"/>
          <p:nvPr/>
        </p:nvSpPr>
        <p:spPr>
          <a:xfrm>
            <a:off x="668338" y="6025197"/>
            <a:ext cx="6096784" cy="575607"/>
          </a:xfrm>
          <a:prstGeom prst="rect">
            <a:avLst/>
          </a:prstGeom>
          <a:noFill/>
        </p:spPr>
        <p:txBody>
          <a:bodyPr wrap="square">
            <a:spAutoFit/>
          </a:bodyPr>
          <a:lstStyle/>
          <a:p>
            <a:pPr>
              <a:lnSpc>
                <a:spcPct val="50000"/>
              </a:lnSpc>
              <a:spcBef>
                <a:spcPct val="50000"/>
              </a:spcBef>
              <a:buClr>
                <a:schemeClr val="hlink"/>
              </a:buClr>
              <a:buSzPct val="55000"/>
              <a:buFont typeface="Wingdings" panose="05000000000000000000" pitchFamily="2" charset="2"/>
              <a:buNone/>
            </a:pPr>
            <a:r>
              <a:rPr lang="zh-TW" altLang="en-US" sz="2000"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rPr>
              <a:t>叶节点 </a:t>
            </a:r>
            <a:endParaRPr lang="en-US" altLang="zh-TW" sz="2000"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endParaRPr>
          </a:p>
          <a:p>
            <a:pPr>
              <a:lnSpc>
                <a:spcPct val="50000"/>
              </a:lnSpc>
              <a:spcBef>
                <a:spcPct val="50000"/>
              </a:spcBef>
              <a:buClr>
                <a:schemeClr val="hlink"/>
              </a:buClr>
              <a:buSzPct val="55000"/>
              <a:buFont typeface="Wingdings" panose="05000000000000000000" pitchFamily="2" charset="2"/>
              <a:buNone/>
            </a:pP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(leaf node)</a:t>
            </a:r>
          </a:p>
        </p:txBody>
      </p:sp>
    </p:spTree>
    <p:extLst>
      <p:ext uri="{BB962C8B-B14F-4D97-AF65-F5344CB8AC3E}">
        <p14:creationId xmlns:p14="http://schemas.microsoft.com/office/powerpoint/2010/main" val="66793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500" fill="hold"/>
                                        <p:tgtEl>
                                          <p:spTgt spid="8"/>
                                        </p:tgtEl>
                                        <p:attrNameLst>
                                          <p:attrName>ppt_w</p:attrName>
                                        </p:attrNameLst>
                                      </p:cBhvr>
                                      <p:tavLst>
                                        <p:tav tm="0">
                                          <p:val>
                                            <p:fltVal val="0"/>
                                          </p:val>
                                        </p:tav>
                                        <p:tav tm="100000">
                                          <p:val>
                                            <p:strVal val="#ppt_w"/>
                                          </p:val>
                                        </p:tav>
                                      </p:tavLst>
                                    </p:anim>
                                    <p:anim calcmode="lin" valueType="num">
                                      <p:cBhvr>
                                        <p:cTn id="42" dur="500" fill="hold"/>
                                        <p:tgtEl>
                                          <p:spTgt spid="8"/>
                                        </p:tgtEl>
                                        <p:attrNameLst>
                                          <p:attrName>ppt_h</p:attrName>
                                        </p:attrNameLst>
                                      </p:cBhvr>
                                      <p:tavLst>
                                        <p:tav tm="0">
                                          <p:val>
                                            <p:fltVal val="0"/>
                                          </p:val>
                                        </p:tav>
                                        <p:tav tm="100000">
                                          <p:val>
                                            <p:strVal val="#ppt_h"/>
                                          </p:val>
                                        </p:tav>
                                      </p:tavLst>
                                    </p:anim>
                                    <p:animEffect transition="in" filter="fade">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500" fill="hold"/>
                                        <p:tgtEl>
                                          <p:spTgt spid="10"/>
                                        </p:tgtEl>
                                        <p:attrNameLst>
                                          <p:attrName>ppt_w</p:attrName>
                                        </p:attrNameLst>
                                      </p:cBhvr>
                                      <p:tavLst>
                                        <p:tav tm="0">
                                          <p:val>
                                            <p:fltVal val="0"/>
                                          </p:val>
                                        </p:tav>
                                        <p:tav tm="100000">
                                          <p:val>
                                            <p:strVal val="#ppt_w"/>
                                          </p:val>
                                        </p:tav>
                                      </p:tavLst>
                                    </p:anim>
                                    <p:anim calcmode="lin" valueType="num">
                                      <p:cBhvr>
                                        <p:cTn id="54" dur="500" fill="hold"/>
                                        <p:tgtEl>
                                          <p:spTgt spid="10"/>
                                        </p:tgtEl>
                                        <p:attrNameLst>
                                          <p:attrName>ppt_h</p:attrName>
                                        </p:attrNameLst>
                                      </p:cBhvr>
                                      <p:tavLst>
                                        <p:tav tm="0">
                                          <p:val>
                                            <p:fltVal val="0"/>
                                          </p:val>
                                        </p:tav>
                                        <p:tav tm="100000">
                                          <p:val>
                                            <p:strVal val="#ppt_h"/>
                                          </p:val>
                                        </p:tav>
                                      </p:tavLst>
                                    </p:anim>
                                    <p:animEffect transition="in" filter="fade">
                                      <p:cBhvr>
                                        <p:cTn id="55" dur="500"/>
                                        <p:tgtEl>
                                          <p:spTgt spid="10"/>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 calcmode="lin" valueType="num">
                                      <p:cBhvr>
                                        <p:cTn id="58" dur="500" fill="hold"/>
                                        <p:tgtEl>
                                          <p:spTgt spid="11"/>
                                        </p:tgtEl>
                                        <p:attrNameLst>
                                          <p:attrName>ppt_w</p:attrName>
                                        </p:attrNameLst>
                                      </p:cBhvr>
                                      <p:tavLst>
                                        <p:tav tm="0">
                                          <p:val>
                                            <p:fltVal val="0"/>
                                          </p:val>
                                        </p:tav>
                                        <p:tav tm="100000">
                                          <p:val>
                                            <p:strVal val="#ppt_w"/>
                                          </p:val>
                                        </p:tav>
                                      </p:tavLst>
                                    </p:anim>
                                    <p:anim calcmode="lin" valueType="num">
                                      <p:cBhvr>
                                        <p:cTn id="59" dur="500" fill="hold"/>
                                        <p:tgtEl>
                                          <p:spTgt spid="11"/>
                                        </p:tgtEl>
                                        <p:attrNameLst>
                                          <p:attrName>ppt_h</p:attrName>
                                        </p:attrNameLst>
                                      </p:cBhvr>
                                      <p:tavLst>
                                        <p:tav tm="0">
                                          <p:val>
                                            <p:fltVal val="0"/>
                                          </p:val>
                                        </p:tav>
                                        <p:tav tm="100000">
                                          <p:val>
                                            <p:strVal val="#ppt_h"/>
                                          </p:val>
                                        </p:tav>
                                      </p:tavLst>
                                    </p:anim>
                                    <p:animEffect transition="in" filter="fade">
                                      <p:cBhvr>
                                        <p:cTn id="60" dur="500"/>
                                        <p:tgtEl>
                                          <p:spTgt spid="11"/>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nodeType="click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p:cTn id="65" dur="500" fill="hold"/>
                                        <p:tgtEl>
                                          <p:spTgt spid="12"/>
                                        </p:tgtEl>
                                        <p:attrNameLst>
                                          <p:attrName>ppt_w</p:attrName>
                                        </p:attrNameLst>
                                      </p:cBhvr>
                                      <p:tavLst>
                                        <p:tav tm="0">
                                          <p:val>
                                            <p:fltVal val="0"/>
                                          </p:val>
                                        </p:tav>
                                        <p:tav tm="100000">
                                          <p:val>
                                            <p:strVal val="#ppt_w"/>
                                          </p:val>
                                        </p:tav>
                                      </p:tavLst>
                                    </p:anim>
                                    <p:anim calcmode="lin" valueType="num">
                                      <p:cBhvr>
                                        <p:cTn id="66" dur="500" fill="hold"/>
                                        <p:tgtEl>
                                          <p:spTgt spid="12"/>
                                        </p:tgtEl>
                                        <p:attrNameLst>
                                          <p:attrName>ppt_h</p:attrName>
                                        </p:attrNameLst>
                                      </p:cBhvr>
                                      <p:tavLst>
                                        <p:tav tm="0">
                                          <p:val>
                                            <p:fltVal val="0"/>
                                          </p:val>
                                        </p:tav>
                                        <p:tav tm="100000">
                                          <p:val>
                                            <p:strVal val="#ppt_h"/>
                                          </p:val>
                                        </p:tav>
                                      </p:tavLst>
                                    </p:anim>
                                    <p:animEffect transition="in" filter="fade">
                                      <p:cBhvr>
                                        <p:cTn id="67" dur="500"/>
                                        <p:tgtEl>
                                          <p:spTgt spid="12"/>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p:cTn id="70" dur="500" fill="hold"/>
                                        <p:tgtEl>
                                          <p:spTgt spid="13"/>
                                        </p:tgtEl>
                                        <p:attrNameLst>
                                          <p:attrName>ppt_w</p:attrName>
                                        </p:attrNameLst>
                                      </p:cBhvr>
                                      <p:tavLst>
                                        <p:tav tm="0">
                                          <p:val>
                                            <p:fltVal val="0"/>
                                          </p:val>
                                        </p:tav>
                                        <p:tav tm="100000">
                                          <p:val>
                                            <p:strVal val="#ppt_w"/>
                                          </p:val>
                                        </p:tav>
                                      </p:tavLst>
                                    </p:anim>
                                    <p:anim calcmode="lin" valueType="num">
                                      <p:cBhvr>
                                        <p:cTn id="71" dur="500" fill="hold"/>
                                        <p:tgtEl>
                                          <p:spTgt spid="13"/>
                                        </p:tgtEl>
                                        <p:attrNameLst>
                                          <p:attrName>ppt_h</p:attrName>
                                        </p:attrNameLst>
                                      </p:cBhvr>
                                      <p:tavLst>
                                        <p:tav tm="0">
                                          <p:val>
                                            <p:fltVal val="0"/>
                                          </p:val>
                                        </p:tav>
                                        <p:tav tm="100000">
                                          <p:val>
                                            <p:strVal val="#ppt_h"/>
                                          </p:val>
                                        </p:tav>
                                      </p:tavLst>
                                    </p:anim>
                                    <p:animEffect transition="in" filter="fade">
                                      <p:cBhvr>
                                        <p:cTn id="72" dur="500"/>
                                        <p:tgtEl>
                                          <p:spTgt spid="13"/>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p:cTn id="75" dur="500" fill="hold"/>
                                        <p:tgtEl>
                                          <p:spTgt spid="14"/>
                                        </p:tgtEl>
                                        <p:attrNameLst>
                                          <p:attrName>ppt_w</p:attrName>
                                        </p:attrNameLst>
                                      </p:cBhvr>
                                      <p:tavLst>
                                        <p:tav tm="0">
                                          <p:val>
                                            <p:fltVal val="0"/>
                                          </p:val>
                                        </p:tav>
                                        <p:tav tm="100000">
                                          <p:val>
                                            <p:strVal val="#ppt_w"/>
                                          </p:val>
                                        </p:tav>
                                      </p:tavLst>
                                    </p:anim>
                                    <p:anim calcmode="lin" valueType="num">
                                      <p:cBhvr>
                                        <p:cTn id="76" dur="500" fill="hold"/>
                                        <p:tgtEl>
                                          <p:spTgt spid="14"/>
                                        </p:tgtEl>
                                        <p:attrNameLst>
                                          <p:attrName>ppt_h</p:attrName>
                                        </p:attrNameLst>
                                      </p:cBhvr>
                                      <p:tavLst>
                                        <p:tav tm="0">
                                          <p:val>
                                            <p:fltVal val="0"/>
                                          </p:val>
                                        </p:tav>
                                        <p:tav tm="100000">
                                          <p:val>
                                            <p:strVal val="#ppt_h"/>
                                          </p:val>
                                        </p:tav>
                                      </p:tavLst>
                                    </p:anim>
                                    <p:animEffect transition="in" filter="fade">
                                      <p:cBhvr>
                                        <p:cTn id="77" dur="500"/>
                                        <p:tgtEl>
                                          <p:spTgt spid="14"/>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nodeType="clickEffect">
                                  <p:stCondLst>
                                    <p:cond delay="0"/>
                                  </p:stCondLst>
                                  <p:childTnLst>
                                    <p:set>
                                      <p:cBhvr>
                                        <p:cTn id="81" dur="1" fill="hold">
                                          <p:stCondLst>
                                            <p:cond delay="0"/>
                                          </p:stCondLst>
                                        </p:cTn>
                                        <p:tgtEl>
                                          <p:spTgt spid="16"/>
                                        </p:tgtEl>
                                        <p:attrNameLst>
                                          <p:attrName>style.visibility</p:attrName>
                                        </p:attrNameLst>
                                      </p:cBhvr>
                                      <p:to>
                                        <p:strVal val="visible"/>
                                      </p:to>
                                    </p:set>
                                    <p:anim calcmode="lin" valueType="num">
                                      <p:cBhvr>
                                        <p:cTn id="82" dur="500" fill="hold"/>
                                        <p:tgtEl>
                                          <p:spTgt spid="16"/>
                                        </p:tgtEl>
                                        <p:attrNameLst>
                                          <p:attrName>ppt_w</p:attrName>
                                        </p:attrNameLst>
                                      </p:cBhvr>
                                      <p:tavLst>
                                        <p:tav tm="0">
                                          <p:val>
                                            <p:fltVal val="0"/>
                                          </p:val>
                                        </p:tav>
                                        <p:tav tm="100000">
                                          <p:val>
                                            <p:strVal val="#ppt_w"/>
                                          </p:val>
                                        </p:tav>
                                      </p:tavLst>
                                    </p:anim>
                                    <p:anim calcmode="lin" valueType="num">
                                      <p:cBhvr>
                                        <p:cTn id="83" dur="500" fill="hold"/>
                                        <p:tgtEl>
                                          <p:spTgt spid="16"/>
                                        </p:tgtEl>
                                        <p:attrNameLst>
                                          <p:attrName>ppt_h</p:attrName>
                                        </p:attrNameLst>
                                      </p:cBhvr>
                                      <p:tavLst>
                                        <p:tav tm="0">
                                          <p:val>
                                            <p:fltVal val="0"/>
                                          </p:val>
                                        </p:tav>
                                        <p:tav tm="100000">
                                          <p:val>
                                            <p:strVal val="#ppt_h"/>
                                          </p:val>
                                        </p:tav>
                                      </p:tavLst>
                                    </p:anim>
                                    <p:animEffect transition="in" filter="fade">
                                      <p:cBhvr>
                                        <p:cTn id="84" dur="500"/>
                                        <p:tgtEl>
                                          <p:spTgt spid="16"/>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p:cTn id="87" dur="500" fill="hold"/>
                                        <p:tgtEl>
                                          <p:spTgt spid="26"/>
                                        </p:tgtEl>
                                        <p:attrNameLst>
                                          <p:attrName>ppt_w</p:attrName>
                                        </p:attrNameLst>
                                      </p:cBhvr>
                                      <p:tavLst>
                                        <p:tav tm="0">
                                          <p:val>
                                            <p:fltVal val="0"/>
                                          </p:val>
                                        </p:tav>
                                        <p:tav tm="100000">
                                          <p:val>
                                            <p:strVal val="#ppt_w"/>
                                          </p:val>
                                        </p:tav>
                                      </p:tavLst>
                                    </p:anim>
                                    <p:anim calcmode="lin" valueType="num">
                                      <p:cBhvr>
                                        <p:cTn id="88" dur="500" fill="hold"/>
                                        <p:tgtEl>
                                          <p:spTgt spid="26"/>
                                        </p:tgtEl>
                                        <p:attrNameLst>
                                          <p:attrName>ppt_h</p:attrName>
                                        </p:attrNameLst>
                                      </p:cBhvr>
                                      <p:tavLst>
                                        <p:tav tm="0">
                                          <p:val>
                                            <p:fltVal val="0"/>
                                          </p:val>
                                        </p:tav>
                                        <p:tav tm="100000">
                                          <p:val>
                                            <p:strVal val="#ppt_h"/>
                                          </p:val>
                                        </p:tav>
                                      </p:tavLst>
                                    </p:anim>
                                    <p:animEffect transition="in" filter="fade">
                                      <p:cBhvr>
                                        <p:cTn id="89" dur="500"/>
                                        <p:tgtEl>
                                          <p:spTgt spid="26"/>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 calcmode="lin" valueType="num">
                                      <p:cBhvr>
                                        <p:cTn id="92" dur="500" fill="hold"/>
                                        <p:tgtEl>
                                          <p:spTgt spid="25"/>
                                        </p:tgtEl>
                                        <p:attrNameLst>
                                          <p:attrName>ppt_w</p:attrName>
                                        </p:attrNameLst>
                                      </p:cBhvr>
                                      <p:tavLst>
                                        <p:tav tm="0">
                                          <p:val>
                                            <p:fltVal val="0"/>
                                          </p:val>
                                        </p:tav>
                                        <p:tav tm="100000">
                                          <p:val>
                                            <p:strVal val="#ppt_w"/>
                                          </p:val>
                                        </p:tav>
                                      </p:tavLst>
                                    </p:anim>
                                    <p:anim calcmode="lin" valueType="num">
                                      <p:cBhvr>
                                        <p:cTn id="93" dur="500" fill="hold"/>
                                        <p:tgtEl>
                                          <p:spTgt spid="25"/>
                                        </p:tgtEl>
                                        <p:attrNameLst>
                                          <p:attrName>ppt_h</p:attrName>
                                        </p:attrNameLst>
                                      </p:cBhvr>
                                      <p:tavLst>
                                        <p:tav tm="0">
                                          <p:val>
                                            <p:fltVal val="0"/>
                                          </p:val>
                                        </p:tav>
                                        <p:tav tm="100000">
                                          <p:val>
                                            <p:strVal val="#ppt_h"/>
                                          </p:val>
                                        </p:tav>
                                      </p:tavLst>
                                    </p:anim>
                                    <p:animEffect transition="in" filter="fade">
                                      <p:cBhvr>
                                        <p:cTn id="94" dur="500"/>
                                        <p:tgtEl>
                                          <p:spTgt spid="25"/>
                                        </p:tgtEl>
                                      </p:cBhvr>
                                    </p:animEffect>
                                  </p:childTnLst>
                                </p:cTn>
                              </p:par>
                            </p:childTnLst>
                          </p:cTn>
                        </p:par>
                      </p:childTnLst>
                    </p:cTn>
                  </p:par>
                  <p:par>
                    <p:cTn id="95" fill="hold">
                      <p:stCondLst>
                        <p:cond delay="indefinite"/>
                      </p:stCondLst>
                      <p:childTnLst>
                        <p:par>
                          <p:cTn id="96" fill="hold">
                            <p:stCondLst>
                              <p:cond delay="0"/>
                            </p:stCondLst>
                            <p:childTnLst>
                              <p:par>
                                <p:cTn id="97" presetID="53" presetClass="entr" presetSubtype="16" fill="hold" nodeType="clickEffect">
                                  <p:stCondLst>
                                    <p:cond delay="0"/>
                                  </p:stCondLst>
                                  <p:childTnLst>
                                    <p:set>
                                      <p:cBhvr>
                                        <p:cTn id="98" dur="1" fill="hold">
                                          <p:stCondLst>
                                            <p:cond delay="0"/>
                                          </p:stCondLst>
                                        </p:cTn>
                                        <p:tgtEl>
                                          <p:spTgt spid="15"/>
                                        </p:tgtEl>
                                        <p:attrNameLst>
                                          <p:attrName>style.visibility</p:attrName>
                                        </p:attrNameLst>
                                      </p:cBhvr>
                                      <p:to>
                                        <p:strVal val="visible"/>
                                      </p:to>
                                    </p:set>
                                    <p:anim calcmode="lin" valueType="num">
                                      <p:cBhvr>
                                        <p:cTn id="99" dur="500" fill="hold"/>
                                        <p:tgtEl>
                                          <p:spTgt spid="15"/>
                                        </p:tgtEl>
                                        <p:attrNameLst>
                                          <p:attrName>ppt_w</p:attrName>
                                        </p:attrNameLst>
                                      </p:cBhvr>
                                      <p:tavLst>
                                        <p:tav tm="0">
                                          <p:val>
                                            <p:fltVal val="0"/>
                                          </p:val>
                                        </p:tav>
                                        <p:tav tm="100000">
                                          <p:val>
                                            <p:strVal val="#ppt_w"/>
                                          </p:val>
                                        </p:tav>
                                      </p:tavLst>
                                    </p:anim>
                                    <p:anim calcmode="lin" valueType="num">
                                      <p:cBhvr>
                                        <p:cTn id="100" dur="500" fill="hold"/>
                                        <p:tgtEl>
                                          <p:spTgt spid="15"/>
                                        </p:tgtEl>
                                        <p:attrNameLst>
                                          <p:attrName>ppt_h</p:attrName>
                                        </p:attrNameLst>
                                      </p:cBhvr>
                                      <p:tavLst>
                                        <p:tav tm="0">
                                          <p:val>
                                            <p:fltVal val="0"/>
                                          </p:val>
                                        </p:tav>
                                        <p:tav tm="100000">
                                          <p:val>
                                            <p:strVal val="#ppt_h"/>
                                          </p:val>
                                        </p:tav>
                                      </p:tavLst>
                                    </p:anim>
                                    <p:animEffect transition="in" filter="fade">
                                      <p:cBhvr>
                                        <p:cTn id="101" dur="500"/>
                                        <p:tgtEl>
                                          <p:spTgt spid="15"/>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17"/>
                                        </p:tgtEl>
                                        <p:attrNameLst>
                                          <p:attrName>style.visibility</p:attrName>
                                        </p:attrNameLst>
                                      </p:cBhvr>
                                      <p:to>
                                        <p:strVal val="visible"/>
                                      </p:to>
                                    </p:set>
                                    <p:anim calcmode="lin" valueType="num">
                                      <p:cBhvr>
                                        <p:cTn id="104" dur="500" fill="hold"/>
                                        <p:tgtEl>
                                          <p:spTgt spid="17"/>
                                        </p:tgtEl>
                                        <p:attrNameLst>
                                          <p:attrName>ppt_w</p:attrName>
                                        </p:attrNameLst>
                                      </p:cBhvr>
                                      <p:tavLst>
                                        <p:tav tm="0">
                                          <p:val>
                                            <p:fltVal val="0"/>
                                          </p:val>
                                        </p:tav>
                                        <p:tav tm="100000">
                                          <p:val>
                                            <p:strVal val="#ppt_w"/>
                                          </p:val>
                                        </p:tav>
                                      </p:tavLst>
                                    </p:anim>
                                    <p:anim calcmode="lin" valueType="num">
                                      <p:cBhvr>
                                        <p:cTn id="105" dur="500" fill="hold"/>
                                        <p:tgtEl>
                                          <p:spTgt spid="17"/>
                                        </p:tgtEl>
                                        <p:attrNameLst>
                                          <p:attrName>ppt_h</p:attrName>
                                        </p:attrNameLst>
                                      </p:cBhvr>
                                      <p:tavLst>
                                        <p:tav tm="0">
                                          <p:val>
                                            <p:fltVal val="0"/>
                                          </p:val>
                                        </p:tav>
                                        <p:tav tm="100000">
                                          <p:val>
                                            <p:strVal val="#ppt_h"/>
                                          </p:val>
                                        </p:tav>
                                      </p:tavLst>
                                    </p:anim>
                                    <p:animEffect transition="in" filter="fade">
                                      <p:cBhvr>
                                        <p:cTn id="106" dur="500"/>
                                        <p:tgtEl>
                                          <p:spTgt spid="17"/>
                                        </p:tgtEl>
                                      </p:cBhvr>
                                    </p:animEffect>
                                  </p:childTnLst>
                                </p:cTn>
                              </p:par>
                              <p:par>
                                <p:cTn id="107" presetID="53" presetClass="entr" presetSubtype="16" fill="hold" grpId="0" nodeType="withEffect">
                                  <p:stCondLst>
                                    <p:cond delay="0"/>
                                  </p:stCondLst>
                                  <p:childTnLst>
                                    <p:set>
                                      <p:cBhvr>
                                        <p:cTn id="108" dur="1" fill="hold">
                                          <p:stCondLst>
                                            <p:cond delay="0"/>
                                          </p:stCondLst>
                                        </p:cTn>
                                        <p:tgtEl>
                                          <p:spTgt spid="18"/>
                                        </p:tgtEl>
                                        <p:attrNameLst>
                                          <p:attrName>style.visibility</p:attrName>
                                        </p:attrNameLst>
                                      </p:cBhvr>
                                      <p:to>
                                        <p:strVal val="visible"/>
                                      </p:to>
                                    </p:set>
                                    <p:anim calcmode="lin" valueType="num">
                                      <p:cBhvr>
                                        <p:cTn id="109" dur="500" fill="hold"/>
                                        <p:tgtEl>
                                          <p:spTgt spid="18"/>
                                        </p:tgtEl>
                                        <p:attrNameLst>
                                          <p:attrName>ppt_w</p:attrName>
                                        </p:attrNameLst>
                                      </p:cBhvr>
                                      <p:tavLst>
                                        <p:tav tm="0">
                                          <p:val>
                                            <p:fltVal val="0"/>
                                          </p:val>
                                        </p:tav>
                                        <p:tav tm="100000">
                                          <p:val>
                                            <p:strVal val="#ppt_w"/>
                                          </p:val>
                                        </p:tav>
                                      </p:tavLst>
                                    </p:anim>
                                    <p:anim calcmode="lin" valueType="num">
                                      <p:cBhvr>
                                        <p:cTn id="110" dur="500" fill="hold"/>
                                        <p:tgtEl>
                                          <p:spTgt spid="18"/>
                                        </p:tgtEl>
                                        <p:attrNameLst>
                                          <p:attrName>ppt_h</p:attrName>
                                        </p:attrNameLst>
                                      </p:cBhvr>
                                      <p:tavLst>
                                        <p:tav tm="0">
                                          <p:val>
                                            <p:fltVal val="0"/>
                                          </p:val>
                                        </p:tav>
                                        <p:tav tm="100000">
                                          <p:val>
                                            <p:strVal val="#ppt_h"/>
                                          </p:val>
                                        </p:tav>
                                      </p:tavLst>
                                    </p:anim>
                                    <p:animEffect transition="in" filter="fade">
                                      <p:cBhvr>
                                        <p:cTn id="111" dur="500"/>
                                        <p:tgtEl>
                                          <p:spTgt spid="18"/>
                                        </p:tgtEl>
                                      </p:cBhvr>
                                    </p:animEffect>
                                  </p:childTnLst>
                                </p:cTn>
                              </p:par>
                            </p:childTnLst>
                          </p:cTn>
                        </p:par>
                      </p:childTnLst>
                    </p:cTn>
                  </p:par>
                  <p:par>
                    <p:cTn id="112" fill="hold">
                      <p:stCondLst>
                        <p:cond delay="indefinite"/>
                      </p:stCondLst>
                      <p:childTnLst>
                        <p:par>
                          <p:cTn id="113" fill="hold">
                            <p:stCondLst>
                              <p:cond delay="0"/>
                            </p:stCondLst>
                            <p:childTnLst>
                              <p:par>
                                <p:cTn id="114" presetID="53" presetClass="entr" presetSubtype="16" fill="hold" nodeType="clickEffect">
                                  <p:stCondLst>
                                    <p:cond delay="0"/>
                                  </p:stCondLst>
                                  <p:childTnLst>
                                    <p:set>
                                      <p:cBhvr>
                                        <p:cTn id="115" dur="1" fill="hold">
                                          <p:stCondLst>
                                            <p:cond delay="0"/>
                                          </p:stCondLst>
                                        </p:cTn>
                                        <p:tgtEl>
                                          <p:spTgt spid="21"/>
                                        </p:tgtEl>
                                        <p:attrNameLst>
                                          <p:attrName>style.visibility</p:attrName>
                                        </p:attrNameLst>
                                      </p:cBhvr>
                                      <p:to>
                                        <p:strVal val="visible"/>
                                      </p:to>
                                    </p:set>
                                    <p:anim calcmode="lin" valueType="num">
                                      <p:cBhvr>
                                        <p:cTn id="116" dur="500" fill="hold"/>
                                        <p:tgtEl>
                                          <p:spTgt spid="21"/>
                                        </p:tgtEl>
                                        <p:attrNameLst>
                                          <p:attrName>ppt_w</p:attrName>
                                        </p:attrNameLst>
                                      </p:cBhvr>
                                      <p:tavLst>
                                        <p:tav tm="0">
                                          <p:val>
                                            <p:fltVal val="0"/>
                                          </p:val>
                                        </p:tav>
                                        <p:tav tm="100000">
                                          <p:val>
                                            <p:strVal val="#ppt_w"/>
                                          </p:val>
                                        </p:tav>
                                      </p:tavLst>
                                    </p:anim>
                                    <p:anim calcmode="lin" valueType="num">
                                      <p:cBhvr>
                                        <p:cTn id="117" dur="500" fill="hold"/>
                                        <p:tgtEl>
                                          <p:spTgt spid="21"/>
                                        </p:tgtEl>
                                        <p:attrNameLst>
                                          <p:attrName>ppt_h</p:attrName>
                                        </p:attrNameLst>
                                      </p:cBhvr>
                                      <p:tavLst>
                                        <p:tav tm="0">
                                          <p:val>
                                            <p:fltVal val="0"/>
                                          </p:val>
                                        </p:tav>
                                        <p:tav tm="100000">
                                          <p:val>
                                            <p:strVal val="#ppt_h"/>
                                          </p:val>
                                        </p:tav>
                                      </p:tavLst>
                                    </p:anim>
                                    <p:animEffect transition="in" filter="fade">
                                      <p:cBhvr>
                                        <p:cTn id="118" dur="500"/>
                                        <p:tgtEl>
                                          <p:spTgt spid="21"/>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23"/>
                                        </p:tgtEl>
                                        <p:attrNameLst>
                                          <p:attrName>style.visibility</p:attrName>
                                        </p:attrNameLst>
                                      </p:cBhvr>
                                      <p:to>
                                        <p:strVal val="visible"/>
                                      </p:to>
                                    </p:set>
                                    <p:anim calcmode="lin" valueType="num">
                                      <p:cBhvr>
                                        <p:cTn id="121" dur="500" fill="hold"/>
                                        <p:tgtEl>
                                          <p:spTgt spid="23"/>
                                        </p:tgtEl>
                                        <p:attrNameLst>
                                          <p:attrName>ppt_w</p:attrName>
                                        </p:attrNameLst>
                                      </p:cBhvr>
                                      <p:tavLst>
                                        <p:tav tm="0">
                                          <p:val>
                                            <p:fltVal val="0"/>
                                          </p:val>
                                        </p:tav>
                                        <p:tav tm="100000">
                                          <p:val>
                                            <p:strVal val="#ppt_w"/>
                                          </p:val>
                                        </p:tav>
                                      </p:tavLst>
                                    </p:anim>
                                    <p:anim calcmode="lin" valueType="num">
                                      <p:cBhvr>
                                        <p:cTn id="122" dur="500" fill="hold"/>
                                        <p:tgtEl>
                                          <p:spTgt spid="23"/>
                                        </p:tgtEl>
                                        <p:attrNameLst>
                                          <p:attrName>ppt_h</p:attrName>
                                        </p:attrNameLst>
                                      </p:cBhvr>
                                      <p:tavLst>
                                        <p:tav tm="0">
                                          <p:val>
                                            <p:fltVal val="0"/>
                                          </p:val>
                                        </p:tav>
                                        <p:tav tm="100000">
                                          <p:val>
                                            <p:strVal val="#ppt_h"/>
                                          </p:val>
                                        </p:tav>
                                      </p:tavLst>
                                    </p:anim>
                                    <p:animEffect transition="in" filter="fade">
                                      <p:cBhvr>
                                        <p:cTn id="123" dur="500"/>
                                        <p:tgtEl>
                                          <p:spTgt spid="23"/>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19"/>
                                        </p:tgtEl>
                                        <p:attrNameLst>
                                          <p:attrName>style.visibility</p:attrName>
                                        </p:attrNameLst>
                                      </p:cBhvr>
                                      <p:to>
                                        <p:strVal val="visible"/>
                                      </p:to>
                                    </p:set>
                                    <p:anim calcmode="lin" valueType="num">
                                      <p:cBhvr>
                                        <p:cTn id="126" dur="500" fill="hold"/>
                                        <p:tgtEl>
                                          <p:spTgt spid="19"/>
                                        </p:tgtEl>
                                        <p:attrNameLst>
                                          <p:attrName>ppt_w</p:attrName>
                                        </p:attrNameLst>
                                      </p:cBhvr>
                                      <p:tavLst>
                                        <p:tav tm="0">
                                          <p:val>
                                            <p:fltVal val="0"/>
                                          </p:val>
                                        </p:tav>
                                        <p:tav tm="100000">
                                          <p:val>
                                            <p:strVal val="#ppt_w"/>
                                          </p:val>
                                        </p:tav>
                                      </p:tavLst>
                                    </p:anim>
                                    <p:anim calcmode="lin" valueType="num">
                                      <p:cBhvr>
                                        <p:cTn id="127" dur="500" fill="hold"/>
                                        <p:tgtEl>
                                          <p:spTgt spid="19"/>
                                        </p:tgtEl>
                                        <p:attrNameLst>
                                          <p:attrName>ppt_h</p:attrName>
                                        </p:attrNameLst>
                                      </p:cBhvr>
                                      <p:tavLst>
                                        <p:tav tm="0">
                                          <p:val>
                                            <p:fltVal val="0"/>
                                          </p:val>
                                        </p:tav>
                                        <p:tav tm="100000">
                                          <p:val>
                                            <p:strVal val="#ppt_h"/>
                                          </p:val>
                                        </p:tav>
                                      </p:tavLst>
                                    </p:anim>
                                    <p:animEffect transition="in" filter="fade">
                                      <p:cBhvr>
                                        <p:cTn id="128" dur="500"/>
                                        <p:tgtEl>
                                          <p:spTgt spid="19"/>
                                        </p:tgtEl>
                                      </p:cBhvr>
                                    </p:animEffect>
                                  </p:childTnLst>
                                </p:cTn>
                              </p:par>
                            </p:childTnLst>
                          </p:cTn>
                        </p:par>
                      </p:childTnLst>
                    </p:cTn>
                  </p:par>
                  <p:par>
                    <p:cTn id="129" fill="hold">
                      <p:stCondLst>
                        <p:cond delay="indefinite"/>
                      </p:stCondLst>
                      <p:childTnLst>
                        <p:par>
                          <p:cTn id="130" fill="hold">
                            <p:stCondLst>
                              <p:cond delay="0"/>
                            </p:stCondLst>
                            <p:childTnLst>
                              <p:par>
                                <p:cTn id="131" presetID="53" presetClass="entr" presetSubtype="16" fill="hold" nodeType="clickEffect">
                                  <p:stCondLst>
                                    <p:cond delay="0"/>
                                  </p:stCondLst>
                                  <p:childTnLst>
                                    <p:set>
                                      <p:cBhvr>
                                        <p:cTn id="132" dur="1" fill="hold">
                                          <p:stCondLst>
                                            <p:cond delay="0"/>
                                          </p:stCondLst>
                                        </p:cTn>
                                        <p:tgtEl>
                                          <p:spTgt spid="22"/>
                                        </p:tgtEl>
                                        <p:attrNameLst>
                                          <p:attrName>style.visibility</p:attrName>
                                        </p:attrNameLst>
                                      </p:cBhvr>
                                      <p:to>
                                        <p:strVal val="visible"/>
                                      </p:to>
                                    </p:set>
                                    <p:anim calcmode="lin" valueType="num">
                                      <p:cBhvr>
                                        <p:cTn id="133" dur="500" fill="hold"/>
                                        <p:tgtEl>
                                          <p:spTgt spid="22"/>
                                        </p:tgtEl>
                                        <p:attrNameLst>
                                          <p:attrName>ppt_w</p:attrName>
                                        </p:attrNameLst>
                                      </p:cBhvr>
                                      <p:tavLst>
                                        <p:tav tm="0">
                                          <p:val>
                                            <p:fltVal val="0"/>
                                          </p:val>
                                        </p:tav>
                                        <p:tav tm="100000">
                                          <p:val>
                                            <p:strVal val="#ppt_w"/>
                                          </p:val>
                                        </p:tav>
                                      </p:tavLst>
                                    </p:anim>
                                    <p:anim calcmode="lin" valueType="num">
                                      <p:cBhvr>
                                        <p:cTn id="134" dur="500" fill="hold"/>
                                        <p:tgtEl>
                                          <p:spTgt spid="22"/>
                                        </p:tgtEl>
                                        <p:attrNameLst>
                                          <p:attrName>ppt_h</p:attrName>
                                        </p:attrNameLst>
                                      </p:cBhvr>
                                      <p:tavLst>
                                        <p:tav tm="0">
                                          <p:val>
                                            <p:fltVal val="0"/>
                                          </p:val>
                                        </p:tav>
                                        <p:tav tm="100000">
                                          <p:val>
                                            <p:strVal val="#ppt_h"/>
                                          </p:val>
                                        </p:tav>
                                      </p:tavLst>
                                    </p:anim>
                                    <p:animEffect transition="in" filter="fade">
                                      <p:cBhvr>
                                        <p:cTn id="135" dur="500"/>
                                        <p:tgtEl>
                                          <p:spTgt spid="22"/>
                                        </p:tgtEl>
                                      </p:cBhvr>
                                    </p:animEffect>
                                  </p:childTnLst>
                                </p:cTn>
                              </p:par>
                              <p:par>
                                <p:cTn id="136" presetID="53" presetClass="entr" presetSubtype="16" fill="hold" grpId="0" nodeType="withEffect">
                                  <p:stCondLst>
                                    <p:cond delay="0"/>
                                  </p:stCondLst>
                                  <p:childTnLst>
                                    <p:set>
                                      <p:cBhvr>
                                        <p:cTn id="137" dur="1" fill="hold">
                                          <p:stCondLst>
                                            <p:cond delay="0"/>
                                          </p:stCondLst>
                                        </p:cTn>
                                        <p:tgtEl>
                                          <p:spTgt spid="24"/>
                                        </p:tgtEl>
                                        <p:attrNameLst>
                                          <p:attrName>style.visibility</p:attrName>
                                        </p:attrNameLst>
                                      </p:cBhvr>
                                      <p:to>
                                        <p:strVal val="visible"/>
                                      </p:to>
                                    </p:set>
                                    <p:anim calcmode="lin" valueType="num">
                                      <p:cBhvr>
                                        <p:cTn id="138" dur="500" fill="hold"/>
                                        <p:tgtEl>
                                          <p:spTgt spid="24"/>
                                        </p:tgtEl>
                                        <p:attrNameLst>
                                          <p:attrName>ppt_w</p:attrName>
                                        </p:attrNameLst>
                                      </p:cBhvr>
                                      <p:tavLst>
                                        <p:tav tm="0">
                                          <p:val>
                                            <p:fltVal val="0"/>
                                          </p:val>
                                        </p:tav>
                                        <p:tav tm="100000">
                                          <p:val>
                                            <p:strVal val="#ppt_w"/>
                                          </p:val>
                                        </p:tav>
                                      </p:tavLst>
                                    </p:anim>
                                    <p:anim calcmode="lin" valueType="num">
                                      <p:cBhvr>
                                        <p:cTn id="139" dur="500" fill="hold"/>
                                        <p:tgtEl>
                                          <p:spTgt spid="24"/>
                                        </p:tgtEl>
                                        <p:attrNameLst>
                                          <p:attrName>ppt_h</p:attrName>
                                        </p:attrNameLst>
                                      </p:cBhvr>
                                      <p:tavLst>
                                        <p:tav tm="0">
                                          <p:val>
                                            <p:fltVal val="0"/>
                                          </p:val>
                                        </p:tav>
                                        <p:tav tm="100000">
                                          <p:val>
                                            <p:strVal val="#ppt_h"/>
                                          </p:val>
                                        </p:tav>
                                      </p:tavLst>
                                    </p:anim>
                                    <p:animEffect transition="in" filter="fade">
                                      <p:cBhvr>
                                        <p:cTn id="140" dur="500"/>
                                        <p:tgtEl>
                                          <p:spTgt spid="24"/>
                                        </p:tgtEl>
                                      </p:cBhvr>
                                    </p:animEffect>
                                  </p:childTnLst>
                                </p:cTn>
                              </p:par>
                              <p:par>
                                <p:cTn id="141" presetID="53" presetClass="entr" presetSubtype="16" fill="hold" grpId="0" nodeType="withEffect">
                                  <p:stCondLst>
                                    <p:cond delay="0"/>
                                  </p:stCondLst>
                                  <p:childTnLst>
                                    <p:set>
                                      <p:cBhvr>
                                        <p:cTn id="142" dur="1" fill="hold">
                                          <p:stCondLst>
                                            <p:cond delay="0"/>
                                          </p:stCondLst>
                                        </p:cTn>
                                        <p:tgtEl>
                                          <p:spTgt spid="20"/>
                                        </p:tgtEl>
                                        <p:attrNameLst>
                                          <p:attrName>style.visibility</p:attrName>
                                        </p:attrNameLst>
                                      </p:cBhvr>
                                      <p:to>
                                        <p:strVal val="visible"/>
                                      </p:to>
                                    </p:set>
                                    <p:anim calcmode="lin" valueType="num">
                                      <p:cBhvr>
                                        <p:cTn id="143" dur="500" fill="hold"/>
                                        <p:tgtEl>
                                          <p:spTgt spid="20"/>
                                        </p:tgtEl>
                                        <p:attrNameLst>
                                          <p:attrName>ppt_w</p:attrName>
                                        </p:attrNameLst>
                                      </p:cBhvr>
                                      <p:tavLst>
                                        <p:tav tm="0">
                                          <p:val>
                                            <p:fltVal val="0"/>
                                          </p:val>
                                        </p:tav>
                                        <p:tav tm="100000">
                                          <p:val>
                                            <p:strVal val="#ppt_w"/>
                                          </p:val>
                                        </p:tav>
                                      </p:tavLst>
                                    </p:anim>
                                    <p:anim calcmode="lin" valueType="num">
                                      <p:cBhvr>
                                        <p:cTn id="144" dur="500" fill="hold"/>
                                        <p:tgtEl>
                                          <p:spTgt spid="20"/>
                                        </p:tgtEl>
                                        <p:attrNameLst>
                                          <p:attrName>ppt_h</p:attrName>
                                        </p:attrNameLst>
                                      </p:cBhvr>
                                      <p:tavLst>
                                        <p:tav tm="0">
                                          <p:val>
                                            <p:fltVal val="0"/>
                                          </p:val>
                                        </p:tav>
                                        <p:tav tm="100000">
                                          <p:val>
                                            <p:strVal val="#ppt_h"/>
                                          </p:val>
                                        </p:tav>
                                      </p:tavLst>
                                    </p:anim>
                                    <p:animEffect transition="in" filter="fade">
                                      <p:cBhvr>
                                        <p:cTn id="145" dur="500"/>
                                        <p:tgtEl>
                                          <p:spTgt spid="20"/>
                                        </p:tgtEl>
                                      </p:cBhvr>
                                    </p:animEffect>
                                  </p:childTnLst>
                                </p:cTn>
                              </p:par>
                              <p:par>
                                <p:cTn id="146" presetID="22" presetClass="entr" presetSubtype="4" fill="hold" nodeType="withEffect">
                                  <p:stCondLst>
                                    <p:cond delay="0"/>
                                  </p:stCondLst>
                                  <p:childTnLst>
                                    <p:set>
                                      <p:cBhvr>
                                        <p:cTn id="147" dur="1" fill="hold">
                                          <p:stCondLst>
                                            <p:cond delay="0"/>
                                          </p:stCondLst>
                                        </p:cTn>
                                        <p:tgtEl>
                                          <p:spTgt spid="27"/>
                                        </p:tgtEl>
                                        <p:attrNameLst>
                                          <p:attrName>style.visibility</p:attrName>
                                        </p:attrNameLst>
                                      </p:cBhvr>
                                      <p:to>
                                        <p:strVal val="visible"/>
                                      </p:to>
                                    </p:set>
                                    <p:animEffect transition="in" filter="wipe(down)">
                                      <p:cBhvr>
                                        <p:cTn id="148" dur="500"/>
                                        <p:tgtEl>
                                          <p:spTgt spid="27"/>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nodeType="clickEffect">
                                  <p:stCondLst>
                                    <p:cond delay="0"/>
                                  </p:stCondLst>
                                  <p:childTnLst>
                                    <p:set>
                                      <p:cBhvr>
                                        <p:cTn id="152" dur="1" fill="hold">
                                          <p:stCondLst>
                                            <p:cond delay="0"/>
                                          </p:stCondLst>
                                        </p:cTn>
                                        <p:tgtEl>
                                          <p:spTgt spid="28"/>
                                        </p:tgtEl>
                                        <p:attrNameLst>
                                          <p:attrName>style.visibility</p:attrName>
                                        </p:attrNameLst>
                                      </p:cBhvr>
                                      <p:to>
                                        <p:strVal val="visible"/>
                                      </p:to>
                                    </p:set>
                                    <p:animEffect transition="in" filter="wipe(down)">
                                      <p:cBhvr>
                                        <p:cTn id="153" dur="500"/>
                                        <p:tgtEl>
                                          <p:spTgt spid="28"/>
                                        </p:tgtEl>
                                      </p:cBhvr>
                                    </p:animEffect>
                                  </p:childTnLst>
                                </p:cTn>
                              </p:par>
                              <p:par>
                                <p:cTn id="154" presetID="22" presetClass="entr" presetSubtype="4" fill="hold" nodeType="withEffect">
                                  <p:stCondLst>
                                    <p:cond delay="0"/>
                                  </p:stCondLst>
                                  <p:childTnLst>
                                    <p:set>
                                      <p:cBhvr>
                                        <p:cTn id="155" dur="1" fill="hold">
                                          <p:stCondLst>
                                            <p:cond delay="0"/>
                                          </p:stCondLst>
                                        </p:cTn>
                                        <p:tgtEl>
                                          <p:spTgt spid="29"/>
                                        </p:tgtEl>
                                        <p:attrNameLst>
                                          <p:attrName>style.visibility</p:attrName>
                                        </p:attrNameLst>
                                      </p:cBhvr>
                                      <p:to>
                                        <p:strVal val="visible"/>
                                      </p:to>
                                    </p:set>
                                    <p:animEffect transition="in" filter="wipe(down)">
                                      <p:cBhvr>
                                        <p:cTn id="156" dur="500"/>
                                        <p:tgtEl>
                                          <p:spTgt spid="29"/>
                                        </p:tgtEl>
                                      </p:cBhvr>
                                    </p:animEffect>
                                  </p:childTnLst>
                                </p:cTn>
                              </p:par>
                              <p:par>
                                <p:cTn id="157" presetID="22" presetClass="entr" presetSubtype="4" fill="hold" nodeType="withEffect">
                                  <p:stCondLst>
                                    <p:cond delay="0"/>
                                  </p:stCondLst>
                                  <p:childTnLst>
                                    <p:set>
                                      <p:cBhvr>
                                        <p:cTn id="158" dur="1" fill="hold">
                                          <p:stCondLst>
                                            <p:cond delay="0"/>
                                          </p:stCondLst>
                                        </p:cTn>
                                        <p:tgtEl>
                                          <p:spTgt spid="31"/>
                                        </p:tgtEl>
                                        <p:attrNameLst>
                                          <p:attrName>style.visibility</p:attrName>
                                        </p:attrNameLst>
                                      </p:cBhvr>
                                      <p:to>
                                        <p:strVal val="visible"/>
                                      </p:to>
                                    </p:set>
                                    <p:animEffect transition="in" filter="wipe(down)">
                                      <p:cBhvr>
                                        <p:cTn id="159" dur="500"/>
                                        <p:tgtEl>
                                          <p:spTgt spid="31"/>
                                        </p:tgtEl>
                                      </p:cBhvr>
                                    </p:animEffect>
                                  </p:childTnLst>
                                </p:cTn>
                              </p:par>
                              <p:par>
                                <p:cTn id="160" presetID="22" presetClass="entr" presetSubtype="4" fill="hold" grpId="0" nodeType="withEffect">
                                  <p:stCondLst>
                                    <p:cond delay="0"/>
                                  </p:stCondLst>
                                  <p:childTnLst>
                                    <p:set>
                                      <p:cBhvr>
                                        <p:cTn id="161" dur="1" fill="hold">
                                          <p:stCondLst>
                                            <p:cond delay="0"/>
                                          </p:stCondLst>
                                        </p:cTn>
                                        <p:tgtEl>
                                          <p:spTgt spid="32"/>
                                        </p:tgtEl>
                                        <p:attrNameLst>
                                          <p:attrName>style.visibility</p:attrName>
                                        </p:attrNameLst>
                                      </p:cBhvr>
                                      <p:to>
                                        <p:strVal val="visible"/>
                                      </p:to>
                                    </p:set>
                                    <p:animEffect transition="in" filter="wipe(down)">
                                      <p:cBhvr>
                                        <p:cTn id="162" dur="500"/>
                                        <p:tgtEl>
                                          <p:spTgt spid="32"/>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33"/>
                                        </p:tgtEl>
                                        <p:attrNameLst>
                                          <p:attrName>style.visibility</p:attrName>
                                        </p:attrNameLst>
                                      </p:cBhvr>
                                      <p:to>
                                        <p:strVal val="visible"/>
                                      </p:to>
                                    </p:set>
                                    <p:animEffect transition="in" filter="wipe(down)">
                                      <p:cBhvr>
                                        <p:cTn id="16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P spid="8" grpId="0" animBg="1"/>
      <p:bldP spid="10" grpId="0" animBg="1"/>
      <p:bldP spid="11" grpId="0" animBg="1"/>
      <p:bldP spid="13" grpId="0" animBg="1"/>
      <p:bldP spid="14" grpId="0" animBg="1"/>
      <p:bldP spid="17" grpId="0" animBg="1"/>
      <p:bldP spid="18" grpId="0" animBg="1"/>
      <p:bldP spid="19" grpId="0" animBg="1"/>
      <p:bldP spid="20" grpId="0" animBg="1"/>
      <p:bldP spid="23" grpId="0" animBg="1"/>
      <p:bldP spid="24" grpId="0" animBg="1"/>
      <p:bldP spid="25" grpId="0" animBg="1"/>
      <p:bldP spid="26" grpId="0" animBg="1"/>
      <p:bldP spid="32" grpId="0"/>
      <p:bldP spid="3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缺失值处理</a:t>
            </a:r>
          </a:p>
        </p:txBody>
      </p:sp>
      <p:sp>
        <p:nvSpPr>
          <p:cNvPr id="2" name="Rectangle 3">
            <a:extLst>
              <a:ext uri="{FF2B5EF4-FFF2-40B4-BE49-F238E27FC236}">
                <a16:creationId xmlns:a16="http://schemas.microsoft.com/office/drawing/2014/main" id="{57F277A5-64F4-0E24-F451-004D641EA891}"/>
              </a:ext>
            </a:extLst>
          </p:cNvPr>
          <p:cNvSpPr>
            <a:spLocks noChangeArrowheads="1"/>
          </p:cNvSpPr>
          <p:nvPr/>
        </p:nvSpPr>
        <p:spPr bwMode="auto">
          <a:xfrm>
            <a:off x="5036476" y="2373026"/>
            <a:ext cx="3039762" cy="390182"/>
          </a:xfrm>
          <a:prstGeom prst="rect">
            <a:avLst/>
          </a:prstGeom>
          <a:solidFill>
            <a:sysClr val="window" lastClr="FFFFFF"/>
          </a:solidFill>
          <a:ln w="38100" cap="flat" cmpd="sng" algn="ctr">
            <a:solidFill>
              <a:srgbClr val="C00000"/>
            </a:solidFill>
            <a:prstDash val="solid"/>
            <a:miter lim="800000"/>
          </a:ln>
          <a:effectLst/>
        </p:spPr>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457200" marR="0" lvl="1" indent="0" defTabSz="914400" eaLnBrk="1" fontAlgn="auto" latinLnBrk="0" hangingPunct="1">
              <a:lnSpc>
                <a:spcPct val="100000"/>
              </a:lnSpc>
              <a:spcBef>
                <a:spcPct val="20000"/>
              </a:spcBef>
              <a:spcAft>
                <a:spcPts val="0"/>
              </a:spcAft>
              <a:buClrTx/>
              <a:buSzTx/>
              <a:buFont typeface="Arial" charset="0"/>
              <a:buNone/>
              <a:tabLst/>
              <a:defRPr/>
            </a:pPr>
            <a:endParaRPr kumimoji="0" lang="en-US" altLang="zh-CN" sz="2400" b="0" i="0" u="none" strike="noStrike" kern="0" cap="none" spc="0" normalizeH="0" baseline="0" noProof="0" dirty="0">
              <a:ln>
                <a:noFill/>
              </a:ln>
              <a:solidFill>
                <a:prstClr val="black"/>
              </a:solidFill>
              <a:effectLst/>
              <a:uLnTx/>
              <a:uFillTx/>
              <a:latin typeface="+mj-ea"/>
              <a:ea typeface="+mj-ea"/>
              <a:cs typeface="+mn-cs"/>
            </a:endParaRPr>
          </a:p>
        </p:txBody>
      </p:sp>
      <p:sp>
        <p:nvSpPr>
          <p:cNvPr id="3" name="内容占位符 2">
            <a:extLst>
              <a:ext uri="{FF2B5EF4-FFF2-40B4-BE49-F238E27FC236}">
                <a16:creationId xmlns:a16="http://schemas.microsoft.com/office/drawing/2014/main" id="{616114A3-E8CE-DB66-4CAE-8EC4F0712460}"/>
              </a:ext>
            </a:extLst>
          </p:cNvPr>
          <p:cNvSpPr txBox="1">
            <a:spLocks/>
          </p:cNvSpPr>
          <p:nvPr/>
        </p:nvSpPr>
        <p:spPr>
          <a:xfrm>
            <a:off x="1037864" y="1536342"/>
            <a:ext cx="8616950" cy="4930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r>
              <a:rPr kumimoji="0" lang="zh-CN" altLang="en-US" sz="2200" b="0" i="0" u="none" strike="noStrike" kern="1200" cap="none" spc="0" normalizeH="0" baseline="0" noProof="0">
                <a:ln>
                  <a:noFill/>
                </a:ln>
                <a:solidFill>
                  <a:sysClr val="windowText" lastClr="000000"/>
                </a:solidFill>
                <a:effectLst/>
                <a:uLnTx/>
                <a:uFillTx/>
                <a:latin typeface="+mj-ea"/>
                <a:ea typeface="+mj-ea"/>
                <a:cs typeface="+mn-cs"/>
              </a:rPr>
              <a:t>类似地可计算出所有属性在数据集上的信息增益</a:t>
            </a: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endParaRPr kumimoji="0" lang="zh-CN" altLang="en-US" sz="2200" b="0" i="0" u="none" strike="noStrike" kern="1200" cap="none" spc="0" normalizeH="0" baseline="0" noProof="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endParaRPr kumimoji="0" lang="zh-CN" altLang="en-US" sz="2200" b="0" i="0" u="none" strike="noStrike" kern="1200" cap="none" spc="0" normalizeH="0" baseline="0" noProof="0">
              <a:ln>
                <a:noFill/>
              </a:ln>
              <a:solidFill>
                <a:sysClr val="windowText" lastClr="000000"/>
              </a:solidFill>
              <a:effectLst/>
              <a:uLnTx/>
              <a:uFillTx/>
              <a:latin typeface="+mj-ea"/>
              <a:ea typeface="+mj-ea"/>
              <a:cs typeface="+mn-cs"/>
            </a:endParaRPr>
          </a:p>
          <a:p>
            <a:pPr marL="228600" marR="0" lvl="0" indent="-36000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Char char="p"/>
              <a:tabLst/>
              <a:defRPr/>
            </a:pPr>
            <a:endParaRPr kumimoji="0" lang="zh-CN" altLang="en-US" sz="2200" b="0" i="0" u="none" strike="noStrike" kern="1200" cap="none" spc="0" normalizeH="0" baseline="0" noProof="0">
              <a:ln>
                <a:noFill/>
              </a:ln>
              <a:solidFill>
                <a:sysClr val="windowText" lastClr="000000"/>
              </a:solidFill>
              <a:effectLst/>
              <a:uLnTx/>
              <a:uFillTx/>
              <a:latin typeface="+mj-ea"/>
              <a:ea typeface="+mj-ea"/>
              <a:cs typeface="+mn-cs"/>
            </a:endParaRPr>
          </a:p>
          <a:p>
            <a:pPr marL="0" marR="0" lvl="0" indent="0" algn="l" defTabSz="914400" rtl="0" eaLnBrk="1" fontAlgn="auto" latinLnBrk="0" hangingPunct="1">
              <a:lnSpc>
                <a:spcPct val="90000"/>
              </a:lnSpc>
              <a:spcBef>
                <a:spcPts val="1000"/>
              </a:spcBef>
              <a:spcAft>
                <a:spcPts val="0"/>
              </a:spcAft>
              <a:buClr>
                <a:srgbClr val="16754D"/>
              </a:buClr>
              <a:buSzPct val="100000"/>
              <a:buFont typeface="Wingdings" panose="05000000000000000000" pitchFamily="2" charset="2"/>
              <a:buNone/>
              <a:tabLst/>
              <a:defRPr/>
            </a:pPr>
            <a:r>
              <a:rPr kumimoji="0" lang="zh-CN" altLang="en-US" sz="2200" b="0" i="0" u="none" strike="noStrike" kern="1200" cap="none" spc="0" normalizeH="0" baseline="0" noProof="0">
                <a:ln>
                  <a:noFill/>
                </a:ln>
                <a:solidFill>
                  <a:sysClr val="windowText" lastClr="000000"/>
                </a:solidFill>
                <a:effectLst/>
                <a:uLnTx/>
                <a:uFillTx/>
                <a:latin typeface="+mj-ea"/>
                <a:ea typeface="+mj-ea"/>
                <a:cs typeface="+mn-cs"/>
              </a:rPr>
              <a:t> </a:t>
            </a:r>
            <a:endParaRPr kumimoji="0" lang="zh-CN" altLang="en-US" sz="2200" b="0" i="0" u="none" strike="noStrike" kern="1200" cap="none" spc="0" normalizeH="0" baseline="0" noProof="0" dirty="0">
              <a:ln>
                <a:noFill/>
              </a:ln>
              <a:solidFill>
                <a:sysClr val="windowText" lastClr="000000"/>
              </a:solidFill>
              <a:effectLst/>
              <a:uLnTx/>
              <a:uFillTx/>
              <a:latin typeface="+mj-ea"/>
              <a:ea typeface="+mj-ea"/>
              <a:cs typeface="+mn-cs"/>
            </a:endParaRPr>
          </a:p>
        </p:txBody>
      </p:sp>
      <p:graphicFrame>
        <p:nvGraphicFramePr>
          <p:cNvPr id="4" name="对象 3">
            <a:extLst>
              <a:ext uri="{FF2B5EF4-FFF2-40B4-BE49-F238E27FC236}">
                <a16:creationId xmlns:a16="http://schemas.microsoft.com/office/drawing/2014/main" id="{237C6C14-A1BE-1258-089E-CDD16927CD39}"/>
              </a:ext>
            </a:extLst>
          </p:cNvPr>
          <p:cNvGraphicFramePr>
            <a:graphicFrameLocks noChangeAspect="1"/>
          </p:cNvGraphicFramePr>
          <p:nvPr>
            <p:extLst>
              <p:ext uri="{D42A27DB-BD31-4B8C-83A1-F6EECF244321}">
                <p14:modId xmlns:p14="http://schemas.microsoft.com/office/powerpoint/2010/main" val="3634112875"/>
              </p:ext>
            </p:extLst>
          </p:nvPr>
        </p:nvGraphicFramePr>
        <p:xfrm>
          <a:off x="1990364" y="1997056"/>
          <a:ext cx="2801938" cy="361950"/>
        </p:xfrm>
        <a:graphic>
          <a:graphicData uri="http://schemas.openxmlformats.org/presentationml/2006/ole">
            <mc:AlternateContent xmlns:mc="http://schemas.openxmlformats.org/markup-compatibility/2006">
              <mc:Choice xmlns:v="urn:schemas-microsoft-com:vml" Requires="v">
                <p:oleObj name="Formula" r:id="rId3" imgW="1464480" imgH="189360" progId="Equation.Ribbit">
                  <p:embed/>
                </p:oleObj>
              </mc:Choice>
              <mc:Fallback>
                <p:oleObj name="Formula" r:id="rId3" imgW="1464480" imgH="189360" progId="Equation.Ribbit">
                  <p:embed/>
                  <p:pic>
                    <p:nvPicPr>
                      <p:cNvPr id="4" name="对象 3"/>
                      <p:cNvPicPr/>
                      <p:nvPr/>
                    </p:nvPicPr>
                    <p:blipFill>
                      <a:blip r:embed="rId4"/>
                      <a:stretch>
                        <a:fillRect/>
                      </a:stretch>
                    </p:blipFill>
                    <p:spPr>
                      <a:xfrm>
                        <a:off x="1990364" y="1997056"/>
                        <a:ext cx="2801938" cy="361950"/>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5341C94D-F775-6EE5-F122-5F9A854CE66F}"/>
              </a:ext>
            </a:extLst>
          </p:cNvPr>
          <p:cNvGraphicFramePr>
            <a:graphicFrameLocks noChangeAspect="1"/>
          </p:cNvGraphicFramePr>
          <p:nvPr>
            <p:extLst>
              <p:ext uri="{D42A27DB-BD31-4B8C-83A1-F6EECF244321}">
                <p14:modId xmlns:p14="http://schemas.microsoft.com/office/powerpoint/2010/main" val="3029006795"/>
              </p:ext>
            </p:extLst>
          </p:nvPr>
        </p:nvGraphicFramePr>
        <p:xfrm>
          <a:off x="5208227" y="1982769"/>
          <a:ext cx="2609850" cy="336550"/>
        </p:xfrm>
        <a:graphic>
          <a:graphicData uri="http://schemas.openxmlformats.org/presentationml/2006/ole">
            <mc:AlternateContent xmlns:mc="http://schemas.openxmlformats.org/markup-compatibility/2006">
              <mc:Choice xmlns:v="urn:schemas-microsoft-com:vml" Requires="v">
                <p:oleObj name="Formula" r:id="rId5" imgW="1459440" imgH="188280" progId="Equation.Ribbit">
                  <p:embed/>
                </p:oleObj>
              </mc:Choice>
              <mc:Fallback>
                <p:oleObj name="Formula" r:id="rId5" imgW="1459440" imgH="188280" progId="Equation.Ribbit">
                  <p:embed/>
                  <p:pic>
                    <p:nvPicPr>
                      <p:cNvPr id="5" name="对象 4"/>
                      <p:cNvPicPr/>
                      <p:nvPr/>
                    </p:nvPicPr>
                    <p:blipFill>
                      <a:blip r:embed="rId6"/>
                      <a:stretch>
                        <a:fillRect/>
                      </a:stretch>
                    </p:blipFill>
                    <p:spPr>
                      <a:xfrm>
                        <a:off x="5208227" y="1982769"/>
                        <a:ext cx="2609850" cy="3365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293A8268-9E37-9E9D-0DA3-17E35E02381E}"/>
              </a:ext>
            </a:extLst>
          </p:cNvPr>
          <p:cNvGraphicFramePr>
            <a:graphicFrameLocks noChangeAspect="1"/>
          </p:cNvGraphicFramePr>
          <p:nvPr>
            <p:extLst>
              <p:ext uri="{D42A27DB-BD31-4B8C-83A1-F6EECF244321}">
                <p14:modId xmlns:p14="http://schemas.microsoft.com/office/powerpoint/2010/main" val="3112571773"/>
              </p:ext>
            </p:extLst>
          </p:nvPr>
        </p:nvGraphicFramePr>
        <p:xfrm>
          <a:off x="1990364" y="2409806"/>
          <a:ext cx="2801938" cy="360363"/>
        </p:xfrm>
        <a:graphic>
          <a:graphicData uri="http://schemas.openxmlformats.org/presentationml/2006/ole">
            <mc:AlternateContent xmlns:mc="http://schemas.openxmlformats.org/markup-compatibility/2006">
              <mc:Choice xmlns:v="urn:schemas-microsoft-com:vml" Requires="v">
                <p:oleObj name="Formula" r:id="rId7" imgW="1464480" imgH="188280" progId="Equation.Ribbit">
                  <p:embed/>
                </p:oleObj>
              </mc:Choice>
              <mc:Fallback>
                <p:oleObj name="Formula" r:id="rId7" imgW="1464480" imgH="188280" progId="Equation.Ribbit">
                  <p:embed/>
                  <p:pic>
                    <p:nvPicPr>
                      <p:cNvPr id="6" name="对象 5"/>
                      <p:cNvPicPr/>
                      <p:nvPr/>
                    </p:nvPicPr>
                    <p:blipFill>
                      <a:blip r:embed="rId8"/>
                      <a:stretch>
                        <a:fillRect/>
                      </a:stretch>
                    </p:blipFill>
                    <p:spPr>
                      <a:xfrm>
                        <a:off x="1990364" y="2409806"/>
                        <a:ext cx="2801938" cy="360363"/>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CC6FDAD4-DB68-8C4E-8358-DAB6C1053F5D}"/>
              </a:ext>
            </a:extLst>
          </p:cNvPr>
          <p:cNvGraphicFramePr>
            <a:graphicFrameLocks noChangeAspect="1"/>
          </p:cNvGraphicFramePr>
          <p:nvPr>
            <p:extLst>
              <p:ext uri="{D42A27DB-BD31-4B8C-83A1-F6EECF244321}">
                <p14:modId xmlns:p14="http://schemas.microsoft.com/office/powerpoint/2010/main" val="130366535"/>
              </p:ext>
            </p:extLst>
          </p:nvPr>
        </p:nvGraphicFramePr>
        <p:xfrm>
          <a:off x="5205052" y="2408219"/>
          <a:ext cx="2614612" cy="331787"/>
        </p:xfrm>
        <a:graphic>
          <a:graphicData uri="http://schemas.openxmlformats.org/presentationml/2006/ole">
            <mc:AlternateContent xmlns:mc="http://schemas.openxmlformats.org/markup-compatibility/2006">
              <mc:Choice xmlns:v="urn:schemas-microsoft-com:vml" Requires="v">
                <p:oleObj name="Formula" r:id="rId9" imgW="1468440" imgH="185760" progId="Equation.Ribbit">
                  <p:embed/>
                </p:oleObj>
              </mc:Choice>
              <mc:Fallback>
                <p:oleObj name="Formula" r:id="rId9" imgW="1468440" imgH="185760" progId="Equation.Ribbit">
                  <p:embed/>
                  <p:pic>
                    <p:nvPicPr>
                      <p:cNvPr id="7" name="对象 6"/>
                      <p:cNvPicPr/>
                      <p:nvPr/>
                    </p:nvPicPr>
                    <p:blipFill>
                      <a:blip r:embed="rId10"/>
                      <a:stretch>
                        <a:fillRect/>
                      </a:stretch>
                    </p:blipFill>
                    <p:spPr>
                      <a:xfrm>
                        <a:off x="5205052" y="2408219"/>
                        <a:ext cx="2614612" cy="331787"/>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C8D79C40-AC24-0989-2CC8-9D9029B25B80}"/>
              </a:ext>
            </a:extLst>
          </p:cNvPr>
          <p:cNvGraphicFramePr>
            <a:graphicFrameLocks noChangeAspect="1"/>
          </p:cNvGraphicFramePr>
          <p:nvPr>
            <p:extLst>
              <p:ext uri="{D42A27DB-BD31-4B8C-83A1-F6EECF244321}">
                <p14:modId xmlns:p14="http://schemas.microsoft.com/office/powerpoint/2010/main" val="3087440723"/>
              </p:ext>
            </p:extLst>
          </p:nvPr>
        </p:nvGraphicFramePr>
        <p:xfrm>
          <a:off x="2011002" y="2801919"/>
          <a:ext cx="2781300" cy="354012"/>
        </p:xfrm>
        <a:graphic>
          <a:graphicData uri="http://schemas.openxmlformats.org/presentationml/2006/ole">
            <mc:AlternateContent xmlns:mc="http://schemas.openxmlformats.org/markup-compatibility/2006">
              <mc:Choice xmlns:v="urn:schemas-microsoft-com:vml" Requires="v">
                <p:oleObj name="Formula" r:id="rId11" imgW="1465920" imgH="186840" progId="Equation.Ribbit">
                  <p:embed/>
                </p:oleObj>
              </mc:Choice>
              <mc:Fallback>
                <p:oleObj name="Formula" r:id="rId11" imgW="1465920" imgH="186840" progId="Equation.Ribbit">
                  <p:embed/>
                  <p:pic>
                    <p:nvPicPr>
                      <p:cNvPr id="8" name="对象 7"/>
                      <p:cNvPicPr/>
                      <p:nvPr/>
                    </p:nvPicPr>
                    <p:blipFill>
                      <a:blip r:embed="rId12"/>
                      <a:stretch>
                        <a:fillRect/>
                      </a:stretch>
                    </p:blipFill>
                    <p:spPr>
                      <a:xfrm>
                        <a:off x="2011002" y="2801919"/>
                        <a:ext cx="2781300" cy="35401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94EF4405-9A86-3BAF-988B-D5E133F23CDD}"/>
              </a:ext>
            </a:extLst>
          </p:cNvPr>
          <p:cNvGraphicFramePr>
            <a:graphicFrameLocks noChangeAspect="1"/>
          </p:cNvGraphicFramePr>
          <p:nvPr>
            <p:extLst>
              <p:ext uri="{D42A27DB-BD31-4B8C-83A1-F6EECF244321}">
                <p14:modId xmlns:p14="http://schemas.microsoft.com/office/powerpoint/2010/main" val="2682039556"/>
              </p:ext>
            </p:extLst>
          </p:nvPr>
        </p:nvGraphicFramePr>
        <p:xfrm>
          <a:off x="5208227" y="2817794"/>
          <a:ext cx="2638425" cy="339725"/>
        </p:xfrm>
        <a:graphic>
          <a:graphicData uri="http://schemas.openxmlformats.org/presentationml/2006/ole">
            <mc:AlternateContent xmlns:mc="http://schemas.openxmlformats.org/markup-compatibility/2006">
              <mc:Choice xmlns:v="urn:schemas-microsoft-com:vml" Requires="v">
                <p:oleObj name="Formula" r:id="rId13" imgW="1465920" imgH="188280" progId="Equation.Ribbit">
                  <p:embed/>
                </p:oleObj>
              </mc:Choice>
              <mc:Fallback>
                <p:oleObj name="Formula" r:id="rId13" imgW="1465920" imgH="188280" progId="Equation.Ribbit">
                  <p:embed/>
                  <p:pic>
                    <p:nvPicPr>
                      <p:cNvPr id="9" name="对象 8"/>
                      <p:cNvPicPr/>
                      <p:nvPr/>
                    </p:nvPicPr>
                    <p:blipFill>
                      <a:blip r:embed="rId14"/>
                      <a:stretch>
                        <a:fillRect/>
                      </a:stretch>
                    </p:blipFill>
                    <p:spPr>
                      <a:xfrm>
                        <a:off x="5208227" y="2817794"/>
                        <a:ext cx="2638425" cy="339725"/>
                      </a:xfrm>
                      <a:prstGeom prst="rect">
                        <a:avLst/>
                      </a:prstGeom>
                    </p:spPr>
                  </p:pic>
                </p:oleObj>
              </mc:Fallback>
            </mc:AlternateContent>
          </a:graphicData>
        </a:graphic>
      </p:graphicFrame>
      <p:pic>
        <p:nvPicPr>
          <p:cNvPr id="10" name="内容占位符 3">
            <a:extLst>
              <a:ext uri="{FF2B5EF4-FFF2-40B4-BE49-F238E27FC236}">
                <a16:creationId xmlns:a16="http://schemas.microsoft.com/office/drawing/2014/main" id="{0EB7F91D-69BA-F7BB-3143-093F84E26BE3}"/>
              </a:ext>
            </a:extLst>
          </p:cNvPr>
          <p:cNvPicPr>
            <a:picLocks noChangeAspect="1"/>
          </p:cNvPicPr>
          <p:nvPr/>
        </p:nvPicPr>
        <p:blipFill>
          <a:blip r:embed="rId15"/>
          <a:stretch>
            <a:fillRect/>
          </a:stretch>
        </p:blipFill>
        <p:spPr>
          <a:xfrm>
            <a:off x="4599698" y="3212299"/>
            <a:ext cx="4567023" cy="3225760"/>
          </a:xfrm>
          <a:prstGeom prst="rect">
            <a:avLst/>
          </a:prstGeom>
        </p:spPr>
      </p:pic>
      <p:sp>
        <p:nvSpPr>
          <p:cNvPr id="11" name="矩形 10">
            <a:extLst>
              <a:ext uri="{FF2B5EF4-FFF2-40B4-BE49-F238E27FC236}">
                <a16:creationId xmlns:a16="http://schemas.microsoft.com/office/drawing/2014/main" id="{DA6C1F92-CEEF-425D-3706-CA35605BDC42}"/>
              </a:ext>
            </a:extLst>
          </p:cNvPr>
          <p:cNvSpPr/>
          <p:nvPr/>
        </p:nvSpPr>
        <p:spPr>
          <a:xfrm>
            <a:off x="4649299" y="3519018"/>
            <a:ext cx="4448432" cy="985944"/>
          </a:xfrm>
          <a:prstGeom prst="rect">
            <a:avLst/>
          </a:prstGeom>
          <a:solidFill>
            <a:srgbClr val="16754D">
              <a:alpha val="50000"/>
            </a:srgbClr>
          </a:solidFill>
          <a:ln w="12700" cap="flat" cmpd="sng" algn="ctr">
            <a:solidFill>
              <a:srgbClr val="16754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j-ea"/>
              <a:ea typeface="+mj-ea"/>
              <a:cs typeface="+mn-cs"/>
            </a:endParaRPr>
          </a:p>
        </p:txBody>
      </p:sp>
      <p:sp>
        <p:nvSpPr>
          <p:cNvPr id="12" name="矩形 11">
            <a:extLst>
              <a:ext uri="{FF2B5EF4-FFF2-40B4-BE49-F238E27FC236}">
                <a16:creationId xmlns:a16="http://schemas.microsoft.com/office/drawing/2014/main" id="{45D30C53-C009-79A3-4DE8-93427A43C499}"/>
              </a:ext>
            </a:extLst>
          </p:cNvPr>
          <p:cNvSpPr/>
          <p:nvPr/>
        </p:nvSpPr>
        <p:spPr>
          <a:xfrm>
            <a:off x="4657531" y="5881278"/>
            <a:ext cx="4423724" cy="161614"/>
          </a:xfrm>
          <a:prstGeom prst="rect">
            <a:avLst/>
          </a:prstGeom>
          <a:solidFill>
            <a:srgbClr val="16754D">
              <a:alpha val="50000"/>
            </a:srgbClr>
          </a:solidFill>
          <a:ln w="12700" cap="flat" cmpd="sng" algn="ctr">
            <a:solidFill>
              <a:srgbClr val="16754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j-ea"/>
              <a:ea typeface="+mj-ea"/>
              <a:cs typeface="+mn-cs"/>
            </a:endParaRPr>
          </a:p>
        </p:txBody>
      </p:sp>
      <p:sp>
        <p:nvSpPr>
          <p:cNvPr id="13" name="矩形 12">
            <a:extLst>
              <a:ext uri="{FF2B5EF4-FFF2-40B4-BE49-F238E27FC236}">
                <a16:creationId xmlns:a16="http://schemas.microsoft.com/office/drawing/2014/main" id="{646E08BF-8AE7-E143-0668-6834FBC97000}"/>
              </a:ext>
            </a:extLst>
          </p:cNvPr>
          <p:cNvSpPr/>
          <p:nvPr/>
        </p:nvSpPr>
        <p:spPr>
          <a:xfrm>
            <a:off x="6972368" y="3269287"/>
            <a:ext cx="411892" cy="3113903"/>
          </a:xfrm>
          <a:prstGeom prst="rect">
            <a:avLst/>
          </a:prstGeom>
          <a:no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j-ea"/>
              <a:ea typeface="+mj-ea"/>
              <a:cs typeface="+mn-cs"/>
            </a:endParaRPr>
          </a:p>
        </p:txBody>
      </p:sp>
      <p:sp>
        <p:nvSpPr>
          <p:cNvPr id="14" name="矩形 13">
            <a:extLst>
              <a:ext uri="{FF2B5EF4-FFF2-40B4-BE49-F238E27FC236}">
                <a16:creationId xmlns:a16="http://schemas.microsoft.com/office/drawing/2014/main" id="{7C8E2CEA-DA93-97FD-3DFF-81C76EAFA74A}"/>
              </a:ext>
            </a:extLst>
          </p:cNvPr>
          <p:cNvSpPr/>
          <p:nvPr/>
        </p:nvSpPr>
        <p:spPr>
          <a:xfrm>
            <a:off x="1176450" y="3417320"/>
            <a:ext cx="439693" cy="203396"/>
          </a:xfrm>
          <a:prstGeom prst="rect">
            <a:avLst/>
          </a:prstGeom>
          <a:solidFill>
            <a:srgbClr val="16754D">
              <a:alpha val="50000"/>
            </a:srgbClr>
          </a:solidFill>
          <a:ln w="12700" cap="flat" cmpd="sng" algn="ctr">
            <a:solidFill>
              <a:srgbClr val="16754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j-ea"/>
              <a:ea typeface="+mj-ea"/>
              <a:cs typeface="+mn-cs"/>
            </a:endParaRPr>
          </a:p>
        </p:txBody>
      </p:sp>
      <p:sp>
        <p:nvSpPr>
          <p:cNvPr id="15" name="矩形 14">
            <a:extLst>
              <a:ext uri="{FF2B5EF4-FFF2-40B4-BE49-F238E27FC236}">
                <a16:creationId xmlns:a16="http://schemas.microsoft.com/office/drawing/2014/main" id="{C2170FEB-71EE-02CA-B6FF-636BABF7BFAE}"/>
              </a:ext>
            </a:extLst>
          </p:cNvPr>
          <p:cNvSpPr/>
          <p:nvPr/>
        </p:nvSpPr>
        <p:spPr>
          <a:xfrm>
            <a:off x="4653415" y="4500840"/>
            <a:ext cx="4448432" cy="160642"/>
          </a:xfrm>
          <a:prstGeom prst="rect">
            <a:avLst/>
          </a:prstGeom>
          <a:solidFill>
            <a:srgbClr val="E5E17D">
              <a:alpha val="50000"/>
            </a:srgbClr>
          </a:solidFill>
          <a:ln w="12700" cap="flat" cmpd="sng" algn="ctr">
            <a:solidFill>
              <a:srgbClr val="16754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j-ea"/>
              <a:ea typeface="+mj-ea"/>
              <a:cs typeface="+mn-cs"/>
            </a:endParaRPr>
          </a:p>
        </p:txBody>
      </p:sp>
      <p:sp>
        <p:nvSpPr>
          <p:cNvPr id="16" name="矩形 15">
            <a:extLst>
              <a:ext uri="{FF2B5EF4-FFF2-40B4-BE49-F238E27FC236}">
                <a16:creationId xmlns:a16="http://schemas.microsoft.com/office/drawing/2014/main" id="{020E2528-6494-3F99-D43E-97186037410A}"/>
              </a:ext>
            </a:extLst>
          </p:cNvPr>
          <p:cNvSpPr/>
          <p:nvPr/>
        </p:nvSpPr>
        <p:spPr>
          <a:xfrm>
            <a:off x="4649293" y="4838596"/>
            <a:ext cx="4448432" cy="205950"/>
          </a:xfrm>
          <a:prstGeom prst="rect">
            <a:avLst/>
          </a:prstGeom>
          <a:solidFill>
            <a:srgbClr val="E5E17D">
              <a:alpha val="50000"/>
            </a:srgbClr>
          </a:solidFill>
          <a:ln w="12700" cap="flat" cmpd="sng" algn="ctr">
            <a:solidFill>
              <a:srgbClr val="16754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j-ea"/>
              <a:ea typeface="+mj-ea"/>
              <a:cs typeface="+mn-cs"/>
            </a:endParaRPr>
          </a:p>
        </p:txBody>
      </p:sp>
      <p:sp>
        <p:nvSpPr>
          <p:cNvPr id="17" name="矩形 16">
            <a:extLst>
              <a:ext uri="{FF2B5EF4-FFF2-40B4-BE49-F238E27FC236}">
                <a16:creationId xmlns:a16="http://schemas.microsoft.com/office/drawing/2014/main" id="{E42F0C4A-9AA8-8FE9-768A-486C0C1CE27E}"/>
              </a:ext>
            </a:extLst>
          </p:cNvPr>
          <p:cNvSpPr/>
          <p:nvPr/>
        </p:nvSpPr>
        <p:spPr>
          <a:xfrm>
            <a:off x="4661653" y="5559406"/>
            <a:ext cx="4448432" cy="305396"/>
          </a:xfrm>
          <a:prstGeom prst="rect">
            <a:avLst/>
          </a:prstGeom>
          <a:solidFill>
            <a:srgbClr val="E5E17D">
              <a:alpha val="50000"/>
            </a:srgbClr>
          </a:solidFill>
          <a:ln w="12700" cap="flat" cmpd="sng" algn="ctr">
            <a:solidFill>
              <a:srgbClr val="16754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j-ea"/>
              <a:ea typeface="+mj-ea"/>
              <a:cs typeface="+mn-cs"/>
            </a:endParaRPr>
          </a:p>
        </p:txBody>
      </p:sp>
      <p:sp>
        <p:nvSpPr>
          <p:cNvPr id="18" name="矩形 17">
            <a:extLst>
              <a:ext uri="{FF2B5EF4-FFF2-40B4-BE49-F238E27FC236}">
                <a16:creationId xmlns:a16="http://schemas.microsoft.com/office/drawing/2014/main" id="{A732C39F-2D6C-68FB-9544-72A0E16C7668}"/>
              </a:ext>
            </a:extLst>
          </p:cNvPr>
          <p:cNvSpPr/>
          <p:nvPr/>
        </p:nvSpPr>
        <p:spPr>
          <a:xfrm>
            <a:off x="4661647" y="6189602"/>
            <a:ext cx="4448432" cy="160642"/>
          </a:xfrm>
          <a:prstGeom prst="rect">
            <a:avLst/>
          </a:prstGeom>
          <a:solidFill>
            <a:srgbClr val="E5E17D">
              <a:alpha val="50000"/>
            </a:srgbClr>
          </a:solidFill>
          <a:ln w="12700" cap="flat" cmpd="sng" algn="ctr">
            <a:solidFill>
              <a:srgbClr val="16754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j-ea"/>
              <a:ea typeface="+mj-ea"/>
              <a:cs typeface="+mn-cs"/>
            </a:endParaRPr>
          </a:p>
        </p:txBody>
      </p:sp>
      <p:sp>
        <p:nvSpPr>
          <p:cNvPr id="19" name="矩形 18">
            <a:extLst>
              <a:ext uri="{FF2B5EF4-FFF2-40B4-BE49-F238E27FC236}">
                <a16:creationId xmlns:a16="http://schemas.microsoft.com/office/drawing/2014/main" id="{DD338361-5175-FCA4-910D-637C905E066D}"/>
              </a:ext>
            </a:extLst>
          </p:cNvPr>
          <p:cNvSpPr/>
          <p:nvPr/>
        </p:nvSpPr>
        <p:spPr>
          <a:xfrm>
            <a:off x="4653415" y="5221654"/>
            <a:ext cx="4448432" cy="321275"/>
          </a:xfrm>
          <a:prstGeom prst="rect">
            <a:avLst/>
          </a:prstGeom>
          <a:solidFill>
            <a:srgbClr val="0070C0">
              <a:alpha val="50000"/>
            </a:srgbClr>
          </a:solidFill>
          <a:ln w="12700" cap="flat" cmpd="sng" algn="ctr">
            <a:solidFill>
              <a:srgbClr val="16754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j-ea"/>
              <a:ea typeface="+mj-ea"/>
              <a:cs typeface="+mn-cs"/>
            </a:endParaRPr>
          </a:p>
        </p:txBody>
      </p:sp>
      <p:sp>
        <p:nvSpPr>
          <p:cNvPr id="20" name="矩形 19">
            <a:extLst>
              <a:ext uri="{FF2B5EF4-FFF2-40B4-BE49-F238E27FC236}">
                <a16:creationId xmlns:a16="http://schemas.microsoft.com/office/drawing/2014/main" id="{F581955D-6A1A-C74B-322E-D901DA741D0F}"/>
              </a:ext>
            </a:extLst>
          </p:cNvPr>
          <p:cNvSpPr/>
          <p:nvPr/>
        </p:nvSpPr>
        <p:spPr>
          <a:xfrm>
            <a:off x="4661647" y="6062561"/>
            <a:ext cx="4448432" cy="135924"/>
          </a:xfrm>
          <a:prstGeom prst="rect">
            <a:avLst/>
          </a:prstGeom>
          <a:solidFill>
            <a:srgbClr val="0070C0">
              <a:alpha val="50000"/>
            </a:srgbClr>
          </a:solidFill>
          <a:ln w="12700" cap="flat" cmpd="sng" algn="ctr">
            <a:solidFill>
              <a:srgbClr val="16754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j-ea"/>
              <a:ea typeface="+mj-ea"/>
              <a:cs typeface="+mn-cs"/>
            </a:endParaRPr>
          </a:p>
        </p:txBody>
      </p:sp>
      <p:sp>
        <p:nvSpPr>
          <p:cNvPr id="21" name="文本框 20">
            <a:extLst>
              <a:ext uri="{FF2B5EF4-FFF2-40B4-BE49-F238E27FC236}">
                <a16:creationId xmlns:a16="http://schemas.microsoft.com/office/drawing/2014/main" id="{FCCCBF16-48BD-095F-1A20-37F2DE86E5F9}"/>
              </a:ext>
            </a:extLst>
          </p:cNvPr>
          <p:cNvSpPr txBox="1"/>
          <p:nvPr/>
        </p:nvSpPr>
        <p:spPr>
          <a:xfrm>
            <a:off x="1665744" y="3321557"/>
            <a:ext cx="2864964" cy="369332"/>
          </a:xfrm>
          <a:prstGeom prst="rect">
            <a:avLst/>
          </a:prstGeom>
          <a:noFill/>
        </p:spPr>
        <p:txBody>
          <a:bodyPr wrap="square" rtlCol="0">
            <a:spAutoFit/>
          </a:bodyPr>
          <a:lstStyle/>
          <a:p>
            <a:pPr eaLnBrk="1" fontAlgn="auto" hangingPunct="1">
              <a:spcBef>
                <a:spcPts val="0"/>
              </a:spcBef>
              <a:spcAft>
                <a:spcPts val="0"/>
              </a:spcAft>
            </a:pPr>
            <a:r>
              <a:rPr lang="zh-CN" altLang="en-US" sz="1800" dirty="0">
                <a:solidFill>
                  <a:srgbClr val="16754D"/>
                </a:solidFill>
                <a:latin typeface="+mj-ea"/>
                <a:ea typeface="+mj-ea"/>
              </a:rPr>
              <a:t>进入“纹理</a:t>
            </a:r>
            <a:r>
              <a:rPr lang="en-US" altLang="zh-CN" sz="1800" dirty="0">
                <a:solidFill>
                  <a:srgbClr val="16754D"/>
                </a:solidFill>
                <a:latin typeface="+mj-ea"/>
                <a:ea typeface="+mj-ea"/>
              </a:rPr>
              <a:t>=</a:t>
            </a:r>
            <a:r>
              <a:rPr lang="zh-CN" altLang="en-US" sz="1800" dirty="0">
                <a:solidFill>
                  <a:srgbClr val="16754D"/>
                </a:solidFill>
                <a:latin typeface="+mj-ea"/>
                <a:ea typeface="+mj-ea"/>
              </a:rPr>
              <a:t>清晰”分支</a:t>
            </a:r>
          </a:p>
        </p:txBody>
      </p:sp>
      <p:sp>
        <p:nvSpPr>
          <p:cNvPr id="22" name="矩形 21">
            <a:extLst>
              <a:ext uri="{FF2B5EF4-FFF2-40B4-BE49-F238E27FC236}">
                <a16:creationId xmlns:a16="http://schemas.microsoft.com/office/drawing/2014/main" id="{EF0D7DBA-F2C6-BD5F-9CAB-4383E042D2BC}"/>
              </a:ext>
            </a:extLst>
          </p:cNvPr>
          <p:cNvSpPr/>
          <p:nvPr/>
        </p:nvSpPr>
        <p:spPr>
          <a:xfrm>
            <a:off x="1164090" y="3759194"/>
            <a:ext cx="439693" cy="203396"/>
          </a:xfrm>
          <a:prstGeom prst="rect">
            <a:avLst/>
          </a:prstGeom>
          <a:solidFill>
            <a:srgbClr val="FFFF00">
              <a:alpha val="50000"/>
            </a:srgbClr>
          </a:solidFill>
          <a:ln w="12700" cap="flat" cmpd="sng" algn="ctr">
            <a:solidFill>
              <a:srgbClr val="16754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j-ea"/>
              <a:ea typeface="+mj-ea"/>
              <a:cs typeface="+mn-cs"/>
            </a:endParaRPr>
          </a:p>
        </p:txBody>
      </p:sp>
      <p:sp>
        <p:nvSpPr>
          <p:cNvPr id="23" name="文本框 22">
            <a:extLst>
              <a:ext uri="{FF2B5EF4-FFF2-40B4-BE49-F238E27FC236}">
                <a16:creationId xmlns:a16="http://schemas.microsoft.com/office/drawing/2014/main" id="{E64A4651-1396-4D05-D677-81C652F9A3A4}"/>
              </a:ext>
            </a:extLst>
          </p:cNvPr>
          <p:cNvSpPr txBox="1"/>
          <p:nvPr/>
        </p:nvSpPr>
        <p:spPr>
          <a:xfrm>
            <a:off x="1661622" y="3663430"/>
            <a:ext cx="2864964" cy="369332"/>
          </a:xfrm>
          <a:prstGeom prst="rect">
            <a:avLst/>
          </a:prstGeom>
          <a:noFill/>
        </p:spPr>
        <p:txBody>
          <a:bodyPr wrap="square" rtlCol="0">
            <a:spAutoFit/>
          </a:bodyPr>
          <a:lstStyle/>
          <a:p>
            <a:pPr eaLnBrk="1" fontAlgn="auto" hangingPunct="1">
              <a:spcBef>
                <a:spcPts val="0"/>
              </a:spcBef>
              <a:spcAft>
                <a:spcPts val="0"/>
              </a:spcAft>
            </a:pPr>
            <a:r>
              <a:rPr lang="zh-CN" altLang="en-US" sz="1800" dirty="0">
                <a:solidFill>
                  <a:srgbClr val="FFC000"/>
                </a:solidFill>
                <a:latin typeface="+mj-ea"/>
                <a:ea typeface="+mj-ea"/>
              </a:rPr>
              <a:t>进入“纹理</a:t>
            </a:r>
            <a:r>
              <a:rPr lang="en-US" altLang="zh-CN" sz="1800" dirty="0">
                <a:solidFill>
                  <a:srgbClr val="FFC000"/>
                </a:solidFill>
                <a:latin typeface="+mj-ea"/>
                <a:ea typeface="+mj-ea"/>
              </a:rPr>
              <a:t>=</a:t>
            </a:r>
            <a:r>
              <a:rPr lang="zh-CN" altLang="en-US" sz="1800" dirty="0">
                <a:solidFill>
                  <a:srgbClr val="FFC000"/>
                </a:solidFill>
                <a:latin typeface="+mj-ea"/>
                <a:ea typeface="+mj-ea"/>
              </a:rPr>
              <a:t>稍糊”分支</a:t>
            </a:r>
          </a:p>
        </p:txBody>
      </p:sp>
      <p:sp>
        <p:nvSpPr>
          <p:cNvPr id="24" name="矩形 23">
            <a:extLst>
              <a:ext uri="{FF2B5EF4-FFF2-40B4-BE49-F238E27FC236}">
                <a16:creationId xmlns:a16="http://schemas.microsoft.com/office/drawing/2014/main" id="{6EA9DC77-DC80-D624-C18A-C5573CA126FD}"/>
              </a:ext>
            </a:extLst>
          </p:cNvPr>
          <p:cNvSpPr/>
          <p:nvPr/>
        </p:nvSpPr>
        <p:spPr>
          <a:xfrm>
            <a:off x="1159968" y="4109305"/>
            <a:ext cx="439693" cy="203396"/>
          </a:xfrm>
          <a:prstGeom prst="rect">
            <a:avLst/>
          </a:prstGeom>
          <a:solidFill>
            <a:srgbClr val="0070C0">
              <a:alpha val="50000"/>
            </a:srgbClr>
          </a:solidFill>
          <a:ln w="12700" cap="flat" cmpd="sng" algn="ctr">
            <a:solidFill>
              <a:srgbClr val="16754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j-ea"/>
              <a:ea typeface="+mj-ea"/>
              <a:cs typeface="+mn-cs"/>
            </a:endParaRPr>
          </a:p>
        </p:txBody>
      </p:sp>
      <p:sp>
        <p:nvSpPr>
          <p:cNvPr id="25" name="文本框 24">
            <a:extLst>
              <a:ext uri="{FF2B5EF4-FFF2-40B4-BE49-F238E27FC236}">
                <a16:creationId xmlns:a16="http://schemas.microsoft.com/office/drawing/2014/main" id="{132D6C2A-C19C-E24A-5233-29EABB96506F}"/>
              </a:ext>
            </a:extLst>
          </p:cNvPr>
          <p:cNvSpPr txBox="1"/>
          <p:nvPr/>
        </p:nvSpPr>
        <p:spPr>
          <a:xfrm>
            <a:off x="1657500" y="4021778"/>
            <a:ext cx="2864964" cy="369332"/>
          </a:xfrm>
          <a:prstGeom prst="rect">
            <a:avLst/>
          </a:prstGeom>
          <a:noFill/>
        </p:spPr>
        <p:txBody>
          <a:bodyPr wrap="square" rtlCol="0">
            <a:spAutoFit/>
          </a:bodyPr>
          <a:lstStyle/>
          <a:p>
            <a:pPr eaLnBrk="1" fontAlgn="auto" hangingPunct="1">
              <a:spcBef>
                <a:spcPts val="0"/>
              </a:spcBef>
              <a:spcAft>
                <a:spcPts val="0"/>
              </a:spcAft>
            </a:pPr>
            <a:r>
              <a:rPr lang="zh-CN" altLang="en-US" sz="1800" dirty="0">
                <a:solidFill>
                  <a:srgbClr val="0070C0"/>
                </a:solidFill>
                <a:latin typeface="+mj-ea"/>
                <a:ea typeface="+mj-ea"/>
              </a:rPr>
              <a:t>进入“纹理</a:t>
            </a:r>
            <a:r>
              <a:rPr lang="en-US" altLang="zh-CN" sz="1800" dirty="0">
                <a:solidFill>
                  <a:srgbClr val="0070C0"/>
                </a:solidFill>
                <a:latin typeface="+mj-ea"/>
                <a:ea typeface="+mj-ea"/>
              </a:rPr>
              <a:t>=</a:t>
            </a:r>
            <a:r>
              <a:rPr lang="zh-CN" altLang="en-US" sz="1800" dirty="0">
                <a:solidFill>
                  <a:srgbClr val="0070C0"/>
                </a:solidFill>
                <a:latin typeface="+mj-ea"/>
                <a:ea typeface="+mj-ea"/>
              </a:rPr>
              <a:t>模糊”分支</a:t>
            </a:r>
          </a:p>
        </p:txBody>
      </p:sp>
      <p:sp>
        <p:nvSpPr>
          <p:cNvPr id="26" name="矩形 25">
            <a:extLst>
              <a:ext uri="{FF2B5EF4-FFF2-40B4-BE49-F238E27FC236}">
                <a16:creationId xmlns:a16="http://schemas.microsoft.com/office/drawing/2014/main" id="{61749B7A-7F97-3E68-4D41-814DA17DFFA6}"/>
              </a:ext>
            </a:extLst>
          </p:cNvPr>
          <p:cNvSpPr/>
          <p:nvPr/>
        </p:nvSpPr>
        <p:spPr>
          <a:xfrm>
            <a:off x="1136197" y="5133101"/>
            <a:ext cx="439693" cy="203396"/>
          </a:xfrm>
          <a:prstGeom prst="rect">
            <a:avLst/>
          </a:prstGeom>
          <a:solidFill>
            <a:srgbClr val="C00000">
              <a:alpha val="50000"/>
            </a:srgbClr>
          </a:solidFill>
          <a:ln w="12700" cap="flat" cmpd="sng" algn="ctr">
            <a:solidFill>
              <a:srgbClr val="16754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j-ea"/>
              <a:ea typeface="+mj-ea"/>
              <a:cs typeface="+mn-cs"/>
            </a:endParaRPr>
          </a:p>
        </p:txBody>
      </p:sp>
      <p:sp>
        <p:nvSpPr>
          <p:cNvPr id="27" name="文本框 26">
            <a:extLst>
              <a:ext uri="{FF2B5EF4-FFF2-40B4-BE49-F238E27FC236}">
                <a16:creationId xmlns:a16="http://schemas.microsoft.com/office/drawing/2014/main" id="{62D1C2D9-6B66-18A7-08DE-D6D523ABCAFD}"/>
              </a:ext>
            </a:extLst>
          </p:cNvPr>
          <p:cNvSpPr txBox="1"/>
          <p:nvPr/>
        </p:nvSpPr>
        <p:spPr>
          <a:xfrm>
            <a:off x="1628070" y="5030524"/>
            <a:ext cx="2976947" cy="1477328"/>
          </a:xfrm>
          <a:prstGeom prst="rect">
            <a:avLst/>
          </a:prstGeom>
          <a:noFill/>
        </p:spPr>
        <p:txBody>
          <a:bodyPr wrap="square" rtlCol="0">
            <a:spAutoFit/>
          </a:bodyPr>
          <a:lstStyle/>
          <a:p>
            <a:pPr eaLnBrk="1" fontAlgn="auto" hangingPunct="1">
              <a:spcBef>
                <a:spcPts val="0"/>
              </a:spcBef>
              <a:spcAft>
                <a:spcPts val="0"/>
              </a:spcAft>
            </a:pPr>
            <a:r>
              <a:rPr lang="zh-CN" altLang="en-US" sz="1800" dirty="0">
                <a:solidFill>
                  <a:srgbClr val="C00000"/>
                </a:solidFill>
                <a:latin typeface="+mj-ea"/>
                <a:ea typeface="+mj-ea"/>
              </a:rPr>
              <a:t>在属性“纹理”上出现缺失值，样本</a:t>
            </a:r>
            <a:r>
              <a:rPr lang="en-US" altLang="zh-CN" sz="1800" dirty="0">
                <a:solidFill>
                  <a:srgbClr val="C00000"/>
                </a:solidFill>
                <a:latin typeface="+mj-ea"/>
                <a:ea typeface="+mj-ea"/>
              </a:rPr>
              <a:t>8</a:t>
            </a:r>
            <a:r>
              <a:rPr lang="zh-CN" altLang="en-US" sz="1800" dirty="0">
                <a:solidFill>
                  <a:srgbClr val="C00000"/>
                </a:solidFill>
                <a:latin typeface="+mj-ea"/>
                <a:ea typeface="+mj-ea"/>
              </a:rPr>
              <a:t>和</a:t>
            </a:r>
            <a:r>
              <a:rPr lang="en-US" altLang="zh-CN" sz="1800" dirty="0">
                <a:solidFill>
                  <a:srgbClr val="C00000"/>
                </a:solidFill>
                <a:latin typeface="+mj-ea"/>
                <a:ea typeface="+mj-ea"/>
              </a:rPr>
              <a:t>10</a:t>
            </a:r>
            <a:r>
              <a:rPr lang="zh-CN" altLang="en-US" sz="1800" dirty="0">
                <a:solidFill>
                  <a:srgbClr val="C00000"/>
                </a:solidFill>
                <a:latin typeface="+mj-ea"/>
                <a:ea typeface="+mj-ea"/>
              </a:rPr>
              <a:t>同时进入</a:t>
            </a:r>
            <a:r>
              <a:rPr lang="en-US" altLang="zh-CN" sz="1800" dirty="0">
                <a:solidFill>
                  <a:srgbClr val="C00000"/>
                </a:solidFill>
                <a:latin typeface="+mj-ea"/>
                <a:ea typeface="+mj-ea"/>
              </a:rPr>
              <a:t>3</a:t>
            </a:r>
            <a:r>
              <a:rPr lang="zh-CN" altLang="en-US" sz="1800" dirty="0">
                <a:solidFill>
                  <a:srgbClr val="C00000"/>
                </a:solidFill>
                <a:latin typeface="+mj-ea"/>
                <a:ea typeface="+mj-ea"/>
              </a:rPr>
              <a:t>个分支，调整</a:t>
            </a:r>
            <a:r>
              <a:rPr lang="en-US" altLang="zh-CN" sz="1800" dirty="0">
                <a:solidFill>
                  <a:srgbClr val="C00000"/>
                </a:solidFill>
                <a:latin typeface="+mj-ea"/>
                <a:ea typeface="+mj-ea"/>
              </a:rPr>
              <a:t>8</a:t>
            </a:r>
            <a:r>
              <a:rPr lang="zh-CN" altLang="en-US" sz="1800" dirty="0">
                <a:solidFill>
                  <a:srgbClr val="C00000"/>
                </a:solidFill>
                <a:latin typeface="+mj-ea"/>
                <a:ea typeface="+mj-ea"/>
              </a:rPr>
              <a:t>和</a:t>
            </a:r>
            <a:r>
              <a:rPr lang="en-US" altLang="zh-CN" sz="1800" dirty="0">
                <a:solidFill>
                  <a:srgbClr val="C00000"/>
                </a:solidFill>
                <a:latin typeface="+mj-ea"/>
                <a:ea typeface="+mj-ea"/>
              </a:rPr>
              <a:t>10</a:t>
            </a:r>
            <a:r>
              <a:rPr lang="zh-CN" altLang="en-US" sz="1800" dirty="0">
                <a:solidFill>
                  <a:srgbClr val="C00000"/>
                </a:solidFill>
                <a:latin typeface="+mj-ea"/>
                <a:ea typeface="+mj-ea"/>
              </a:rPr>
              <a:t>在</a:t>
            </a:r>
            <a:r>
              <a:rPr lang="en-US" altLang="zh-CN" sz="1800" dirty="0">
                <a:solidFill>
                  <a:srgbClr val="C00000"/>
                </a:solidFill>
                <a:latin typeface="+mj-ea"/>
                <a:ea typeface="+mj-ea"/>
              </a:rPr>
              <a:t>3</a:t>
            </a:r>
            <a:r>
              <a:rPr lang="zh-CN" altLang="en-US" sz="1800" dirty="0">
                <a:solidFill>
                  <a:srgbClr val="C00000"/>
                </a:solidFill>
                <a:latin typeface="+mj-ea"/>
                <a:ea typeface="+mj-ea"/>
              </a:rPr>
              <a:t>分分支权值分别为</a:t>
            </a:r>
            <a:r>
              <a:rPr lang="en-US" altLang="zh-CN" sz="1800" dirty="0">
                <a:solidFill>
                  <a:srgbClr val="C00000"/>
                </a:solidFill>
                <a:latin typeface="+mj-ea"/>
                <a:ea typeface="+mj-ea"/>
              </a:rPr>
              <a:t>7/15</a:t>
            </a:r>
            <a:r>
              <a:rPr lang="zh-CN" altLang="en-US" sz="1800" dirty="0">
                <a:solidFill>
                  <a:srgbClr val="C00000"/>
                </a:solidFill>
                <a:latin typeface="+mj-ea"/>
                <a:ea typeface="+mj-ea"/>
              </a:rPr>
              <a:t>，</a:t>
            </a:r>
            <a:r>
              <a:rPr lang="en-US" altLang="zh-CN" sz="1800" dirty="0">
                <a:solidFill>
                  <a:srgbClr val="C00000"/>
                </a:solidFill>
                <a:latin typeface="+mj-ea"/>
                <a:ea typeface="+mj-ea"/>
              </a:rPr>
              <a:t>5/15</a:t>
            </a:r>
            <a:r>
              <a:rPr lang="zh-CN" altLang="en-US" sz="1800" dirty="0">
                <a:solidFill>
                  <a:srgbClr val="C00000"/>
                </a:solidFill>
                <a:latin typeface="+mj-ea"/>
                <a:ea typeface="+mj-ea"/>
              </a:rPr>
              <a:t>，</a:t>
            </a:r>
            <a:r>
              <a:rPr lang="en-US" altLang="zh-CN" sz="1800" dirty="0">
                <a:solidFill>
                  <a:srgbClr val="C00000"/>
                </a:solidFill>
                <a:latin typeface="+mj-ea"/>
                <a:ea typeface="+mj-ea"/>
              </a:rPr>
              <a:t>3/15</a:t>
            </a:r>
            <a:endParaRPr lang="zh-CN" altLang="en-US" sz="1800" dirty="0">
              <a:solidFill>
                <a:srgbClr val="C00000"/>
              </a:solidFill>
              <a:latin typeface="+mj-ea"/>
              <a:ea typeface="+mj-ea"/>
            </a:endParaRPr>
          </a:p>
        </p:txBody>
      </p:sp>
      <p:sp>
        <p:nvSpPr>
          <p:cNvPr id="28" name="矩形 27">
            <a:extLst>
              <a:ext uri="{FF2B5EF4-FFF2-40B4-BE49-F238E27FC236}">
                <a16:creationId xmlns:a16="http://schemas.microsoft.com/office/drawing/2014/main" id="{8CE1E77A-E267-4D2D-9E4B-9549DD6C8FAE}"/>
              </a:ext>
            </a:extLst>
          </p:cNvPr>
          <p:cNvSpPr/>
          <p:nvPr/>
        </p:nvSpPr>
        <p:spPr>
          <a:xfrm>
            <a:off x="4653409" y="5052780"/>
            <a:ext cx="4448432" cy="160642"/>
          </a:xfrm>
          <a:prstGeom prst="rect">
            <a:avLst/>
          </a:prstGeom>
          <a:solidFill>
            <a:srgbClr val="C00000">
              <a:alpha val="50000"/>
            </a:srgbClr>
          </a:solidFill>
          <a:ln w="12700" cap="flat" cmpd="sng" algn="ctr">
            <a:solidFill>
              <a:srgbClr val="16754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j-ea"/>
              <a:ea typeface="+mj-ea"/>
              <a:cs typeface="+mn-cs"/>
            </a:endParaRPr>
          </a:p>
        </p:txBody>
      </p:sp>
      <p:sp>
        <p:nvSpPr>
          <p:cNvPr id="29" name="矩形 28">
            <a:extLst>
              <a:ext uri="{FF2B5EF4-FFF2-40B4-BE49-F238E27FC236}">
                <a16:creationId xmlns:a16="http://schemas.microsoft.com/office/drawing/2014/main" id="{8BE9714D-2A97-A98B-87D5-53F8D7B53C68}"/>
              </a:ext>
            </a:extLst>
          </p:cNvPr>
          <p:cNvSpPr/>
          <p:nvPr/>
        </p:nvSpPr>
        <p:spPr>
          <a:xfrm>
            <a:off x="4649287" y="4677954"/>
            <a:ext cx="4448432" cy="160642"/>
          </a:xfrm>
          <a:prstGeom prst="rect">
            <a:avLst/>
          </a:prstGeom>
          <a:solidFill>
            <a:srgbClr val="C00000">
              <a:alpha val="50000"/>
            </a:srgbClr>
          </a:solidFill>
          <a:ln w="12700" cap="flat" cmpd="sng" algn="ctr">
            <a:solidFill>
              <a:srgbClr val="16754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j-ea"/>
              <a:ea typeface="+mj-ea"/>
              <a:cs typeface="+mn-cs"/>
            </a:endParaRPr>
          </a:p>
        </p:txBody>
      </p:sp>
      <p:sp>
        <p:nvSpPr>
          <p:cNvPr id="30" name="矩形 29">
            <a:extLst>
              <a:ext uri="{FF2B5EF4-FFF2-40B4-BE49-F238E27FC236}">
                <a16:creationId xmlns:a16="http://schemas.microsoft.com/office/drawing/2014/main" id="{3F4C778B-6B1A-9CBA-E3F0-5C047EF7DF88}"/>
              </a:ext>
            </a:extLst>
          </p:cNvPr>
          <p:cNvSpPr/>
          <p:nvPr/>
        </p:nvSpPr>
        <p:spPr>
          <a:xfrm>
            <a:off x="1037864" y="3269287"/>
            <a:ext cx="3484600" cy="1668813"/>
          </a:xfrm>
          <a:prstGeom prst="rect">
            <a:avLst/>
          </a:prstGeom>
          <a:noFill/>
          <a:ln w="12700" cap="flat" cmpd="sng" algn="ctr">
            <a:solidFill>
              <a:srgbClr val="16754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j-ea"/>
              <a:ea typeface="+mj-ea"/>
              <a:cs typeface="+mn-cs"/>
            </a:endParaRPr>
          </a:p>
        </p:txBody>
      </p:sp>
      <p:sp>
        <p:nvSpPr>
          <p:cNvPr id="31" name="文本框 30">
            <a:extLst>
              <a:ext uri="{FF2B5EF4-FFF2-40B4-BE49-F238E27FC236}">
                <a16:creationId xmlns:a16="http://schemas.microsoft.com/office/drawing/2014/main" id="{6CEAE395-7482-3892-68DF-32316A3BD9F0}"/>
              </a:ext>
            </a:extLst>
          </p:cNvPr>
          <p:cNvSpPr txBox="1"/>
          <p:nvPr/>
        </p:nvSpPr>
        <p:spPr>
          <a:xfrm>
            <a:off x="1309367" y="4459416"/>
            <a:ext cx="3018829" cy="369332"/>
          </a:xfrm>
          <a:prstGeom prst="rect">
            <a:avLst/>
          </a:prstGeom>
          <a:noFill/>
        </p:spPr>
        <p:txBody>
          <a:bodyPr wrap="square" rtlCol="0">
            <a:spAutoFit/>
          </a:bodyPr>
          <a:lstStyle/>
          <a:p>
            <a:pPr eaLnBrk="1" fontAlgn="auto" hangingPunct="1">
              <a:spcBef>
                <a:spcPts val="0"/>
              </a:spcBef>
              <a:spcAft>
                <a:spcPts val="0"/>
              </a:spcAft>
            </a:pPr>
            <a:r>
              <a:rPr lang="zh-CN" altLang="en-US" sz="1800" dirty="0">
                <a:solidFill>
                  <a:prstClr val="black"/>
                </a:solidFill>
                <a:latin typeface="+mj-ea"/>
                <a:ea typeface="+mj-ea"/>
              </a:rPr>
              <a:t>样本权重在各子结点仍为</a:t>
            </a:r>
            <a:r>
              <a:rPr lang="en-US" altLang="zh-CN" sz="1800" dirty="0">
                <a:solidFill>
                  <a:prstClr val="black"/>
                </a:solidFill>
                <a:latin typeface="+mj-ea"/>
                <a:ea typeface="+mj-ea"/>
              </a:rPr>
              <a:t>1</a:t>
            </a:r>
            <a:endParaRPr lang="zh-CN" altLang="en-US" sz="1800" dirty="0">
              <a:solidFill>
                <a:prstClr val="black"/>
              </a:solidFill>
              <a:latin typeface="+mj-ea"/>
              <a:ea typeface="+mj-ea"/>
            </a:endParaRPr>
          </a:p>
        </p:txBody>
      </p:sp>
      <p:sp>
        <p:nvSpPr>
          <p:cNvPr id="32" name="矩形 31">
            <a:extLst>
              <a:ext uri="{FF2B5EF4-FFF2-40B4-BE49-F238E27FC236}">
                <a16:creationId xmlns:a16="http://schemas.microsoft.com/office/drawing/2014/main" id="{8A7D1B05-176A-C912-53DF-57CD44D8601D}"/>
              </a:ext>
            </a:extLst>
          </p:cNvPr>
          <p:cNvSpPr/>
          <p:nvPr/>
        </p:nvSpPr>
        <p:spPr>
          <a:xfrm>
            <a:off x="1041980" y="4995118"/>
            <a:ext cx="3480484" cy="1534652"/>
          </a:xfrm>
          <a:prstGeom prst="rect">
            <a:avLst/>
          </a:prstGeom>
          <a:noFill/>
          <a:ln w="12700" cap="flat" cmpd="sng" algn="ctr">
            <a:solidFill>
              <a:srgbClr val="16754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j-ea"/>
              <a:ea typeface="+mj-ea"/>
              <a:cs typeface="+mn-cs"/>
            </a:endParaRPr>
          </a:p>
        </p:txBody>
      </p:sp>
    </p:spTree>
    <p:extLst>
      <p:ext uri="{BB962C8B-B14F-4D97-AF65-F5344CB8AC3E}">
        <p14:creationId xmlns:p14="http://schemas.microsoft.com/office/powerpoint/2010/main" val="1014893510"/>
      </p:ext>
    </p:extLst>
  </p:cSld>
  <p:clrMapOvr>
    <a:masterClrMapping/>
  </p:clrMapOvr>
  <p:transition advTm="80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p:bldP spid="22" grpId="0" animBg="1"/>
      <p:bldP spid="23" grpId="0"/>
      <p:bldP spid="24" grpId="0" animBg="1"/>
      <p:bldP spid="25" grpId="0"/>
      <p:bldP spid="26" grpId="0" animBg="1"/>
      <p:bldP spid="27" grpId="0"/>
      <p:bldP spid="28" grpId="0" animBg="1"/>
      <p:bldP spid="29" grpId="0" animBg="1"/>
      <p:bldP spid="30" grpId="0" animBg="1"/>
      <p:bldP spid="31" grpId="0"/>
      <p:bldP spid="3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1468" y="194686"/>
            <a:ext cx="70983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课程内容</a:t>
            </a:r>
          </a:p>
        </p:txBody>
      </p:sp>
      <p:sp>
        <p:nvSpPr>
          <p:cNvPr id="4" name="AutoShape 2" descr="https://image.jiqizhixin.com/uploads/editor/857475d9-f530-425d-9b0e-62e3c0f30fff/640.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2" name="矩形 1">
            <a:extLst>
              <a:ext uri="{FF2B5EF4-FFF2-40B4-BE49-F238E27FC236}">
                <a16:creationId xmlns:a16="http://schemas.microsoft.com/office/drawing/2014/main" id="{C037976F-DBCB-1BC0-552F-E3AEE267F1B2}"/>
              </a:ext>
            </a:extLst>
          </p:cNvPr>
          <p:cNvSpPr/>
          <p:nvPr/>
        </p:nvSpPr>
        <p:spPr>
          <a:xfrm>
            <a:off x="651523" y="2051548"/>
            <a:ext cx="825867" cy="581057"/>
          </a:xfrm>
          <a:prstGeom prst="rect">
            <a:avLst/>
          </a:prstGeom>
        </p:spPr>
        <p:txBody>
          <a:bodyPr wrap="non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绪论</a:t>
            </a:r>
            <a:endParaRPr kumimoji="0" lang="en-US" altLang="zh-CN"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endParaRPr>
          </a:p>
        </p:txBody>
      </p:sp>
      <p:sp>
        <p:nvSpPr>
          <p:cNvPr id="3" name="矩形 2">
            <a:extLst>
              <a:ext uri="{FF2B5EF4-FFF2-40B4-BE49-F238E27FC236}">
                <a16:creationId xmlns:a16="http://schemas.microsoft.com/office/drawing/2014/main" id="{6D51AF62-5396-025D-3A03-33983B910932}"/>
              </a:ext>
            </a:extLst>
          </p:cNvPr>
          <p:cNvSpPr/>
          <p:nvPr/>
        </p:nvSpPr>
        <p:spPr>
          <a:xfrm>
            <a:off x="1824661" y="2051548"/>
            <a:ext cx="1467068" cy="581057"/>
          </a:xfrm>
          <a:prstGeom prst="rect">
            <a:avLst/>
          </a:prstGeom>
        </p:spPr>
        <p:txBody>
          <a:bodyPr wrap="none" lIns="91440" tIns="45720" rIns="91440" bIns="45720">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线性回归</a:t>
            </a:r>
            <a:endParaRPr kumimoji="0" lang="en-US" altLang="zh-CN"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endParaRPr>
          </a:p>
        </p:txBody>
      </p:sp>
      <p:sp>
        <p:nvSpPr>
          <p:cNvPr id="5" name="矩形 4">
            <a:extLst>
              <a:ext uri="{FF2B5EF4-FFF2-40B4-BE49-F238E27FC236}">
                <a16:creationId xmlns:a16="http://schemas.microsoft.com/office/drawing/2014/main" id="{B5D034C1-05BA-3879-274A-0CF1EB2AB8A1}"/>
              </a:ext>
            </a:extLst>
          </p:cNvPr>
          <p:cNvSpPr/>
          <p:nvPr/>
        </p:nvSpPr>
        <p:spPr>
          <a:xfrm>
            <a:off x="3639000" y="2051548"/>
            <a:ext cx="1795684" cy="2243050"/>
          </a:xfrm>
          <a:prstGeom prst="rect">
            <a:avLst/>
          </a:prstGeom>
        </p:spPr>
        <p:txBody>
          <a:bodyPr wrap="none" lIns="91440" tIns="45720" rIns="91440" bIns="45720">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逻辑回归</a:t>
            </a:r>
            <a:endParaRPr kumimoji="0" lang="en-US" altLang="zh-CN"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决策树</a:t>
            </a:r>
            <a:endParaRPr kumimoji="0" lang="en-US" altLang="zh-CN"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支持向量机</a:t>
            </a:r>
            <a:endParaRPr kumimoji="0" lang="en-US" altLang="zh-CN"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贝叶斯分类</a:t>
            </a:r>
            <a:endParaRPr kumimoji="0" lang="en-US" altLang="zh-CN"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endParaRPr>
          </a:p>
        </p:txBody>
      </p:sp>
      <p:sp>
        <p:nvSpPr>
          <p:cNvPr id="6" name="矩形 5">
            <a:extLst>
              <a:ext uri="{FF2B5EF4-FFF2-40B4-BE49-F238E27FC236}">
                <a16:creationId xmlns:a16="http://schemas.microsoft.com/office/drawing/2014/main" id="{92EFE9F7-1E35-AEE4-C70A-4A3ED031B184}"/>
              </a:ext>
            </a:extLst>
          </p:cNvPr>
          <p:cNvSpPr/>
          <p:nvPr/>
        </p:nvSpPr>
        <p:spPr>
          <a:xfrm>
            <a:off x="9410631" y="2051548"/>
            <a:ext cx="2108269" cy="1689052"/>
          </a:xfrm>
          <a:prstGeom prst="rect">
            <a:avLst/>
          </a:prstGeom>
        </p:spPr>
        <p:txBody>
          <a:bodyPr wrap="none" lIns="91440" tIns="45720" rIns="91440" bIns="45720">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US" altLang="zh-CN"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k</a:t>
            </a: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近邻学习</a:t>
            </a:r>
            <a:endParaRPr kumimoji="0" lang="en-US" altLang="zh-CN"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主成分分析</a:t>
            </a:r>
            <a:endParaRPr kumimoji="0" lang="en-US" altLang="zh-CN"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线性判别分析</a:t>
            </a:r>
          </a:p>
        </p:txBody>
      </p:sp>
      <p:sp>
        <p:nvSpPr>
          <p:cNvPr id="7" name="矩形 6">
            <a:extLst>
              <a:ext uri="{FF2B5EF4-FFF2-40B4-BE49-F238E27FC236}">
                <a16:creationId xmlns:a16="http://schemas.microsoft.com/office/drawing/2014/main" id="{6A2CC048-4630-CD58-27F9-5CCC32D2BF7D}"/>
              </a:ext>
            </a:extLst>
          </p:cNvPr>
          <p:cNvSpPr/>
          <p:nvPr/>
        </p:nvSpPr>
        <p:spPr>
          <a:xfrm>
            <a:off x="7596294" y="2051548"/>
            <a:ext cx="1467068" cy="580415"/>
          </a:xfrm>
          <a:prstGeom prst="rect">
            <a:avLst/>
          </a:prstGeom>
        </p:spPr>
        <p:txBody>
          <a:bodyPr wrap="none" lIns="91440" tIns="45720" rIns="91440" bIns="45720">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原型聚类</a:t>
            </a:r>
            <a:endPar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grpSp>
        <p:nvGrpSpPr>
          <p:cNvPr id="8" name="组合 7">
            <a:extLst>
              <a:ext uri="{FF2B5EF4-FFF2-40B4-BE49-F238E27FC236}">
                <a16:creationId xmlns:a16="http://schemas.microsoft.com/office/drawing/2014/main" id="{9DC1A929-68CF-5083-CFDD-DE7EB0E2734A}"/>
              </a:ext>
            </a:extLst>
          </p:cNvPr>
          <p:cNvGrpSpPr/>
          <p:nvPr/>
        </p:nvGrpSpPr>
        <p:grpSpPr>
          <a:xfrm>
            <a:off x="3197493" y="4437112"/>
            <a:ext cx="3317996" cy="847554"/>
            <a:chOff x="4074148" y="5552938"/>
            <a:chExt cx="3317996" cy="847554"/>
          </a:xfrm>
        </p:grpSpPr>
        <p:sp>
          <p:nvSpPr>
            <p:cNvPr id="9" name="矩形 8">
              <a:extLst>
                <a:ext uri="{FF2B5EF4-FFF2-40B4-BE49-F238E27FC236}">
                  <a16:creationId xmlns:a16="http://schemas.microsoft.com/office/drawing/2014/main" id="{6445CB59-6A0A-899C-7224-C53B28C1F159}"/>
                </a:ext>
              </a:extLst>
            </p:cNvPr>
            <p:cNvSpPr/>
            <p:nvPr/>
          </p:nvSpPr>
          <p:spPr>
            <a:xfrm>
              <a:off x="4604201" y="5877272"/>
              <a:ext cx="2787943" cy="52322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100" normalizeH="0" baseline="0" noProof="0" dirty="0">
                  <a:ln>
                    <a:noFill/>
                  </a:ln>
                  <a:solidFill>
                    <a:srgbClr val="FF0000"/>
                  </a:solidFill>
                  <a:effectLst/>
                  <a:uLnTx/>
                  <a:uFillTx/>
                  <a:latin typeface="宋体"/>
                  <a:ea typeface="微软雅黑" panose="020B0503020204020204" pitchFamily="34" charset="-122"/>
                  <a:cs typeface="+mn-cs"/>
                </a:rPr>
                <a:t>模型评估与选择</a:t>
              </a:r>
              <a:endParaRPr kumimoji="0" lang="en-US" altLang="zh-CN" sz="2800" b="1" i="0" u="none" strike="noStrike" kern="1200" cap="none" spc="100" normalizeH="0" baseline="0" noProof="0" dirty="0">
                <a:ln>
                  <a:noFill/>
                </a:ln>
                <a:solidFill>
                  <a:srgbClr val="FF0000"/>
                </a:solidFill>
                <a:effectLst/>
                <a:uLnTx/>
                <a:uFillTx/>
                <a:latin typeface="宋体"/>
                <a:ea typeface="微软雅黑" panose="020B0503020204020204" pitchFamily="34" charset="-122"/>
                <a:cs typeface="+mn-cs"/>
              </a:endParaRPr>
            </a:p>
          </p:txBody>
        </p:sp>
        <p:sp>
          <p:nvSpPr>
            <p:cNvPr id="10" name="箭头: 直角上 9">
              <a:extLst>
                <a:ext uri="{FF2B5EF4-FFF2-40B4-BE49-F238E27FC236}">
                  <a16:creationId xmlns:a16="http://schemas.microsoft.com/office/drawing/2014/main" id="{887CBF3F-AF2E-E77E-3D4F-B78843EA83CF}"/>
                </a:ext>
              </a:extLst>
            </p:cNvPr>
            <p:cNvSpPr/>
            <p:nvPr/>
          </p:nvSpPr>
          <p:spPr>
            <a:xfrm flipH="1">
              <a:off x="4074148" y="5552938"/>
              <a:ext cx="504000" cy="648072"/>
            </a:xfrm>
            <a:prstGeom prst="bentUpArrow">
              <a:avLst>
                <a:gd name="adj1" fmla="val 17812"/>
                <a:gd name="adj2" fmla="val 25000"/>
                <a:gd name="adj3" fmla="val 25000"/>
              </a:avLst>
            </a:prstGeom>
            <a:solidFill>
              <a:srgbClr val="FF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0000"/>
                </a:solidFill>
                <a:effectLst/>
                <a:uLnTx/>
                <a:uFillTx/>
                <a:latin typeface="Arial"/>
                <a:ea typeface="宋体"/>
                <a:cs typeface="+mn-cs"/>
              </a:endParaRPr>
            </a:p>
          </p:txBody>
        </p:sp>
      </p:grpSp>
      <p:sp>
        <p:nvSpPr>
          <p:cNvPr id="11" name="矩形 10">
            <a:extLst>
              <a:ext uri="{FF2B5EF4-FFF2-40B4-BE49-F238E27FC236}">
                <a16:creationId xmlns:a16="http://schemas.microsoft.com/office/drawing/2014/main" id="{889644FD-C9A1-0208-AEB9-8487F0489B84}"/>
              </a:ext>
            </a:extLst>
          </p:cNvPr>
          <p:cNvSpPr/>
          <p:nvPr/>
        </p:nvSpPr>
        <p:spPr>
          <a:xfrm>
            <a:off x="5781955" y="2051548"/>
            <a:ext cx="1467068" cy="580415"/>
          </a:xfrm>
          <a:prstGeom prst="rect">
            <a:avLst/>
          </a:prstGeom>
        </p:spPr>
        <p:txBody>
          <a:bodyPr wrap="none">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神经网络</a:t>
            </a:r>
            <a:endPar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pic>
        <p:nvPicPr>
          <p:cNvPr id="12" name="Picture 4">
            <a:extLst>
              <a:ext uri="{FF2B5EF4-FFF2-40B4-BE49-F238E27FC236}">
                <a16:creationId xmlns:a16="http://schemas.microsoft.com/office/drawing/2014/main" id="{44EF3758-8A38-5639-EB6F-66CF8D93C83C}"/>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4000" y="0"/>
            <a:ext cx="12240000" cy="918000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9F64A12A-6106-9777-89F3-0705671C0BA4}"/>
              </a:ext>
            </a:extLst>
          </p:cNvPr>
          <p:cNvSpPr txBox="1"/>
          <p:nvPr/>
        </p:nvSpPr>
        <p:spPr>
          <a:xfrm>
            <a:off x="7107275" y="3429000"/>
            <a:ext cx="5084725" cy="2997231"/>
          </a:xfrm>
          <a:prstGeom prst="rect">
            <a:avLst/>
          </a:prstGeom>
          <a:noFill/>
        </p:spPr>
        <p:txBody>
          <a:bodyPr wrap="none" lIns="0" tIns="0" rIns="0" bIns="0"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16600" b="0" i="0" u="none" strike="noStrike" kern="1200" cap="none" spc="0" normalizeH="0" baseline="0" noProof="0" dirty="0">
                <a:ln>
                  <a:noFill/>
                </a:ln>
                <a:solidFill>
                  <a:srgbClr val="2F9C54"/>
                </a:solidFill>
                <a:effectLst>
                  <a:reflection blurRad="6350" stA="55000" endA="300" endPos="45500" dir="5400000" sy="-100000" algn="bl" rotWithShape="0"/>
                </a:effectLst>
                <a:uLnTx/>
                <a:uFillTx/>
                <a:latin typeface="微软雅黑"/>
                <a:ea typeface="微软雅黑"/>
                <a:cs typeface="+mn-cs"/>
              </a:rPr>
              <a:t>Q&amp;A</a:t>
            </a:r>
            <a:endParaRPr kumimoji="0" lang="zh-CN" altLang="en-US" sz="16600" b="0" i="0" u="none" strike="noStrike" kern="1200" cap="none" spc="0" normalizeH="0" baseline="0" noProof="0" dirty="0">
              <a:ln>
                <a:noFill/>
              </a:ln>
              <a:solidFill>
                <a:srgbClr val="2F9C54"/>
              </a:solidFill>
              <a:effectLst>
                <a:reflection blurRad="6350" stA="55000" endA="300" endPos="45500" dir="5400000" sy="-100000" algn="bl" rotWithShape="0"/>
              </a:effectLst>
              <a:uLnTx/>
              <a:uFillTx/>
              <a:latin typeface="微软雅黑"/>
              <a:ea typeface="微软雅黑"/>
              <a:cs typeface="+mn-cs"/>
            </a:endParaRPr>
          </a:p>
        </p:txBody>
      </p:sp>
    </p:spTree>
    <p:extLst>
      <p:ext uri="{BB962C8B-B14F-4D97-AF65-F5344CB8AC3E}">
        <p14:creationId xmlns:p14="http://schemas.microsoft.com/office/powerpoint/2010/main" val="15730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决策树原理</a:t>
            </a:r>
          </a:p>
        </p:txBody>
      </p:sp>
      <p:grpSp>
        <p:nvGrpSpPr>
          <p:cNvPr id="48" name="Group 4">
            <a:extLst>
              <a:ext uri="{FF2B5EF4-FFF2-40B4-BE49-F238E27FC236}">
                <a16:creationId xmlns:a16="http://schemas.microsoft.com/office/drawing/2014/main" id="{256BDF17-0926-A657-49B1-C9AFE04E3A22}"/>
              </a:ext>
            </a:extLst>
          </p:cNvPr>
          <p:cNvGrpSpPr>
            <a:grpSpLocks/>
          </p:cNvGrpSpPr>
          <p:nvPr/>
        </p:nvGrpSpPr>
        <p:grpSpPr bwMode="auto">
          <a:xfrm>
            <a:off x="693464" y="1621824"/>
            <a:ext cx="2447925" cy="3744912"/>
            <a:chOff x="0" y="0"/>
            <a:chExt cx="3600" cy="3600"/>
          </a:xfrm>
        </p:grpSpPr>
        <p:sp>
          <p:nvSpPr>
            <p:cNvPr id="49" name="Rectangle 4">
              <a:extLst>
                <a:ext uri="{FF2B5EF4-FFF2-40B4-BE49-F238E27FC236}">
                  <a16:creationId xmlns:a16="http://schemas.microsoft.com/office/drawing/2014/main" id="{E52CF3BB-5EC9-6BAE-75DA-2626AD4457DA}"/>
                </a:ext>
              </a:extLst>
            </p:cNvPr>
            <p:cNvSpPr>
              <a:spLocks noChangeArrowheads="1"/>
            </p:cNvSpPr>
            <p:nvPr/>
          </p:nvSpPr>
          <p:spPr bwMode="auto">
            <a:xfrm>
              <a:off x="0" y="0"/>
              <a:ext cx="3600" cy="3600"/>
            </a:xfrm>
            <a:prstGeom prst="rect">
              <a:avLst/>
            </a:prstGeom>
            <a:noFill/>
            <a:ln w="9525"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50" name="Oval 5">
              <a:extLst>
                <a:ext uri="{FF2B5EF4-FFF2-40B4-BE49-F238E27FC236}">
                  <a16:creationId xmlns:a16="http://schemas.microsoft.com/office/drawing/2014/main" id="{89D43C10-A700-2FAF-10B5-7CB96E706E6E}"/>
                </a:ext>
              </a:extLst>
            </p:cNvPr>
            <p:cNvSpPr>
              <a:spLocks noChangeArrowheads="1"/>
            </p:cNvSpPr>
            <p:nvPr/>
          </p:nvSpPr>
          <p:spPr bwMode="auto">
            <a:xfrm>
              <a:off x="1440" y="180"/>
              <a:ext cx="180" cy="180"/>
            </a:xfrm>
            <a:prstGeom prst="ellipse">
              <a:avLst/>
            </a:prstGeom>
            <a:solidFill>
              <a:srgbClr val="FFFFFF"/>
            </a:solidFill>
            <a:ln w="9525" cmpd="sng">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51" name="Line 6">
              <a:extLst>
                <a:ext uri="{FF2B5EF4-FFF2-40B4-BE49-F238E27FC236}">
                  <a16:creationId xmlns:a16="http://schemas.microsoft.com/office/drawing/2014/main" id="{7A956F16-2487-4906-3099-4DE6281C4E62}"/>
                </a:ext>
              </a:extLst>
            </p:cNvPr>
            <p:cNvSpPr>
              <a:spLocks noChangeShapeType="1"/>
            </p:cNvSpPr>
            <p:nvPr/>
          </p:nvSpPr>
          <p:spPr bwMode="auto">
            <a:xfrm flipH="1">
              <a:off x="1080" y="360"/>
              <a:ext cx="360" cy="360"/>
            </a:xfrm>
            <a:prstGeom prst="line">
              <a:avLst/>
            </a:prstGeom>
            <a:noFill/>
            <a:ln w="9525" cmpd="sng">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2" name="Line 7">
              <a:extLst>
                <a:ext uri="{FF2B5EF4-FFF2-40B4-BE49-F238E27FC236}">
                  <a16:creationId xmlns:a16="http://schemas.microsoft.com/office/drawing/2014/main" id="{76B858BA-C5A9-24E4-1FCC-F129745396F2}"/>
                </a:ext>
              </a:extLst>
            </p:cNvPr>
            <p:cNvSpPr>
              <a:spLocks noChangeShapeType="1"/>
            </p:cNvSpPr>
            <p:nvPr/>
          </p:nvSpPr>
          <p:spPr bwMode="auto">
            <a:xfrm>
              <a:off x="1620" y="360"/>
              <a:ext cx="360" cy="360"/>
            </a:xfrm>
            <a:prstGeom prst="line">
              <a:avLst/>
            </a:prstGeom>
            <a:noFill/>
            <a:ln w="9525" cmpd="sng">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3" name="Oval 8">
              <a:extLst>
                <a:ext uri="{FF2B5EF4-FFF2-40B4-BE49-F238E27FC236}">
                  <a16:creationId xmlns:a16="http://schemas.microsoft.com/office/drawing/2014/main" id="{4CD5B478-E5B1-DE0F-B621-59B08264038B}"/>
                </a:ext>
              </a:extLst>
            </p:cNvPr>
            <p:cNvSpPr>
              <a:spLocks noChangeArrowheads="1"/>
            </p:cNvSpPr>
            <p:nvPr/>
          </p:nvSpPr>
          <p:spPr bwMode="auto">
            <a:xfrm>
              <a:off x="900" y="720"/>
              <a:ext cx="180" cy="180"/>
            </a:xfrm>
            <a:prstGeom prst="ellipse">
              <a:avLst/>
            </a:prstGeom>
            <a:solidFill>
              <a:srgbClr val="FFFFFF"/>
            </a:solidFill>
            <a:ln w="9525" cmpd="sng">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54" name="Line 9">
              <a:extLst>
                <a:ext uri="{FF2B5EF4-FFF2-40B4-BE49-F238E27FC236}">
                  <a16:creationId xmlns:a16="http://schemas.microsoft.com/office/drawing/2014/main" id="{26856D74-42C5-8070-8B8D-455A26D7954B}"/>
                </a:ext>
              </a:extLst>
            </p:cNvPr>
            <p:cNvSpPr>
              <a:spLocks noChangeShapeType="1"/>
            </p:cNvSpPr>
            <p:nvPr/>
          </p:nvSpPr>
          <p:spPr bwMode="auto">
            <a:xfrm flipH="1">
              <a:off x="540" y="900"/>
              <a:ext cx="360" cy="360"/>
            </a:xfrm>
            <a:prstGeom prst="line">
              <a:avLst/>
            </a:prstGeom>
            <a:noFill/>
            <a:ln w="9525" cmpd="sng">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5" name="Line 10">
              <a:extLst>
                <a:ext uri="{FF2B5EF4-FFF2-40B4-BE49-F238E27FC236}">
                  <a16:creationId xmlns:a16="http://schemas.microsoft.com/office/drawing/2014/main" id="{EFD11ED4-BE69-24F3-DC54-869AD5CE9968}"/>
                </a:ext>
              </a:extLst>
            </p:cNvPr>
            <p:cNvSpPr>
              <a:spLocks noChangeShapeType="1"/>
            </p:cNvSpPr>
            <p:nvPr/>
          </p:nvSpPr>
          <p:spPr bwMode="auto">
            <a:xfrm>
              <a:off x="1080" y="900"/>
              <a:ext cx="180" cy="360"/>
            </a:xfrm>
            <a:prstGeom prst="line">
              <a:avLst/>
            </a:prstGeom>
            <a:noFill/>
            <a:ln w="9525" cmpd="sng">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6" name="Oval 11">
              <a:extLst>
                <a:ext uri="{FF2B5EF4-FFF2-40B4-BE49-F238E27FC236}">
                  <a16:creationId xmlns:a16="http://schemas.microsoft.com/office/drawing/2014/main" id="{5D95197C-1141-523E-9E7F-C9ADBCC3AA85}"/>
                </a:ext>
              </a:extLst>
            </p:cNvPr>
            <p:cNvSpPr>
              <a:spLocks noChangeArrowheads="1"/>
            </p:cNvSpPr>
            <p:nvPr/>
          </p:nvSpPr>
          <p:spPr bwMode="auto">
            <a:xfrm>
              <a:off x="1980" y="720"/>
              <a:ext cx="180" cy="180"/>
            </a:xfrm>
            <a:prstGeom prst="ellipse">
              <a:avLst/>
            </a:prstGeom>
            <a:solidFill>
              <a:srgbClr val="FFFFFF"/>
            </a:solidFill>
            <a:ln w="9525" cmpd="sng">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57" name="Line 12">
              <a:extLst>
                <a:ext uri="{FF2B5EF4-FFF2-40B4-BE49-F238E27FC236}">
                  <a16:creationId xmlns:a16="http://schemas.microsoft.com/office/drawing/2014/main" id="{D5E3D372-F5C9-8653-6B9E-3BFD8F0F087F}"/>
                </a:ext>
              </a:extLst>
            </p:cNvPr>
            <p:cNvSpPr>
              <a:spLocks noChangeShapeType="1"/>
            </p:cNvSpPr>
            <p:nvPr/>
          </p:nvSpPr>
          <p:spPr bwMode="auto">
            <a:xfrm flipH="1">
              <a:off x="1800" y="900"/>
              <a:ext cx="180" cy="360"/>
            </a:xfrm>
            <a:prstGeom prst="line">
              <a:avLst/>
            </a:prstGeom>
            <a:noFill/>
            <a:ln w="9525" cmpd="sng">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8" name="Line 13">
              <a:extLst>
                <a:ext uri="{FF2B5EF4-FFF2-40B4-BE49-F238E27FC236}">
                  <a16:creationId xmlns:a16="http://schemas.microsoft.com/office/drawing/2014/main" id="{F6CA7BDF-16D7-5904-6D4F-2E949BF93E90}"/>
                </a:ext>
              </a:extLst>
            </p:cNvPr>
            <p:cNvSpPr>
              <a:spLocks noChangeShapeType="1"/>
            </p:cNvSpPr>
            <p:nvPr/>
          </p:nvSpPr>
          <p:spPr bwMode="auto">
            <a:xfrm>
              <a:off x="2160" y="900"/>
              <a:ext cx="360" cy="360"/>
            </a:xfrm>
            <a:prstGeom prst="line">
              <a:avLst/>
            </a:prstGeom>
            <a:noFill/>
            <a:ln w="9525" cmpd="sng">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9" name="Rectangle 14">
              <a:extLst>
                <a:ext uri="{FF2B5EF4-FFF2-40B4-BE49-F238E27FC236}">
                  <a16:creationId xmlns:a16="http://schemas.microsoft.com/office/drawing/2014/main" id="{AB87DEE8-8378-ED8F-C8A1-65A47143C663}"/>
                </a:ext>
              </a:extLst>
            </p:cNvPr>
            <p:cNvSpPr>
              <a:spLocks noChangeArrowheads="1"/>
            </p:cNvSpPr>
            <p:nvPr/>
          </p:nvSpPr>
          <p:spPr bwMode="auto">
            <a:xfrm>
              <a:off x="360" y="1260"/>
              <a:ext cx="360" cy="540"/>
            </a:xfrm>
            <a:prstGeom prst="rect">
              <a:avLst/>
            </a:prstGeom>
            <a:solidFill>
              <a:srgbClr val="FFFFFF"/>
            </a:solidFill>
            <a:ln w="9525" cmpd="sng">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60" name="Rectangle 15">
              <a:extLst>
                <a:ext uri="{FF2B5EF4-FFF2-40B4-BE49-F238E27FC236}">
                  <a16:creationId xmlns:a16="http://schemas.microsoft.com/office/drawing/2014/main" id="{6285970A-B4B3-898F-1AAB-18F216B2328A}"/>
                </a:ext>
              </a:extLst>
            </p:cNvPr>
            <p:cNvSpPr>
              <a:spLocks noChangeArrowheads="1"/>
            </p:cNvSpPr>
            <p:nvPr/>
          </p:nvSpPr>
          <p:spPr bwMode="auto">
            <a:xfrm>
              <a:off x="1620" y="1260"/>
              <a:ext cx="360" cy="540"/>
            </a:xfrm>
            <a:prstGeom prst="rect">
              <a:avLst/>
            </a:prstGeom>
            <a:solidFill>
              <a:srgbClr val="FFFFFF"/>
            </a:solidFill>
            <a:ln w="9525" cmpd="sng">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61" name="Oval 16">
              <a:extLst>
                <a:ext uri="{FF2B5EF4-FFF2-40B4-BE49-F238E27FC236}">
                  <a16:creationId xmlns:a16="http://schemas.microsoft.com/office/drawing/2014/main" id="{B1F1C2E1-FD94-2366-3D08-383BD2F2C53E}"/>
                </a:ext>
              </a:extLst>
            </p:cNvPr>
            <p:cNvSpPr>
              <a:spLocks noChangeArrowheads="1"/>
            </p:cNvSpPr>
            <p:nvPr/>
          </p:nvSpPr>
          <p:spPr bwMode="auto">
            <a:xfrm>
              <a:off x="2340" y="1260"/>
              <a:ext cx="180" cy="180"/>
            </a:xfrm>
            <a:prstGeom prst="ellipse">
              <a:avLst/>
            </a:prstGeom>
            <a:solidFill>
              <a:srgbClr val="FFFFFF"/>
            </a:solidFill>
            <a:ln w="9525" cmpd="sng">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62" name="Line 17">
              <a:extLst>
                <a:ext uri="{FF2B5EF4-FFF2-40B4-BE49-F238E27FC236}">
                  <a16:creationId xmlns:a16="http://schemas.microsoft.com/office/drawing/2014/main" id="{593420F3-91E4-538E-606E-F20FD36FDDC3}"/>
                </a:ext>
              </a:extLst>
            </p:cNvPr>
            <p:cNvSpPr>
              <a:spLocks noChangeShapeType="1"/>
            </p:cNvSpPr>
            <p:nvPr/>
          </p:nvSpPr>
          <p:spPr bwMode="auto">
            <a:xfrm flipH="1">
              <a:off x="1980" y="1440"/>
              <a:ext cx="360" cy="540"/>
            </a:xfrm>
            <a:prstGeom prst="line">
              <a:avLst/>
            </a:prstGeom>
            <a:noFill/>
            <a:ln w="9525" cmpd="sng">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3" name="Line 18">
              <a:extLst>
                <a:ext uri="{FF2B5EF4-FFF2-40B4-BE49-F238E27FC236}">
                  <a16:creationId xmlns:a16="http://schemas.microsoft.com/office/drawing/2014/main" id="{931658FD-2D71-0175-9326-3C76CC67C34B}"/>
                </a:ext>
              </a:extLst>
            </p:cNvPr>
            <p:cNvSpPr>
              <a:spLocks noChangeShapeType="1"/>
            </p:cNvSpPr>
            <p:nvPr/>
          </p:nvSpPr>
          <p:spPr bwMode="auto">
            <a:xfrm>
              <a:off x="2520" y="1440"/>
              <a:ext cx="360" cy="540"/>
            </a:xfrm>
            <a:prstGeom prst="line">
              <a:avLst/>
            </a:prstGeom>
            <a:noFill/>
            <a:ln w="9525" cmpd="sng">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2768" name="Rectangle 19">
              <a:extLst>
                <a:ext uri="{FF2B5EF4-FFF2-40B4-BE49-F238E27FC236}">
                  <a16:creationId xmlns:a16="http://schemas.microsoft.com/office/drawing/2014/main" id="{CA9E3A4A-943D-3AA0-0AAF-1D5CEB0ED6F0}"/>
                </a:ext>
              </a:extLst>
            </p:cNvPr>
            <p:cNvSpPr>
              <a:spLocks noChangeArrowheads="1"/>
            </p:cNvSpPr>
            <p:nvPr/>
          </p:nvSpPr>
          <p:spPr bwMode="auto">
            <a:xfrm>
              <a:off x="1800" y="1980"/>
              <a:ext cx="360" cy="540"/>
            </a:xfrm>
            <a:prstGeom prst="rect">
              <a:avLst/>
            </a:prstGeom>
            <a:solidFill>
              <a:srgbClr val="FFFFFF"/>
            </a:solidFill>
            <a:ln w="9525" cmpd="sng">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32769" name="Oval 20">
              <a:extLst>
                <a:ext uri="{FF2B5EF4-FFF2-40B4-BE49-F238E27FC236}">
                  <a16:creationId xmlns:a16="http://schemas.microsoft.com/office/drawing/2014/main" id="{7998DFF7-52C3-CAFC-2296-78DC2860A1A7}"/>
                </a:ext>
              </a:extLst>
            </p:cNvPr>
            <p:cNvSpPr>
              <a:spLocks noChangeArrowheads="1"/>
            </p:cNvSpPr>
            <p:nvPr/>
          </p:nvSpPr>
          <p:spPr bwMode="auto">
            <a:xfrm>
              <a:off x="2700" y="1980"/>
              <a:ext cx="180" cy="180"/>
            </a:xfrm>
            <a:prstGeom prst="ellipse">
              <a:avLst/>
            </a:prstGeom>
            <a:solidFill>
              <a:srgbClr val="FFFFFF"/>
            </a:solidFill>
            <a:ln w="9525" cmpd="sng">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32770" name="Oval 21">
              <a:extLst>
                <a:ext uri="{FF2B5EF4-FFF2-40B4-BE49-F238E27FC236}">
                  <a16:creationId xmlns:a16="http://schemas.microsoft.com/office/drawing/2014/main" id="{D9B45AD0-09DB-A0B6-3363-A51C20D0EC15}"/>
                </a:ext>
              </a:extLst>
            </p:cNvPr>
            <p:cNvSpPr>
              <a:spLocks noChangeArrowheads="1"/>
            </p:cNvSpPr>
            <p:nvPr/>
          </p:nvSpPr>
          <p:spPr bwMode="auto">
            <a:xfrm flipH="1">
              <a:off x="1260" y="1260"/>
              <a:ext cx="180" cy="180"/>
            </a:xfrm>
            <a:prstGeom prst="ellipse">
              <a:avLst/>
            </a:prstGeom>
            <a:solidFill>
              <a:srgbClr val="FFFFFF"/>
            </a:solidFill>
            <a:ln w="9525" cmpd="sng">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32771" name="Line 22">
              <a:extLst>
                <a:ext uri="{FF2B5EF4-FFF2-40B4-BE49-F238E27FC236}">
                  <a16:creationId xmlns:a16="http://schemas.microsoft.com/office/drawing/2014/main" id="{D81F2C3E-C553-7362-FE32-4179114957C1}"/>
                </a:ext>
              </a:extLst>
            </p:cNvPr>
            <p:cNvSpPr>
              <a:spLocks noChangeShapeType="1"/>
            </p:cNvSpPr>
            <p:nvPr/>
          </p:nvSpPr>
          <p:spPr bwMode="auto">
            <a:xfrm flipH="1">
              <a:off x="720" y="1440"/>
              <a:ext cx="540" cy="720"/>
            </a:xfrm>
            <a:prstGeom prst="line">
              <a:avLst/>
            </a:prstGeom>
            <a:noFill/>
            <a:ln w="9525" cmpd="sng">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2772" name="Line 23">
              <a:extLst>
                <a:ext uri="{FF2B5EF4-FFF2-40B4-BE49-F238E27FC236}">
                  <a16:creationId xmlns:a16="http://schemas.microsoft.com/office/drawing/2014/main" id="{4A08FC64-B2FF-66E7-5AA8-BE3A22313D33}"/>
                </a:ext>
              </a:extLst>
            </p:cNvPr>
            <p:cNvSpPr>
              <a:spLocks noChangeShapeType="1"/>
            </p:cNvSpPr>
            <p:nvPr/>
          </p:nvSpPr>
          <p:spPr bwMode="auto">
            <a:xfrm>
              <a:off x="1260" y="1440"/>
              <a:ext cx="180" cy="720"/>
            </a:xfrm>
            <a:prstGeom prst="line">
              <a:avLst/>
            </a:prstGeom>
            <a:noFill/>
            <a:ln w="9525" cmpd="sng">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2773" name="Rectangle 24">
              <a:extLst>
                <a:ext uri="{FF2B5EF4-FFF2-40B4-BE49-F238E27FC236}">
                  <a16:creationId xmlns:a16="http://schemas.microsoft.com/office/drawing/2014/main" id="{72B40916-BEC1-7A6B-AADB-CAFCC3619D98}"/>
                </a:ext>
              </a:extLst>
            </p:cNvPr>
            <p:cNvSpPr>
              <a:spLocks noChangeArrowheads="1"/>
            </p:cNvSpPr>
            <p:nvPr/>
          </p:nvSpPr>
          <p:spPr bwMode="auto">
            <a:xfrm>
              <a:off x="540" y="2160"/>
              <a:ext cx="360" cy="540"/>
            </a:xfrm>
            <a:prstGeom prst="rect">
              <a:avLst/>
            </a:prstGeom>
            <a:solidFill>
              <a:srgbClr val="FFFFFF"/>
            </a:solidFill>
            <a:ln w="9525" cmpd="sng">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32774" name="Oval 25">
              <a:extLst>
                <a:ext uri="{FF2B5EF4-FFF2-40B4-BE49-F238E27FC236}">
                  <a16:creationId xmlns:a16="http://schemas.microsoft.com/office/drawing/2014/main" id="{2BCC4198-9FDE-4F84-B327-484F7F2E9132}"/>
                </a:ext>
              </a:extLst>
            </p:cNvPr>
            <p:cNvSpPr>
              <a:spLocks noChangeArrowheads="1"/>
            </p:cNvSpPr>
            <p:nvPr/>
          </p:nvSpPr>
          <p:spPr bwMode="auto">
            <a:xfrm>
              <a:off x="1440" y="2160"/>
              <a:ext cx="180" cy="180"/>
            </a:xfrm>
            <a:prstGeom prst="ellipse">
              <a:avLst/>
            </a:prstGeom>
            <a:solidFill>
              <a:srgbClr val="FFFFFF"/>
            </a:solidFill>
            <a:ln w="9525" cmpd="sng">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32775" name="Line 26">
              <a:extLst>
                <a:ext uri="{FF2B5EF4-FFF2-40B4-BE49-F238E27FC236}">
                  <a16:creationId xmlns:a16="http://schemas.microsoft.com/office/drawing/2014/main" id="{C4A0D762-A244-D066-BDAB-CFCEAABA0D11}"/>
                </a:ext>
              </a:extLst>
            </p:cNvPr>
            <p:cNvSpPr>
              <a:spLocks noChangeShapeType="1"/>
            </p:cNvSpPr>
            <p:nvPr/>
          </p:nvSpPr>
          <p:spPr bwMode="auto">
            <a:xfrm flipH="1">
              <a:off x="1080" y="2340"/>
              <a:ext cx="360" cy="540"/>
            </a:xfrm>
            <a:prstGeom prst="line">
              <a:avLst/>
            </a:prstGeom>
            <a:noFill/>
            <a:ln w="9525" cmpd="sng">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2776" name="Line 27">
              <a:extLst>
                <a:ext uri="{FF2B5EF4-FFF2-40B4-BE49-F238E27FC236}">
                  <a16:creationId xmlns:a16="http://schemas.microsoft.com/office/drawing/2014/main" id="{0E702BF3-2121-EE39-088B-01A8B26897A6}"/>
                </a:ext>
              </a:extLst>
            </p:cNvPr>
            <p:cNvSpPr>
              <a:spLocks noChangeShapeType="1"/>
            </p:cNvSpPr>
            <p:nvPr/>
          </p:nvSpPr>
          <p:spPr bwMode="auto">
            <a:xfrm>
              <a:off x="1440" y="2340"/>
              <a:ext cx="180" cy="540"/>
            </a:xfrm>
            <a:prstGeom prst="line">
              <a:avLst/>
            </a:prstGeom>
            <a:noFill/>
            <a:ln w="9525" cmpd="sng">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2777" name="Line 28">
              <a:extLst>
                <a:ext uri="{FF2B5EF4-FFF2-40B4-BE49-F238E27FC236}">
                  <a16:creationId xmlns:a16="http://schemas.microsoft.com/office/drawing/2014/main" id="{AE0B90E1-E349-B5F8-34D1-AB7816E30796}"/>
                </a:ext>
              </a:extLst>
            </p:cNvPr>
            <p:cNvSpPr>
              <a:spLocks noChangeShapeType="1"/>
            </p:cNvSpPr>
            <p:nvPr/>
          </p:nvSpPr>
          <p:spPr bwMode="auto">
            <a:xfrm flipH="1">
              <a:off x="2340" y="2160"/>
              <a:ext cx="360" cy="720"/>
            </a:xfrm>
            <a:prstGeom prst="line">
              <a:avLst/>
            </a:prstGeom>
            <a:noFill/>
            <a:ln w="9525" cmpd="sng">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2778" name="Line 29">
              <a:extLst>
                <a:ext uri="{FF2B5EF4-FFF2-40B4-BE49-F238E27FC236}">
                  <a16:creationId xmlns:a16="http://schemas.microsoft.com/office/drawing/2014/main" id="{F2D03AD7-39FD-E543-CD00-17AF231DB83C}"/>
                </a:ext>
              </a:extLst>
            </p:cNvPr>
            <p:cNvSpPr>
              <a:spLocks noChangeShapeType="1"/>
            </p:cNvSpPr>
            <p:nvPr/>
          </p:nvSpPr>
          <p:spPr bwMode="auto">
            <a:xfrm>
              <a:off x="2700" y="2160"/>
              <a:ext cx="360" cy="720"/>
            </a:xfrm>
            <a:prstGeom prst="line">
              <a:avLst/>
            </a:prstGeom>
            <a:noFill/>
            <a:ln w="9525" cmpd="sng">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2779" name="Rectangle 30">
              <a:extLst>
                <a:ext uri="{FF2B5EF4-FFF2-40B4-BE49-F238E27FC236}">
                  <a16:creationId xmlns:a16="http://schemas.microsoft.com/office/drawing/2014/main" id="{25103520-6EDA-1EF3-713D-C9C1E38FFA9A}"/>
                </a:ext>
              </a:extLst>
            </p:cNvPr>
            <p:cNvSpPr>
              <a:spLocks noChangeArrowheads="1"/>
            </p:cNvSpPr>
            <p:nvPr/>
          </p:nvSpPr>
          <p:spPr bwMode="auto">
            <a:xfrm>
              <a:off x="900" y="2880"/>
              <a:ext cx="360" cy="540"/>
            </a:xfrm>
            <a:prstGeom prst="rect">
              <a:avLst/>
            </a:prstGeom>
            <a:solidFill>
              <a:srgbClr val="FFFFFF"/>
            </a:solidFill>
            <a:ln w="9525" cmpd="sng">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32780" name="Rectangle 31">
              <a:extLst>
                <a:ext uri="{FF2B5EF4-FFF2-40B4-BE49-F238E27FC236}">
                  <a16:creationId xmlns:a16="http://schemas.microsoft.com/office/drawing/2014/main" id="{BA04FCC6-1D5B-0F36-7F5C-69926B090B48}"/>
                </a:ext>
              </a:extLst>
            </p:cNvPr>
            <p:cNvSpPr>
              <a:spLocks noChangeArrowheads="1"/>
            </p:cNvSpPr>
            <p:nvPr/>
          </p:nvSpPr>
          <p:spPr bwMode="auto">
            <a:xfrm>
              <a:off x="1440" y="2880"/>
              <a:ext cx="360" cy="540"/>
            </a:xfrm>
            <a:prstGeom prst="rect">
              <a:avLst/>
            </a:prstGeom>
            <a:solidFill>
              <a:srgbClr val="FFFFFF"/>
            </a:solidFill>
            <a:ln w="9525" cmpd="sng">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32781" name="Rectangle 32">
              <a:extLst>
                <a:ext uri="{FF2B5EF4-FFF2-40B4-BE49-F238E27FC236}">
                  <a16:creationId xmlns:a16="http://schemas.microsoft.com/office/drawing/2014/main" id="{0BFE7DB2-6E5A-E664-6928-354D977BEA2B}"/>
                </a:ext>
              </a:extLst>
            </p:cNvPr>
            <p:cNvSpPr>
              <a:spLocks noChangeArrowheads="1"/>
            </p:cNvSpPr>
            <p:nvPr/>
          </p:nvSpPr>
          <p:spPr bwMode="auto">
            <a:xfrm>
              <a:off x="2160" y="2880"/>
              <a:ext cx="360" cy="540"/>
            </a:xfrm>
            <a:prstGeom prst="rect">
              <a:avLst/>
            </a:prstGeom>
            <a:solidFill>
              <a:srgbClr val="FFFFFF"/>
            </a:solidFill>
            <a:ln w="9525" cmpd="sng">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32782" name="Rectangle 33">
              <a:extLst>
                <a:ext uri="{FF2B5EF4-FFF2-40B4-BE49-F238E27FC236}">
                  <a16:creationId xmlns:a16="http://schemas.microsoft.com/office/drawing/2014/main" id="{2D3A5009-8DCD-32EE-4295-EBEE10AC3C51}"/>
                </a:ext>
              </a:extLst>
            </p:cNvPr>
            <p:cNvSpPr>
              <a:spLocks noChangeArrowheads="1"/>
            </p:cNvSpPr>
            <p:nvPr/>
          </p:nvSpPr>
          <p:spPr bwMode="auto">
            <a:xfrm>
              <a:off x="2880" y="2880"/>
              <a:ext cx="360" cy="540"/>
            </a:xfrm>
            <a:prstGeom prst="rect">
              <a:avLst/>
            </a:prstGeom>
            <a:solidFill>
              <a:srgbClr val="FFFFFF"/>
            </a:solidFill>
            <a:ln w="9525" cmpd="sng">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grpSp>
      <p:sp>
        <p:nvSpPr>
          <p:cNvPr id="32783" name="Oval 34">
            <a:extLst>
              <a:ext uri="{FF2B5EF4-FFF2-40B4-BE49-F238E27FC236}">
                <a16:creationId xmlns:a16="http://schemas.microsoft.com/office/drawing/2014/main" id="{C5ADE245-680E-42E0-FB29-AD37E6FC68B1}"/>
              </a:ext>
            </a:extLst>
          </p:cNvPr>
          <p:cNvSpPr>
            <a:spLocks noChangeArrowheads="1"/>
          </p:cNvSpPr>
          <p:nvPr/>
        </p:nvSpPr>
        <p:spPr bwMode="auto">
          <a:xfrm>
            <a:off x="1485627" y="1694849"/>
            <a:ext cx="504825" cy="50323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32784" name="Oval 35">
            <a:extLst>
              <a:ext uri="{FF2B5EF4-FFF2-40B4-BE49-F238E27FC236}">
                <a16:creationId xmlns:a16="http://schemas.microsoft.com/office/drawing/2014/main" id="{C9C72E44-AFC9-8470-5D82-733089C65C79}"/>
              </a:ext>
            </a:extLst>
          </p:cNvPr>
          <p:cNvSpPr>
            <a:spLocks noChangeArrowheads="1"/>
          </p:cNvSpPr>
          <p:nvPr/>
        </p:nvSpPr>
        <p:spPr bwMode="auto">
          <a:xfrm>
            <a:off x="1268139" y="1620236"/>
            <a:ext cx="863600" cy="647700"/>
          </a:xfrm>
          <a:prstGeom prst="ellipse">
            <a:avLst/>
          </a:prstGeom>
          <a:noFill/>
          <a:ln w="12700" cmpd="sng">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32785" name="Line 36">
            <a:extLst>
              <a:ext uri="{FF2B5EF4-FFF2-40B4-BE49-F238E27FC236}">
                <a16:creationId xmlns:a16="http://schemas.microsoft.com/office/drawing/2014/main" id="{9E4CE5FA-A64B-E8B9-2533-31C6FF829478}"/>
              </a:ext>
            </a:extLst>
          </p:cNvPr>
          <p:cNvSpPr>
            <a:spLocks noChangeShapeType="1"/>
          </p:cNvSpPr>
          <p:nvPr/>
        </p:nvSpPr>
        <p:spPr bwMode="auto">
          <a:xfrm>
            <a:off x="2133327" y="1982186"/>
            <a:ext cx="1296987" cy="0"/>
          </a:xfrm>
          <a:prstGeom prst="line">
            <a:avLst/>
          </a:prstGeom>
          <a:noFill/>
          <a:ln w="12700" cmpd="sng">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2787" name="Text Box 37">
            <a:extLst>
              <a:ext uri="{FF2B5EF4-FFF2-40B4-BE49-F238E27FC236}">
                <a16:creationId xmlns:a16="http://schemas.microsoft.com/office/drawing/2014/main" id="{0B4ADA86-3072-1CBC-90AA-470694938DE0}"/>
              </a:ext>
            </a:extLst>
          </p:cNvPr>
          <p:cNvSpPr txBox="1">
            <a:spLocks noChangeArrowheads="1"/>
          </p:cNvSpPr>
          <p:nvPr/>
        </p:nvSpPr>
        <p:spPr bwMode="auto">
          <a:xfrm>
            <a:off x="3071539" y="1696436"/>
            <a:ext cx="48228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chemeClr val="hlink"/>
              </a:buClr>
              <a:buSzPct val="55000"/>
              <a:buFont typeface="Wingdings" panose="05000000000000000000" pitchFamily="2" charset="2"/>
              <a:buNone/>
            </a:pPr>
            <a:r>
              <a:rPr lang="zh-TW" altLang="en-US"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rPr>
              <a:t>根节点 </a:t>
            </a:r>
            <a:r>
              <a:rPr lang="en-US" altLang="zh-CN" sz="2800" dirty="0">
                <a:latin typeface="Times New Roman" panose="02020603050405020304" pitchFamily="18" charset="0"/>
                <a:ea typeface="思源黑体 CN Normal" panose="020B0400000000000000" pitchFamily="34" charset="-122"/>
                <a:cs typeface="Times New Roman" panose="02020603050405020304" pitchFamily="18" charset="0"/>
              </a:rPr>
              <a:t>(root node)</a:t>
            </a:r>
          </a:p>
        </p:txBody>
      </p:sp>
      <p:sp>
        <p:nvSpPr>
          <p:cNvPr id="32788" name="Rectangle 38">
            <a:extLst>
              <a:ext uri="{FF2B5EF4-FFF2-40B4-BE49-F238E27FC236}">
                <a16:creationId xmlns:a16="http://schemas.microsoft.com/office/drawing/2014/main" id="{41A7BC96-7C97-ECE1-C05F-59F81D5F686B}"/>
              </a:ext>
            </a:extLst>
          </p:cNvPr>
          <p:cNvSpPr>
            <a:spLocks noChangeArrowheads="1"/>
          </p:cNvSpPr>
          <p:nvPr/>
        </p:nvSpPr>
        <p:spPr bwMode="auto">
          <a:xfrm>
            <a:off x="1125264" y="2342549"/>
            <a:ext cx="1368425" cy="215900"/>
          </a:xfrm>
          <a:prstGeom prst="rect">
            <a:avLst/>
          </a:prstGeom>
          <a:noFill/>
          <a:ln w="12700" cmpd="sng">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32789" name="Line 39">
            <a:extLst>
              <a:ext uri="{FF2B5EF4-FFF2-40B4-BE49-F238E27FC236}">
                <a16:creationId xmlns:a16="http://schemas.microsoft.com/office/drawing/2014/main" id="{00F82D5F-A080-8E3D-1EA1-ED97AA971278}"/>
              </a:ext>
            </a:extLst>
          </p:cNvPr>
          <p:cNvSpPr>
            <a:spLocks noChangeShapeType="1"/>
          </p:cNvSpPr>
          <p:nvPr/>
        </p:nvSpPr>
        <p:spPr bwMode="auto">
          <a:xfrm>
            <a:off x="2493689" y="2487011"/>
            <a:ext cx="1008063" cy="0"/>
          </a:xfrm>
          <a:prstGeom prst="line">
            <a:avLst/>
          </a:prstGeom>
          <a:noFill/>
          <a:ln w="12700" cmpd="sng">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2790" name="Text Box 40">
            <a:extLst>
              <a:ext uri="{FF2B5EF4-FFF2-40B4-BE49-F238E27FC236}">
                <a16:creationId xmlns:a16="http://schemas.microsoft.com/office/drawing/2014/main" id="{1B4C3998-3DA1-C41E-F003-4C0B3FF98204}"/>
              </a:ext>
            </a:extLst>
          </p:cNvPr>
          <p:cNvSpPr txBox="1">
            <a:spLocks noChangeArrowheads="1"/>
          </p:cNvSpPr>
          <p:nvPr/>
        </p:nvSpPr>
        <p:spPr bwMode="auto">
          <a:xfrm>
            <a:off x="3069952" y="2271111"/>
            <a:ext cx="474795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7429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chemeClr val="hlink"/>
              </a:buClr>
              <a:buSzPct val="55000"/>
              <a:buFont typeface="Wingdings" panose="05000000000000000000" pitchFamily="2" charset="2"/>
              <a:buNone/>
            </a:pPr>
            <a:r>
              <a:rPr lang="zh-CN" altLang="en-US"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rPr>
              <a:t>非叶子</a:t>
            </a:r>
            <a:r>
              <a:rPr lang="zh-TW" altLang="en-US"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rPr>
              <a:t>节点</a:t>
            </a:r>
            <a:r>
              <a:rPr lang="zh-TW" altLang="en-US"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(non-leaf node)</a:t>
            </a:r>
          </a:p>
          <a:p>
            <a:pPr>
              <a:spcBef>
                <a:spcPct val="50000"/>
              </a:spcBef>
              <a:buClr>
                <a:schemeClr val="hlink"/>
              </a:buClr>
              <a:buSzPct val="55000"/>
              <a:buFont typeface="Wingdings" panose="05000000000000000000" pitchFamily="2" charset="2"/>
              <a:buNone/>
            </a:pPr>
            <a:r>
              <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r>
              <a:rPr lang="zh-TW" altLang="en-US" sz="2000" dirty="0">
                <a:latin typeface="思源黑体 CN Normal" panose="020B0400000000000000" pitchFamily="34" charset="-122"/>
                <a:ea typeface="思源黑体 CN Normal" panose="020B0400000000000000" pitchFamily="34" charset="-122"/>
                <a:cs typeface="Times New Roman" panose="02020603050405020304" pitchFamily="18" charset="0"/>
              </a:rPr>
              <a:t>代表</a:t>
            </a:r>
            <a:r>
              <a:rPr lang="zh-TW" altLang="en-US" sz="2000" dirty="0">
                <a:solidFill>
                  <a:srgbClr val="FF0000"/>
                </a:solidFill>
                <a:latin typeface="思源黑体 CN Normal" panose="020B0400000000000000" pitchFamily="34" charset="-122"/>
                <a:ea typeface="思源黑体 CN Normal" panose="020B0400000000000000" pitchFamily="34" charset="-122"/>
                <a:cs typeface="Times New Roman" panose="02020603050405020304" pitchFamily="18" charset="0"/>
              </a:rPr>
              <a:t>测试</a:t>
            </a:r>
            <a:r>
              <a:rPr lang="zh-TW"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条件</a:t>
            </a:r>
            <a:r>
              <a:rPr lang="zh-CN" altLang="en-US"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r>
              <a:rPr lang="zh-CN" altLang="en-US" sz="2000" dirty="0">
                <a:solidFill>
                  <a:srgbClr val="FF0000"/>
                </a:solidFill>
                <a:latin typeface="思源黑体 CN Normal" panose="020B0400000000000000" pitchFamily="34" charset="-122"/>
                <a:ea typeface="思源黑体 CN Normal" panose="020B0400000000000000" pitchFamily="34" charset="-122"/>
                <a:cs typeface="Times New Roman" panose="02020603050405020304" pitchFamily="18" charset="0"/>
              </a:rPr>
              <a:t>对数据属性的测试</a:t>
            </a:r>
            <a:r>
              <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p>
        </p:txBody>
      </p:sp>
      <p:sp>
        <p:nvSpPr>
          <p:cNvPr id="32791" name="Text Box 41">
            <a:extLst>
              <a:ext uri="{FF2B5EF4-FFF2-40B4-BE49-F238E27FC236}">
                <a16:creationId xmlns:a16="http://schemas.microsoft.com/office/drawing/2014/main" id="{C59A9049-49BD-217E-CC66-6FE2351E2F1B}"/>
              </a:ext>
            </a:extLst>
          </p:cNvPr>
          <p:cNvSpPr txBox="1">
            <a:spLocks noChangeArrowheads="1"/>
          </p:cNvSpPr>
          <p:nvPr/>
        </p:nvSpPr>
        <p:spPr bwMode="auto">
          <a:xfrm>
            <a:off x="3069952" y="3926874"/>
            <a:ext cx="5329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Clr>
                <a:schemeClr val="hlink"/>
              </a:buClr>
              <a:buSzPct val="55000"/>
              <a:buFont typeface="Wingdings" panose="05000000000000000000" pitchFamily="2" charset="2"/>
              <a:buNone/>
            </a:pPr>
            <a:r>
              <a:rPr lang="zh-TW" altLang="en-US"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rPr>
              <a:t>分支</a:t>
            </a:r>
            <a:r>
              <a:rPr lang="zh-TW" altLang="en-US"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(branches)</a:t>
            </a:r>
            <a:r>
              <a:rPr lang="en-US" altLang="zh-CN" dirty="0">
                <a:latin typeface="思源黑体 CN Normal" panose="020B0400000000000000" pitchFamily="34" charset="-122"/>
                <a:ea typeface="思源黑体 CN Normal" panose="020B0400000000000000" pitchFamily="34" charset="-122"/>
                <a:cs typeface="Times New Roman" panose="02020603050405020304" pitchFamily="18" charset="0"/>
              </a:rPr>
              <a:t> </a:t>
            </a:r>
            <a:r>
              <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r>
              <a:rPr lang="zh-TW" altLang="en-US" sz="2000" dirty="0">
                <a:latin typeface="思源黑体 CN Normal" panose="020B0400000000000000" pitchFamily="34" charset="-122"/>
                <a:ea typeface="思源黑体 CN Normal" panose="020B0400000000000000" pitchFamily="34" charset="-122"/>
                <a:cs typeface="Times New Roman" panose="02020603050405020304" pitchFamily="18" charset="0"/>
              </a:rPr>
              <a:t>代表</a:t>
            </a:r>
            <a:r>
              <a:rPr lang="zh-TW" altLang="en-US" sz="2000" dirty="0">
                <a:solidFill>
                  <a:srgbClr val="FF0000"/>
                </a:solidFill>
                <a:latin typeface="思源黑体 CN Normal" panose="020B0400000000000000" pitchFamily="34" charset="-122"/>
                <a:ea typeface="思源黑体 CN Normal" panose="020B0400000000000000" pitchFamily="34" charset="-122"/>
                <a:cs typeface="Times New Roman" panose="02020603050405020304" pitchFamily="18" charset="0"/>
              </a:rPr>
              <a:t>测试结果</a:t>
            </a:r>
            <a:r>
              <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p>
        </p:txBody>
      </p:sp>
      <p:sp>
        <p:nvSpPr>
          <p:cNvPr id="32792" name="Rectangle 42">
            <a:extLst>
              <a:ext uri="{FF2B5EF4-FFF2-40B4-BE49-F238E27FC236}">
                <a16:creationId xmlns:a16="http://schemas.microsoft.com/office/drawing/2014/main" id="{4983E116-633E-F906-2721-47DA572F9DF6}"/>
              </a:ext>
            </a:extLst>
          </p:cNvPr>
          <p:cNvSpPr>
            <a:spLocks noChangeArrowheads="1"/>
          </p:cNvSpPr>
          <p:nvPr/>
        </p:nvSpPr>
        <p:spPr bwMode="auto">
          <a:xfrm>
            <a:off x="2061889" y="3926874"/>
            <a:ext cx="936625" cy="503237"/>
          </a:xfrm>
          <a:prstGeom prst="rect">
            <a:avLst/>
          </a:prstGeom>
          <a:noFill/>
          <a:ln w="12700" cmpd="sng">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32793" name="Line 43">
            <a:extLst>
              <a:ext uri="{FF2B5EF4-FFF2-40B4-BE49-F238E27FC236}">
                <a16:creationId xmlns:a16="http://schemas.microsoft.com/office/drawing/2014/main" id="{6C67C7BB-16BA-2B33-6504-2CA16298EA9D}"/>
              </a:ext>
            </a:extLst>
          </p:cNvPr>
          <p:cNvSpPr>
            <a:spLocks noChangeShapeType="1"/>
          </p:cNvSpPr>
          <p:nvPr/>
        </p:nvSpPr>
        <p:spPr bwMode="auto">
          <a:xfrm>
            <a:off x="2998514" y="4214211"/>
            <a:ext cx="647700" cy="0"/>
          </a:xfrm>
          <a:prstGeom prst="line">
            <a:avLst/>
          </a:prstGeom>
          <a:noFill/>
          <a:ln w="12700" cmpd="sng">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2794" name="Rectangle 44">
            <a:extLst>
              <a:ext uri="{FF2B5EF4-FFF2-40B4-BE49-F238E27FC236}">
                <a16:creationId xmlns:a16="http://schemas.microsoft.com/office/drawing/2014/main" id="{E427269A-3C5D-0BE1-A4EB-DE05523DF05F}"/>
              </a:ext>
            </a:extLst>
          </p:cNvPr>
          <p:cNvSpPr>
            <a:spLocks noChangeArrowheads="1"/>
          </p:cNvSpPr>
          <p:nvPr/>
        </p:nvSpPr>
        <p:spPr bwMode="auto">
          <a:xfrm>
            <a:off x="909364" y="4574574"/>
            <a:ext cx="2376488" cy="720725"/>
          </a:xfrm>
          <a:prstGeom prst="rect">
            <a:avLst/>
          </a:prstGeom>
          <a:noFill/>
          <a:ln w="12700" cmpd="sng">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TW" altLang="en-US" sz="1800">
              <a:latin typeface="Times New Roman" panose="02020603050405020304" pitchFamily="18" charset="0"/>
              <a:cs typeface="Times New Roman" panose="02020603050405020304" pitchFamily="18" charset="0"/>
            </a:endParaRPr>
          </a:p>
        </p:txBody>
      </p:sp>
      <p:sp>
        <p:nvSpPr>
          <p:cNvPr id="32795" name="Line 45">
            <a:extLst>
              <a:ext uri="{FF2B5EF4-FFF2-40B4-BE49-F238E27FC236}">
                <a16:creationId xmlns:a16="http://schemas.microsoft.com/office/drawing/2014/main" id="{E9B55D98-F277-C743-131F-36DF723E135A}"/>
              </a:ext>
            </a:extLst>
          </p:cNvPr>
          <p:cNvSpPr>
            <a:spLocks noChangeShapeType="1"/>
          </p:cNvSpPr>
          <p:nvPr/>
        </p:nvSpPr>
        <p:spPr bwMode="auto">
          <a:xfrm>
            <a:off x="2638152" y="5295299"/>
            <a:ext cx="0" cy="287337"/>
          </a:xfrm>
          <a:prstGeom prst="line">
            <a:avLst/>
          </a:prstGeom>
          <a:noFill/>
          <a:ln w="9525" cmpd="sng">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2796" name="Line 46">
            <a:extLst>
              <a:ext uri="{FF2B5EF4-FFF2-40B4-BE49-F238E27FC236}">
                <a16:creationId xmlns:a16="http://schemas.microsoft.com/office/drawing/2014/main" id="{325AC85F-D8E2-3B6F-4520-9282BF62F6AE}"/>
              </a:ext>
            </a:extLst>
          </p:cNvPr>
          <p:cNvSpPr>
            <a:spLocks noChangeShapeType="1"/>
          </p:cNvSpPr>
          <p:nvPr/>
        </p:nvSpPr>
        <p:spPr bwMode="auto">
          <a:xfrm>
            <a:off x="2638152" y="5582636"/>
            <a:ext cx="792162" cy="0"/>
          </a:xfrm>
          <a:prstGeom prst="line">
            <a:avLst/>
          </a:prstGeom>
          <a:noFill/>
          <a:ln w="12700" cmpd="sng">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2797" name="Text Box 47">
            <a:extLst>
              <a:ext uri="{FF2B5EF4-FFF2-40B4-BE49-F238E27FC236}">
                <a16:creationId xmlns:a16="http://schemas.microsoft.com/office/drawing/2014/main" id="{519F6304-9A5B-D0E5-7187-84429F7202A9}"/>
              </a:ext>
            </a:extLst>
          </p:cNvPr>
          <p:cNvSpPr txBox="1">
            <a:spLocks noChangeArrowheads="1"/>
          </p:cNvSpPr>
          <p:nvPr/>
        </p:nvSpPr>
        <p:spPr bwMode="auto">
          <a:xfrm>
            <a:off x="2896597" y="5416777"/>
            <a:ext cx="5329237" cy="60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50000"/>
              </a:lnSpc>
              <a:spcBef>
                <a:spcPct val="50000"/>
              </a:spcBef>
              <a:buClr>
                <a:schemeClr val="hlink"/>
              </a:buClr>
              <a:buSzPct val="55000"/>
              <a:buFont typeface="Wingdings" panose="05000000000000000000" pitchFamily="2" charset="2"/>
              <a:buNone/>
            </a:pPr>
            <a:r>
              <a:rPr lang="zh-TW" altLang="en-US" dirty="0">
                <a:solidFill>
                  <a:srgbClr val="0070C0"/>
                </a:solidFill>
                <a:latin typeface="思源黑体 CN Normal" panose="020B0400000000000000" pitchFamily="34" charset="-122"/>
                <a:ea typeface="思源黑体 CN Normal" panose="020B0400000000000000" pitchFamily="34" charset="-122"/>
                <a:cs typeface="Times New Roman" panose="02020603050405020304" pitchFamily="18" charset="0"/>
              </a:rPr>
              <a:t>叶节点 </a:t>
            </a: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(leaf node)</a:t>
            </a:r>
          </a:p>
          <a:p>
            <a:pPr>
              <a:lnSpc>
                <a:spcPct val="50000"/>
              </a:lnSpc>
              <a:spcBef>
                <a:spcPct val="50000"/>
              </a:spcBef>
              <a:buClr>
                <a:schemeClr val="hlink"/>
              </a:buClr>
              <a:buSzPct val="55000"/>
              <a:buFont typeface="Wingdings" panose="05000000000000000000" pitchFamily="2" charset="2"/>
              <a:buNone/>
            </a:pPr>
            <a:r>
              <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r>
              <a:rPr lang="zh-CN" altLang="en-US" sz="2000" dirty="0">
                <a:latin typeface="思源黑体 CN Normal" panose="020B0400000000000000" pitchFamily="34" charset="-122"/>
                <a:ea typeface="思源黑体 CN Normal" panose="020B0400000000000000" pitchFamily="34" charset="-122"/>
                <a:cs typeface="Times New Roman" panose="02020603050405020304" pitchFamily="18" charset="0"/>
              </a:rPr>
              <a:t>代表分类后所获得</a:t>
            </a:r>
            <a:r>
              <a:rPr lang="zh-TW" altLang="en-US" sz="2000" dirty="0">
                <a:latin typeface="思源黑体 CN Normal" panose="020B0400000000000000" pitchFamily="34" charset="-122"/>
                <a:ea typeface="思源黑体 CN Normal" panose="020B0400000000000000" pitchFamily="34" charset="-122"/>
                <a:cs typeface="Times New Roman" panose="02020603050405020304" pitchFamily="18" charset="0"/>
              </a:rPr>
              <a:t>的</a:t>
            </a:r>
            <a:r>
              <a:rPr lang="zh-TW" altLang="en-US" sz="2000" dirty="0">
                <a:solidFill>
                  <a:srgbClr val="FF0000"/>
                </a:solidFill>
                <a:latin typeface="思源黑体 CN Normal" panose="020B0400000000000000" pitchFamily="34" charset="-122"/>
                <a:ea typeface="思源黑体 CN Normal" panose="020B0400000000000000" pitchFamily="34" charset="-122"/>
                <a:cs typeface="Times New Roman" panose="02020603050405020304" pitchFamily="18" charset="0"/>
              </a:rPr>
              <a:t>分类标记</a:t>
            </a:r>
            <a:r>
              <a:rPr lang="en-US" altLang="zh-CN" sz="2000" dirty="0">
                <a:latin typeface="思源黑体 CN Normal" panose="020B0400000000000000" pitchFamily="34" charset="-122"/>
                <a:ea typeface="思源黑体 CN Normal" panose="020B0400000000000000" pitchFamily="34" charset="-122"/>
                <a:cs typeface="Times New Roman" panose="02020603050405020304" pitchFamily="18" charset="0"/>
              </a:rPr>
              <a:t>)</a:t>
            </a:r>
          </a:p>
        </p:txBody>
      </p:sp>
      <p:sp>
        <p:nvSpPr>
          <p:cNvPr id="32798" name="文本框 32797">
            <a:extLst>
              <a:ext uri="{FF2B5EF4-FFF2-40B4-BE49-F238E27FC236}">
                <a16:creationId xmlns:a16="http://schemas.microsoft.com/office/drawing/2014/main" id="{A3F97588-50C7-5B2F-1B6C-DE3645AF4F0A}"/>
              </a:ext>
            </a:extLst>
          </p:cNvPr>
          <p:cNvSpPr txBox="1"/>
          <p:nvPr/>
        </p:nvSpPr>
        <p:spPr>
          <a:xfrm>
            <a:off x="7621476" y="1452491"/>
            <a:ext cx="4082232" cy="2346091"/>
          </a:xfrm>
          <a:prstGeom prst="rect">
            <a:avLst/>
          </a:prstGeom>
          <a:noFill/>
        </p:spPr>
        <p:txBody>
          <a:bodyPr wrap="square">
            <a:spAutoFit/>
          </a:bodyPr>
          <a:lstStyle/>
          <a:p>
            <a:pPr marL="342900" indent="-342900" algn="just">
              <a:lnSpc>
                <a:spcPct val="150000"/>
              </a:lnSpc>
              <a:buFont typeface="Wingdings" panose="05000000000000000000" pitchFamily="2" charset="2"/>
              <a:buChar char="l"/>
            </a:pPr>
            <a:r>
              <a:rPr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决策树算法是一种归纳分类算法，它通过对训练集的学习，挖掘出有用的规则，用于对新数据进行预测。</a:t>
            </a:r>
          </a:p>
          <a:p>
            <a:pPr marL="342900" indent="-342900" algn="just">
              <a:lnSpc>
                <a:spcPct val="150000"/>
              </a:lnSpc>
              <a:buFont typeface="Wingdings" panose="05000000000000000000" pitchFamily="2" charset="2"/>
              <a:buChar char="l"/>
            </a:pPr>
            <a:r>
              <a:rPr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决策树算法属于</a:t>
            </a:r>
            <a:r>
              <a:rPr lang="zh-CN" altLang="en-US" sz="20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监督学习</a:t>
            </a:r>
            <a:r>
              <a:rPr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方法。</a:t>
            </a:r>
            <a:endParaRPr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endParaRPr>
          </a:p>
        </p:txBody>
      </p:sp>
      <p:sp>
        <p:nvSpPr>
          <p:cNvPr id="32799" name="文本框 32798">
            <a:extLst>
              <a:ext uri="{FF2B5EF4-FFF2-40B4-BE49-F238E27FC236}">
                <a16:creationId xmlns:a16="http://schemas.microsoft.com/office/drawing/2014/main" id="{1826245C-69D0-EBEA-AA96-755F62D8927E}"/>
              </a:ext>
            </a:extLst>
          </p:cNvPr>
          <p:cNvSpPr txBox="1"/>
          <p:nvPr/>
        </p:nvSpPr>
        <p:spPr>
          <a:xfrm>
            <a:off x="7621476" y="3859072"/>
            <a:ext cx="4343813" cy="2807756"/>
          </a:xfrm>
          <a:prstGeom prst="rect">
            <a:avLst/>
          </a:prstGeom>
          <a:noFill/>
        </p:spPr>
        <p:txBody>
          <a:bodyPr wrap="square">
            <a:spAutoFit/>
          </a:bodyPr>
          <a:lstStyle/>
          <a:p>
            <a:pPr marL="342900" indent="-342900" algn="just">
              <a:lnSpc>
                <a:spcPct val="150000"/>
              </a:lnSpc>
              <a:buFont typeface="Wingdings" panose="05000000000000000000" pitchFamily="2" charset="2"/>
              <a:buChar char="l"/>
            </a:pP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决策树归纳的基本算法是贪心算法，自顶向下来构建决策树。</a:t>
            </a:r>
          </a:p>
          <a:p>
            <a:pPr marL="342900" indent="-342900" algn="just">
              <a:lnSpc>
                <a:spcPct val="150000"/>
              </a:lnSpc>
              <a:buFont typeface="Wingdings" panose="05000000000000000000" pitchFamily="2" charset="2"/>
              <a:buChar char="l"/>
            </a:pP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贪心算法：在每一步选择中都采取在当前状态下最好</a:t>
            </a:r>
            <a:r>
              <a:rPr lang="en-US" altLang="zh-CN" sz="2000" dirty="0">
                <a:latin typeface="Times New Roman" panose="02020603050405020304" pitchFamily="18" charset="0"/>
                <a:ea typeface="思源黑体 CN Medium" panose="020B0600000000000000" pitchFamily="34" charset="-122"/>
                <a:cs typeface="Times New Roman" panose="02020603050405020304" pitchFamily="18" charset="0"/>
              </a:rPr>
              <a:t>/</a:t>
            </a: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优的选择。</a:t>
            </a:r>
          </a:p>
          <a:p>
            <a:pPr marL="342900" indent="-342900" algn="just">
              <a:lnSpc>
                <a:spcPct val="150000"/>
              </a:lnSpc>
              <a:buFont typeface="Wingdings" panose="05000000000000000000" pitchFamily="2" charset="2"/>
              <a:buChar char="l"/>
            </a:pP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在决策树的生成过程中，分割方法即</a:t>
            </a:r>
            <a:r>
              <a:rPr lang="zh-CN" altLang="en-US" sz="20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属性选择的度量</a:t>
            </a: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是关键。</a:t>
            </a:r>
            <a:endParaRPr lang="en-US" altLang="zh-CN" sz="20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Tree>
    <p:extLst>
      <p:ext uri="{BB962C8B-B14F-4D97-AF65-F5344CB8AC3E}">
        <p14:creationId xmlns:p14="http://schemas.microsoft.com/office/powerpoint/2010/main" val="3593166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决策树原理</a:t>
            </a:r>
          </a:p>
        </p:txBody>
      </p:sp>
      <p:pic>
        <p:nvPicPr>
          <p:cNvPr id="3" name="图片 2">
            <a:extLst>
              <a:ext uri="{FF2B5EF4-FFF2-40B4-BE49-F238E27FC236}">
                <a16:creationId xmlns:a16="http://schemas.microsoft.com/office/drawing/2014/main" id="{8F2A2F7F-73FB-ECBF-0937-EDA293266C81}"/>
              </a:ext>
            </a:extLst>
          </p:cNvPr>
          <p:cNvPicPr>
            <a:picLocks noChangeAspect="1"/>
          </p:cNvPicPr>
          <p:nvPr/>
        </p:nvPicPr>
        <p:blipFill>
          <a:blip r:embed="rId2"/>
          <a:stretch>
            <a:fillRect/>
          </a:stretch>
        </p:blipFill>
        <p:spPr>
          <a:xfrm>
            <a:off x="731458" y="2572406"/>
            <a:ext cx="3786215" cy="3881466"/>
          </a:xfrm>
          <a:prstGeom prst="rect">
            <a:avLst/>
          </a:prstGeom>
        </p:spPr>
      </p:pic>
      <p:sp>
        <p:nvSpPr>
          <p:cNvPr id="4" name="文本占位符 2">
            <a:extLst>
              <a:ext uri="{FF2B5EF4-FFF2-40B4-BE49-F238E27FC236}">
                <a16:creationId xmlns:a16="http://schemas.microsoft.com/office/drawing/2014/main" id="{6AC0D1C7-47F4-F294-AF15-126B916AA522}"/>
              </a:ext>
            </a:extLst>
          </p:cNvPr>
          <p:cNvSpPr txBox="1">
            <a:spLocks/>
          </p:cNvSpPr>
          <p:nvPr/>
        </p:nvSpPr>
        <p:spPr>
          <a:xfrm>
            <a:off x="385401" y="1552666"/>
            <a:ext cx="4016860" cy="4572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tx2"/>
              </a:buClr>
              <a:buSzPct val="120000"/>
              <a:buFont typeface="Arial" panose="020B0604020202020204" pitchFamily="34" charset="0"/>
              <a:buNone/>
              <a:defRPr sz="3000" kern="1200" baseline="0">
                <a:solidFill>
                  <a:schemeClr val="tx2"/>
                </a:solidFill>
                <a:latin typeface="Verdana" panose="020B060403050404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Clr>
                <a:schemeClr val="tx2"/>
              </a:buClr>
              <a:buFont typeface="Wingdings" panose="05000000000000000000" pitchFamily="2" charset="2"/>
              <a:buNone/>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16754D"/>
              </a:buClr>
              <a:buSzPct val="120000"/>
              <a:buFont typeface="Arial" panose="020B0604020202020204" pitchFamily="34" charset="0"/>
              <a:buNone/>
              <a:tabLst/>
              <a:defRPr/>
            </a:pPr>
            <a:r>
              <a:rPr kumimoji="0" lang="zh-CN" altLang="en-US" sz="2800" b="0" i="0" u="none" strike="noStrike" kern="1200" cap="none" spc="0" normalizeH="0" baseline="0" noProof="0" dirty="0">
                <a:ln>
                  <a:noFill/>
                </a:ln>
                <a:solidFill>
                  <a:schemeClr val="tx1"/>
                </a:solidFill>
                <a:effectLst/>
                <a:uLnTx/>
                <a:uFillTx/>
                <a:latin typeface="Verdana" panose="020B0604030504040204" pitchFamily="34" charset="0"/>
                <a:ea typeface="微软雅黑" panose="020B0503020204020204" pitchFamily="34" charset="-122"/>
                <a:cs typeface="+mn-cs"/>
              </a:rPr>
              <a:t>二叉树结构的决策规则</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7B1C565-F453-CE2F-7366-5E72ABEB3348}"/>
                  </a:ext>
                </a:extLst>
              </p:cNvPr>
              <p:cNvSpPr txBox="1"/>
              <p:nvPr/>
            </p:nvSpPr>
            <p:spPr>
              <a:xfrm>
                <a:off x="4676039" y="2602519"/>
                <a:ext cx="6444605" cy="830997"/>
              </a:xfrm>
              <a:prstGeom prst="rect">
                <a:avLst/>
              </a:prstGeom>
              <a:noFill/>
            </p:spPr>
            <p:txBody>
              <a:bodyPr wrap="square" rtlCol="0">
                <a:spAutoFit/>
              </a:bodyPr>
              <a:lstStyle/>
              <a:p>
                <a:r>
                  <a:rPr lang="zh-CN" altLang="en-US" dirty="0"/>
                  <a:t>当划分依据为连续属性</a:t>
                </a:r>
                <a:r>
                  <a:rPr lang="en-US" altLang="zh-CN" dirty="0"/>
                  <a:t>/</a:t>
                </a:r>
                <a:r>
                  <a:rPr lang="zh-CN" altLang="en-US" dirty="0"/>
                  <a:t>特征时，</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zh-CN" altLang="en-US" dirty="0"/>
                  <a:t>为其属性本身，</a:t>
                </a:r>
                <a14:m>
                  <m:oMath xmlns:m="http://schemas.openxmlformats.org/officeDocument/2006/math">
                    <m:r>
                      <a:rPr lang="zh-CN" altLang="en-US" i="1" smtClean="0">
                        <a:latin typeface="Cambria Math" panose="02040503050406030204" pitchFamily="18" charset="0"/>
                      </a:rPr>
                      <m:t>𝜃</m:t>
                    </m:r>
                  </m:oMath>
                </a14:m>
                <a:r>
                  <a:rPr lang="zh-CN" altLang="en-US" dirty="0"/>
                  <a:t>为其取值范围内的某个值</a:t>
                </a:r>
              </a:p>
            </p:txBody>
          </p:sp>
        </mc:Choice>
        <mc:Fallback xmlns="">
          <p:sp>
            <p:nvSpPr>
              <p:cNvPr id="5" name="文本框 4">
                <a:extLst>
                  <a:ext uri="{FF2B5EF4-FFF2-40B4-BE49-F238E27FC236}">
                    <a16:creationId xmlns:a16="http://schemas.microsoft.com/office/drawing/2014/main" id="{F7B1C565-F453-CE2F-7366-5E72ABEB3348}"/>
                  </a:ext>
                </a:extLst>
              </p:cNvPr>
              <p:cNvSpPr txBox="1">
                <a:spLocks noRot="1" noChangeAspect="1" noMove="1" noResize="1" noEditPoints="1" noAdjustHandles="1" noChangeArrowheads="1" noChangeShapeType="1" noTextEdit="1"/>
              </p:cNvSpPr>
              <p:nvPr/>
            </p:nvSpPr>
            <p:spPr>
              <a:xfrm>
                <a:off x="4676039" y="2602519"/>
                <a:ext cx="6444605" cy="830997"/>
              </a:xfrm>
              <a:prstGeom prst="rect">
                <a:avLst/>
              </a:prstGeom>
              <a:blipFill>
                <a:blip r:embed="rId3"/>
                <a:stretch>
                  <a:fillRect l="-1419" t="-5882"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92D1C27-54B1-8AC9-7121-DDE3B0262DF0}"/>
                  </a:ext>
                </a:extLst>
              </p:cNvPr>
              <p:cNvSpPr txBox="1"/>
              <p:nvPr/>
            </p:nvSpPr>
            <p:spPr>
              <a:xfrm>
                <a:off x="4676040" y="3839982"/>
                <a:ext cx="7296950" cy="830997"/>
              </a:xfrm>
              <a:prstGeom prst="rect">
                <a:avLst/>
              </a:prstGeom>
              <a:noFill/>
            </p:spPr>
            <p:txBody>
              <a:bodyPr wrap="square" rtlCol="0">
                <a:spAutoFit/>
              </a:bodyPr>
              <a:lstStyle/>
              <a:p>
                <a:r>
                  <a:rPr lang="zh-CN" altLang="en-US" dirty="0"/>
                  <a:t>当划分依据为离散属性</a:t>
                </a:r>
                <a:r>
                  <a:rPr lang="en-US" altLang="zh-CN" dirty="0"/>
                  <a:t>/</a:t>
                </a:r>
                <a:r>
                  <a:rPr lang="zh-CN" altLang="en-US" dirty="0"/>
                  <a:t>特征时，</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zh-CN" altLang="en-US" dirty="0"/>
                  <a:t>为独热编码下对应于某个特定属性值的分量，</a:t>
                </a:r>
                <a14:m>
                  <m:oMath xmlns:m="http://schemas.openxmlformats.org/officeDocument/2006/math">
                    <m:r>
                      <a:rPr lang="zh-CN" altLang="en-US" i="1">
                        <a:latin typeface="Cambria Math" panose="02040503050406030204" pitchFamily="18" charset="0"/>
                      </a:rPr>
                      <m:t>𝜃</m:t>
                    </m:r>
                  </m:oMath>
                </a14:m>
                <a:r>
                  <a:rPr lang="zh-CN" altLang="en-US" dirty="0"/>
                  <a:t>为</a:t>
                </a:r>
                <a:r>
                  <a:rPr lang="en-US" altLang="zh-CN" dirty="0"/>
                  <a:t>0</a:t>
                </a:r>
                <a:endParaRPr lang="zh-CN" altLang="en-US" dirty="0"/>
              </a:p>
            </p:txBody>
          </p:sp>
        </mc:Choice>
        <mc:Fallback xmlns="">
          <p:sp>
            <p:nvSpPr>
              <p:cNvPr id="6" name="文本框 5">
                <a:extLst>
                  <a:ext uri="{FF2B5EF4-FFF2-40B4-BE49-F238E27FC236}">
                    <a16:creationId xmlns:a16="http://schemas.microsoft.com/office/drawing/2014/main" id="{D92D1C27-54B1-8AC9-7121-DDE3B0262DF0}"/>
                  </a:ext>
                </a:extLst>
              </p:cNvPr>
              <p:cNvSpPr txBox="1">
                <a:spLocks noRot="1" noChangeAspect="1" noMove="1" noResize="1" noEditPoints="1" noAdjustHandles="1" noChangeArrowheads="1" noChangeShapeType="1" noTextEdit="1"/>
              </p:cNvSpPr>
              <p:nvPr/>
            </p:nvSpPr>
            <p:spPr>
              <a:xfrm>
                <a:off x="4676040" y="3839982"/>
                <a:ext cx="7296950" cy="830997"/>
              </a:xfrm>
              <a:prstGeom prst="rect">
                <a:avLst/>
              </a:prstGeom>
              <a:blipFill>
                <a:blip r:embed="rId4"/>
                <a:stretch>
                  <a:fillRect l="-1253" t="-5882" b="-161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10039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决策树原理</a:t>
            </a:r>
          </a:p>
        </p:txBody>
      </p:sp>
      <p:sp>
        <p:nvSpPr>
          <p:cNvPr id="2" name="文本占位符 2">
            <a:extLst>
              <a:ext uri="{FF2B5EF4-FFF2-40B4-BE49-F238E27FC236}">
                <a16:creationId xmlns:a16="http://schemas.microsoft.com/office/drawing/2014/main" id="{EEE228B0-941F-5937-1FC2-619A7ED6FA72}"/>
              </a:ext>
            </a:extLst>
          </p:cNvPr>
          <p:cNvSpPr txBox="1">
            <a:spLocks/>
          </p:cNvSpPr>
          <p:nvPr/>
        </p:nvSpPr>
        <p:spPr>
          <a:xfrm>
            <a:off x="385401" y="1552666"/>
            <a:ext cx="4016860" cy="4572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tx2"/>
              </a:buClr>
              <a:buSzPct val="120000"/>
              <a:buFont typeface="Arial" panose="020B0604020202020204" pitchFamily="34" charset="0"/>
              <a:buNone/>
              <a:defRPr sz="3000" kern="1200" baseline="0">
                <a:solidFill>
                  <a:schemeClr val="tx2"/>
                </a:solidFill>
                <a:latin typeface="Verdana" panose="020B060403050404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Clr>
                <a:schemeClr val="tx2"/>
              </a:buClr>
              <a:buFont typeface="Wingdings" panose="05000000000000000000" pitchFamily="2" charset="2"/>
              <a:buNone/>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16754D"/>
              </a:buClr>
              <a:buSzPct val="120000"/>
              <a:buFont typeface="Arial" panose="020B0604020202020204" pitchFamily="34" charset="0"/>
              <a:buNone/>
              <a:tabLst/>
              <a:defRPr/>
            </a:pPr>
            <a:r>
              <a:rPr lang="zh-CN" altLang="en-US" sz="2800" dirty="0">
                <a:solidFill>
                  <a:schemeClr val="tx1"/>
                </a:solidFill>
              </a:rPr>
              <a:t>分类决策空间</a:t>
            </a:r>
            <a:endParaRPr kumimoji="0" lang="zh-CN" altLang="en-US" sz="2800" b="0" i="0" u="none" strike="noStrike" kern="1200" cap="none" spc="0" normalizeH="0" baseline="0" noProof="0" dirty="0">
              <a:ln>
                <a:noFill/>
              </a:ln>
              <a:solidFill>
                <a:schemeClr val="tx1"/>
              </a:solidFill>
              <a:effectLst/>
              <a:uLnTx/>
              <a:uFillTx/>
              <a:latin typeface="Verdana" panose="020B0604030504040204" pitchFamily="34" charset="0"/>
              <a:ea typeface="微软雅黑" panose="020B0503020204020204" pitchFamily="34" charset="-122"/>
              <a:cs typeface="+mn-cs"/>
            </a:endParaRPr>
          </a:p>
        </p:txBody>
      </p:sp>
      <p:pic>
        <p:nvPicPr>
          <p:cNvPr id="4" name="图片 3">
            <a:extLst>
              <a:ext uri="{FF2B5EF4-FFF2-40B4-BE49-F238E27FC236}">
                <a16:creationId xmlns:a16="http://schemas.microsoft.com/office/drawing/2014/main" id="{41486D4B-6BE3-2887-06F0-EDEE4FB13191}"/>
              </a:ext>
            </a:extLst>
          </p:cNvPr>
          <p:cNvPicPr>
            <a:picLocks noChangeAspect="1"/>
          </p:cNvPicPr>
          <p:nvPr/>
        </p:nvPicPr>
        <p:blipFill>
          <a:blip r:embed="rId2"/>
          <a:stretch>
            <a:fillRect/>
          </a:stretch>
        </p:blipFill>
        <p:spPr>
          <a:xfrm>
            <a:off x="898830" y="2275306"/>
            <a:ext cx="3681439" cy="3862416"/>
          </a:xfrm>
          <a:prstGeom prst="rect">
            <a:avLst/>
          </a:prstGeom>
        </p:spPr>
      </p:pic>
      <p:pic>
        <p:nvPicPr>
          <p:cNvPr id="6" name="图片 5">
            <a:extLst>
              <a:ext uri="{FF2B5EF4-FFF2-40B4-BE49-F238E27FC236}">
                <a16:creationId xmlns:a16="http://schemas.microsoft.com/office/drawing/2014/main" id="{61DEB41D-D71A-5007-ABA4-26533353A133}"/>
              </a:ext>
            </a:extLst>
          </p:cNvPr>
          <p:cNvPicPr>
            <a:picLocks noChangeAspect="1"/>
          </p:cNvPicPr>
          <p:nvPr/>
        </p:nvPicPr>
        <p:blipFill>
          <a:blip r:embed="rId3"/>
          <a:stretch>
            <a:fillRect/>
          </a:stretch>
        </p:blipFill>
        <p:spPr>
          <a:xfrm>
            <a:off x="6604961" y="2275306"/>
            <a:ext cx="3690964" cy="3690964"/>
          </a:xfrm>
          <a:prstGeom prst="rect">
            <a:avLst/>
          </a:prstGeom>
        </p:spPr>
      </p:pic>
      <p:pic>
        <p:nvPicPr>
          <p:cNvPr id="8" name="图片 7">
            <a:extLst>
              <a:ext uri="{FF2B5EF4-FFF2-40B4-BE49-F238E27FC236}">
                <a16:creationId xmlns:a16="http://schemas.microsoft.com/office/drawing/2014/main" id="{3507FB64-4390-C7A1-8BE7-46640F987B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579616" y="3286066"/>
            <a:ext cx="392637" cy="392637"/>
          </a:xfrm>
          <a:prstGeom prst="rect">
            <a:avLst/>
          </a:prstGeom>
        </p:spPr>
      </p:pic>
      <p:pic>
        <p:nvPicPr>
          <p:cNvPr id="9" name="图片 8">
            <a:extLst>
              <a:ext uri="{FF2B5EF4-FFF2-40B4-BE49-F238E27FC236}">
                <a16:creationId xmlns:a16="http://schemas.microsoft.com/office/drawing/2014/main" id="{4FE150BD-034B-C652-7F70-C1AB9C9BFA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221338" y="2825215"/>
            <a:ext cx="392637" cy="392637"/>
          </a:xfrm>
          <a:prstGeom prst="rect">
            <a:avLst/>
          </a:prstGeom>
        </p:spPr>
      </p:pic>
      <p:pic>
        <p:nvPicPr>
          <p:cNvPr id="10" name="图片 9">
            <a:extLst>
              <a:ext uri="{FF2B5EF4-FFF2-40B4-BE49-F238E27FC236}">
                <a16:creationId xmlns:a16="http://schemas.microsoft.com/office/drawing/2014/main" id="{5E6258EE-FD02-37EF-129C-481FD01716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001194" y="4912697"/>
            <a:ext cx="392637" cy="392637"/>
          </a:xfrm>
          <a:prstGeom prst="rect">
            <a:avLst/>
          </a:prstGeom>
        </p:spPr>
      </p:pic>
      <p:pic>
        <p:nvPicPr>
          <p:cNvPr id="11" name="图片 10">
            <a:extLst>
              <a:ext uri="{FF2B5EF4-FFF2-40B4-BE49-F238E27FC236}">
                <a16:creationId xmlns:a16="http://schemas.microsoft.com/office/drawing/2014/main" id="{A3CE1B68-6D62-1EF8-C4A1-D5C63C47FE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090843" y="5864090"/>
            <a:ext cx="392637" cy="392637"/>
          </a:xfrm>
          <a:prstGeom prst="rect">
            <a:avLst/>
          </a:prstGeom>
        </p:spPr>
      </p:pic>
      <p:pic>
        <p:nvPicPr>
          <p:cNvPr id="13" name="图片 12">
            <a:extLst>
              <a:ext uri="{FF2B5EF4-FFF2-40B4-BE49-F238E27FC236}">
                <a16:creationId xmlns:a16="http://schemas.microsoft.com/office/drawing/2014/main" id="{B9728EB5-448E-B98D-0659-6B88D35001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4170" y="3971298"/>
            <a:ext cx="298980" cy="298980"/>
          </a:xfrm>
          <a:prstGeom prst="rect">
            <a:avLst/>
          </a:prstGeom>
        </p:spPr>
      </p:pic>
      <p:pic>
        <p:nvPicPr>
          <p:cNvPr id="14" name="图片 13">
            <a:extLst>
              <a:ext uri="{FF2B5EF4-FFF2-40B4-BE49-F238E27FC236}">
                <a16:creationId xmlns:a16="http://schemas.microsoft.com/office/drawing/2014/main" id="{96A8A56E-49E0-DCEC-AE52-7011C0823AC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7864" y="4206514"/>
            <a:ext cx="298980" cy="298980"/>
          </a:xfrm>
          <a:prstGeom prst="rect">
            <a:avLst/>
          </a:prstGeom>
        </p:spPr>
      </p:pic>
      <p:pic>
        <p:nvPicPr>
          <p:cNvPr id="15" name="图片 14">
            <a:extLst>
              <a:ext uri="{FF2B5EF4-FFF2-40B4-BE49-F238E27FC236}">
                <a16:creationId xmlns:a16="http://schemas.microsoft.com/office/drawing/2014/main" id="{9C1A7A1A-DBAA-ECF3-8C67-D090CC6D72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55974" y="4912697"/>
            <a:ext cx="298980" cy="298980"/>
          </a:xfrm>
          <a:prstGeom prst="rect">
            <a:avLst/>
          </a:prstGeom>
        </p:spPr>
      </p:pic>
      <p:pic>
        <p:nvPicPr>
          <p:cNvPr id="16" name="图片 15">
            <a:extLst>
              <a:ext uri="{FF2B5EF4-FFF2-40B4-BE49-F238E27FC236}">
                <a16:creationId xmlns:a16="http://schemas.microsoft.com/office/drawing/2014/main" id="{94BEBD90-B6B7-33D0-3D16-2BA8FDC752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6604" y="5898245"/>
            <a:ext cx="298980" cy="298980"/>
          </a:xfrm>
          <a:prstGeom prst="rect">
            <a:avLst/>
          </a:prstGeom>
        </p:spPr>
      </p:pic>
      <p:pic>
        <p:nvPicPr>
          <p:cNvPr id="18" name="图片 17">
            <a:extLst>
              <a:ext uri="{FF2B5EF4-FFF2-40B4-BE49-F238E27FC236}">
                <a16:creationId xmlns:a16="http://schemas.microsoft.com/office/drawing/2014/main" id="{18A1D260-9D93-BB9B-7C6E-8A55380323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79616" y="4735256"/>
            <a:ext cx="298981" cy="298981"/>
          </a:xfrm>
          <a:prstGeom prst="rect">
            <a:avLst/>
          </a:prstGeom>
        </p:spPr>
      </p:pic>
      <p:pic>
        <p:nvPicPr>
          <p:cNvPr id="19" name="图片 18">
            <a:extLst>
              <a:ext uri="{FF2B5EF4-FFF2-40B4-BE49-F238E27FC236}">
                <a16:creationId xmlns:a16="http://schemas.microsoft.com/office/drawing/2014/main" id="{64C34BB4-5E3D-1F59-6CB5-1189B77BC7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82028" y="4912696"/>
            <a:ext cx="298981" cy="298981"/>
          </a:xfrm>
          <a:prstGeom prst="rect">
            <a:avLst/>
          </a:prstGeom>
        </p:spPr>
      </p:pic>
      <p:sp>
        <p:nvSpPr>
          <p:cNvPr id="23" name="任意多边形: 形状 22">
            <a:extLst>
              <a:ext uri="{FF2B5EF4-FFF2-40B4-BE49-F238E27FC236}">
                <a16:creationId xmlns:a16="http://schemas.microsoft.com/office/drawing/2014/main" id="{97C4897E-93F0-D615-6D11-DDABC3DD3788}"/>
              </a:ext>
            </a:extLst>
          </p:cNvPr>
          <p:cNvSpPr/>
          <p:nvPr/>
        </p:nvSpPr>
        <p:spPr>
          <a:xfrm>
            <a:off x="1472896" y="2677495"/>
            <a:ext cx="1116991" cy="1943784"/>
          </a:xfrm>
          <a:custGeom>
            <a:avLst/>
            <a:gdLst>
              <a:gd name="connsiteX0" fmla="*/ 1116991 w 1116991"/>
              <a:gd name="connsiteY0" fmla="*/ 0 h 1943784"/>
              <a:gd name="connsiteX1" fmla="*/ 1018433 w 1116991"/>
              <a:gd name="connsiteY1" fmla="*/ 16426 h 1943784"/>
              <a:gd name="connsiteX2" fmla="*/ 936302 w 1116991"/>
              <a:gd name="connsiteY2" fmla="*/ 21901 h 1943784"/>
              <a:gd name="connsiteX3" fmla="*/ 914400 w 1116991"/>
              <a:gd name="connsiteY3" fmla="*/ 32852 h 1943784"/>
              <a:gd name="connsiteX4" fmla="*/ 788464 w 1116991"/>
              <a:gd name="connsiteY4" fmla="*/ 38328 h 1943784"/>
              <a:gd name="connsiteX5" fmla="*/ 657054 w 1116991"/>
              <a:gd name="connsiteY5" fmla="*/ 32852 h 1943784"/>
              <a:gd name="connsiteX6" fmla="*/ 629676 w 1116991"/>
              <a:gd name="connsiteY6" fmla="*/ 27377 h 1943784"/>
              <a:gd name="connsiteX7" fmla="*/ 498266 w 1116991"/>
              <a:gd name="connsiteY7" fmla="*/ 21901 h 1943784"/>
              <a:gd name="connsiteX8" fmla="*/ 388757 w 1116991"/>
              <a:gd name="connsiteY8" fmla="*/ 32852 h 1943784"/>
              <a:gd name="connsiteX9" fmla="*/ 350429 w 1116991"/>
              <a:gd name="connsiteY9" fmla="*/ 38328 h 1943784"/>
              <a:gd name="connsiteX10" fmla="*/ 361379 w 1116991"/>
              <a:gd name="connsiteY10" fmla="*/ 65705 h 1943784"/>
              <a:gd name="connsiteX11" fmla="*/ 372330 w 1116991"/>
              <a:gd name="connsiteY11" fmla="*/ 312100 h 1943784"/>
              <a:gd name="connsiteX12" fmla="*/ 366855 w 1116991"/>
              <a:gd name="connsiteY12" fmla="*/ 1023909 h 1943784"/>
              <a:gd name="connsiteX13" fmla="*/ 339478 w 1116991"/>
              <a:gd name="connsiteY13" fmla="*/ 1029384 h 1943784"/>
              <a:gd name="connsiteX14" fmla="*/ 27377 w 1116991"/>
              <a:gd name="connsiteY14" fmla="*/ 1029384 h 1943784"/>
              <a:gd name="connsiteX15" fmla="*/ 32853 w 1116991"/>
              <a:gd name="connsiteY15" fmla="*/ 1127942 h 1943784"/>
              <a:gd name="connsiteX16" fmla="*/ 27377 w 1116991"/>
              <a:gd name="connsiteY16" fmla="*/ 1385288 h 1943784"/>
              <a:gd name="connsiteX17" fmla="*/ 5475 w 1116991"/>
              <a:gd name="connsiteY17" fmla="*/ 1576929 h 1943784"/>
              <a:gd name="connsiteX18" fmla="*/ 0 w 1116991"/>
              <a:gd name="connsiteY18" fmla="*/ 1664536 h 1943784"/>
              <a:gd name="connsiteX19" fmla="*/ 5475 w 1116991"/>
              <a:gd name="connsiteY19" fmla="*/ 1943784 h 1943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6991" h="1943784">
                <a:moveTo>
                  <a:pt x="1116991" y="0"/>
                </a:moveTo>
                <a:cubicBezTo>
                  <a:pt x="1084138" y="5475"/>
                  <a:pt x="1051497" y="12418"/>
                  <a:pt x="1018433" y="16426"/>
                </a:cubicBezTo>
                <a:cubicBezTo>
                  <a:pt x="991195" y="19728"/>
                  <a:pt x="963404" y="17622"/>
                  <a:pt x="936302" y="21901"/>
                </a:cubicBezTo>
                <a:cubicBezTo>
                  <a:pt x="928239" y="23174"/>
                  <a:pt x="922512" y="31951"/>
                  <a:pt x="914400" y="32852"/>
                </a:cubicBezTo>
                <a:cubicBezTo>
                  <a:pt x="872639" y="37492"/>
                  <a:pt x="830443" y="36503"/>
                  <a:pt x="788464" y="38328"/>
                </a:cubicBezTo>
                <a:cubicBezTo>
                  <a:pt x="744661" y="36503"/>
                  <a:pt x="700791" y="35868"/>
                  <a:pt x="657054" y="32852"/>
                </a:cubicBezTo>
                <a:cubicBezTo>
                  <a:pt x="647769" y="32212"/>
                  <a:pt x="638961" y="28017"/>
                  <a:pt x="629676" y="27377"/>
                </a:cubicBezTo>
                <a:cubicBezTo>
                  <a:pt x="585939" y="24361"/>
                  <a:pt x="542069" y="23726"/>
                  <a:pt x="498266" y="21901"/>
                </a:cubicBezTo>
                <a:lnTo>
                  <a:pt x="388757" y="32852"/>
                </a:lnTo>
                <a:cubicBezTo>
                  <a:pt x="375930" y="34277"/>
                  <a:pt x="358691" y="28414"/>
                  <a:pt x="350429" y="38328"/>
                </a:cubicBezTo>
                <a:cubicBezTo>
                  <a:pt x="344137" y="45878"/>
                  <a:pt x="357729" y="56579"/>
                  <a:pt x="361379" y="65705"/>
                </a:cubicBezTo>
                <a:cubicBezTo>
                  <a:pt x="370506" y="166091"/>
                  <a:pt x="372330" y="172521"/>
                  <a:pt x="372330" y="312100"/>
                </a:cubicBezTo>
                <a:cubicBezTo>
                  <a:pt x="372330" y="549377"/>
                  <a:pt x="377711" y="786881"/>
                  <a:pt x="366855" y="1023909"/>
                </a:cubicBezTo>
                <a:cubicBezTo>
                  <a:pt x="366429" y="1033206"/>
                  <a:pt x="348604" y="1027559"/>
                  <a:pt x="339478" y="1029384"/>
                </a:cubicBezTo>
                <a:cubicBezTo>
                  <a:pt x="274624" y="1026142"/>
                  <a:pt x="59254" y="1012560"/>
                  <a:pt x="27377" y="1029384"/>
                </a:cubicBezTo>
                <a:cubicBezTo>
                  <a:pt x="-1722" y="1044742"/>
                  <a:pt x="31028" y="1095089"/>
                  <a:pt x="32853" y="1127942"/>
                </a:cubicBezTo>
                <a:cubicBezTo>
                  <a:pt x="31028" y="1213724"/>
                  <a:pt x="31215" y="1299572"/>
                  <a:pt x="27377" y="1385288"/>
                </a:cubicBezTo>
                <a:cubicBezTo>
                  <a:pt x="25068" y="1436853"/>
                  <a:pt x="12699" y="1522750"/>
                  <a:pt x="5475" y="1576929"/>
                </a:cubicBezTo>
                <a:cubicBezTo>
                  <a:pt x="3650" y="1606131"/>
                  <a:pt x="0" y="1635277"/>
                  <a:pt x="0" y="1664536"/>
                </a:cubicBezTo>
                <a:cubicBezTo>
                  <a:pt x="0" y="1757637"/>
                  <a:pt x="5475" y="1943784"/>
                  <a:pt x="5475" y="1943784"/>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BAF2ABE3-D8A1-04EB-56E6-EED5D979053A}"/>
              </a:ext>
            </a:extLst>
          </p:cNvPr>
          <p:cNvSpPr/>
          <p:nvPr/>
        </p:nvSpPr>
        <p:spPr>
          <a:xfrm>
            <a:off x="7240137" y="4073857"/>
            <a:ext cx="1105469" cy="11378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51264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决策树原理</a:t>
            </a:r>
          </a:p>
        </p:txBody>
      </p:sp>
      <p:pic>
        <p:nvPicPr>
          <p:cNvPr id="3" name="图片 2">
            <a:extLst>
              <a:ext uri="{FF2B5EF4-FFF2-40B4-BE49-F238E27FC236}">
                <a16:creationId xmlns:a16="http://schemas.microsoft.com/office/drawing/2014/main" id="{9BD42825-CFA0-51ED-FCF6-912A88A67F32}"/>
              </a:ext>
            </a:extLst>
          </p:cNvPr>
          <p:cNvPicPr>
            <a:picLocks noChangeAspect="1"/>
          </p:cNvPicPr>
          <p:nvPr/>
        </p:nvPicPr>
        <p:blipFill>
          <a:blip r:embed="rId2"/>
          <a:stretch>
            <a:fillRect/>
          </a:stretch>
        </p:blipFill>
        <p:spPr>
          <a:xfrm>
            <a:off x="1869049" y="2383946"/>
            <a:ext cx="5468051" cy="3829895"/>
          </a:xfrm>
          <a:prstGeom prst="rect">
            <a:avLst/>
          </a:prstGeom>
        </p:spPr>
      </p:pic>
      <p:sp>
        <p:nvSpPr>
          <p:cNvPr id="4" name="文本占位符 2">
            <a:extLst>
              <a:ext uri="{FF2B5EF4-FFF2-40B4-BE49-F238E27FC236}">
                <a16:creationId xmlns:a16="http://schemas.microsoft.com/office/drawing/2014/main" id="{6470B849-9DDF-F79F-A973-3D721B76AA38}"/>
              </a:ext>
            </a:extLst>
          </p:cNvPr>
          <p:cNvSpPr txBox="1">
            <a:spLocks/>
          </p:cNvSpPr>
          <p:nvPr/>
        </p:nvSpPr>
        <p:spPr>
          <a:xfrm>
            <a:off x="385401" y="1552666"/>
            <a:ext cx="6679076" cy="4572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tx2"/>
              </a:buClr>
              <a:buSzPct val="120000"/>
              <a:buFont typeface="Arial" panose="020B0604020202020204" pitchFamily="34" charset="0"/>
              <a:buNone/>
              <a:defRPr sz="3000" kern="1200" baseline="0">
                <a:solidFill>
                  <a:schemeClr val="tx2"/>
                </a:solidFill>
                <a:latin typeface="Verdana" panose="020B060403050404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Clr>
                <a:schemeClr val="tx2"/>
              </a:buClr>
              <a:buFont typeface="Wingdings" panose="05000000000000000000" pitchFamily="2" charset="2"/>
              <a:buNone/>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16754D"/>
              </a:buClr>
              <a:buSzPct val="120000"/>
              <a:buFont typeface="Arial" panose="020B0604020202020204" pitchFamily="34" charset="0"/>
              <a:buNone/>
              <a:tabLst/>
              <a:defRPr/>
            </a:pPr>
            <a:r>
              <a:rPr lang="zh-CN" altLang="en-US" sz="2800" dirty="0">
                <a:solidFill>
                  <a:schemeClr val="tx1"/>
                </a:solidFill>
              </a:rPr>
              <a:t>“分而治之”</a:t>
            </a:r>
            <a:r>
              <a:rPr lang="en-US" altLang="zh-CN" sz="2800" dirty="0">
                <a:solidFill>
                  <a:schemeClr val="tx1"/>
                </a:solidFill>
              </a:rPr>
              <a:t>divide-and-conquer </a:t>
            </a:r>
            <a:endParaRPr kumimoji="0" lang="zh-CN" altLang="en-US" sz="2800" b="0" i="0" u="none" strike="noStrike" kern="1200" cap="none" spc="0" normalizeH="0" baseline="0" noProof="0" dirty="0">
              <a:ln>
                <a:noFill/>
              </a:ln>
              <a:solidFill>
                <a:schemeClr val="tx1"/>
              </a:solidFill>
              <a:effectLst/>
              <a:uLnTx/>
              <a:uFillTx/>
              <a:latin typeface="Verdana" panose="020B0604030504040204" pitchFamily="34" charset="0"/>
              <a:ea typeface="微软雅黑" panose="020B0503020204020204" pitchFamily="34" charset="-122"/>
              <a:cs typeface="+mn-cs"/>
            </a:endParaRPr>
          </a:p>
        </p:txBody>
      </p:sp>
    </p:spTree>
    <p:extLst>
      <p:ext uri="{BB962C8B-B14F-4D97-AF65-F5344CB8AC3E}">
        <p14:creationId xmlns:p14="http://schemas.microsoft.com/office/powerpoint/2010/main" val="3078363101"/>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4103</TotalTime>
  <Words>3328</Words>
  <Application>Microsoft Office PowerPoint</Application>
  <PresentationFormat>宽屏</PresentationFormat>
  <Paragraphs>770</Paragraphs>
  <Slides>51</Slides>
  <Notes>28</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51</vt:i4>
      </vt:variant>
    </vt:vector>
  </HeadingPairs>
  <TitlesOfParts>
    <vt:vector size="68" baseType="lpstr">
      <vt:lpstr>Helvetica Neue</vt:lpstr>
      <vt:lpstr>Times </vt:lpstr>
      <vt:lpstr>楷体</vt:lpstr>
      <vt:lpstr>思源黑体 CN Normal</vt:lpstr>
      <vt:lpstr>宋体</vt:lpstr>
      <vt:lpstr>微软雅黑</vt:lpstr>
      <vt:lpstr>幼圆</vt:lpstr>
      <vt:lpstr>Arial</vt:lpstr>
      <vt:lpstr>Cambria Math</vt:lpstr>
      <vt:lpstr>helvetica</vt:lpstr>
      <vt:lpstr>Impact</vt:lpstr>
      <vt:lpstr>Times</vt:lpstr>
      <vt:lpstr>Times New Roman</vt:lpstr>
      <vt:lpstr>Verdana</vt:lpstr>
      <vt:lpstr>Wingdings</vt:lpstr>
      <vt:lpstr>默认设计模板</vt:lpstr>
      <vt:lpstr>Formula</vt:lpstr>
      <vt:lpstr>数据挖掘-决策树  </vt:lpstr>
      <vt:lpstr>目录</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剪枝处理</vt:lpstr>
      <vt:lpstr>剪枝处理</vt:lpstr>
      <vt:lpstr>剪枝处理</vt:lpstr>
      <vt:lpstr>剪枝处理</vt:lpstr>
      <vt:lpstr>剪枝处理</vt:lpstr>
      <vt:lpstr>剪枝处理</vt:lpstr>
      <vt:lpstr>后剪枝</vt:lpstr>
      <vt:lpstr>后剪枝</vt:lpstr>
      <vt:lpstr>后剪枝</vt:lpstr>
      <vt:lpstr>后剪枝</vt:lpstr>
      <vt:lpstr>后剪枝</vt:lpstr>
      <vt:lpstr>后剪枝</vt:lpstr>
      <vt:lpstr>后剪枝</vt:lpstr>
      <vt:lpstr>后剪枝</vt:lpstr>
      <vt:lpstr>后剪枝</vt:lpstr>
      <vt:lpstr>目录</vt:lpstr>
      <vt:lpstr>缺失值处理</vt:lpstr>
      <vt:lpstr>缺失值处理</vt:lpstr>
      <vt:lpstr>缺失值处理</vt:lpstr>
      <vt:lpstr>缺失值处理</vt:lpstr>
      <vt:lpstr>缺失值处理</vt:lpstr>
      <vt:lpstr>缺失值处理</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dc:title>
  <dc:creator>黄海广</dc:creator>
  <cp:lastModifiedBy>陈 蕾</cp:lastModifiedBy>
  <cp:revision>3298</cp:revision>
  <cp:lastPrinted>2018-06-09T17:02:00Z</cp:lastPrinted>
  <dcterms:created xsi:type="dcterms:W3CDTF">2016-05-18T20:32:00Z</dcterms:created>
  <dcterms:modified xsi:type="dcterms:W3CDTF">2023-08-15T07:23:48Z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